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7" r:id="rId5"/>
    <p:sldId id="271" r:id="rId6"/>
    <p:sldId id="272" r:id="rId7"/>
    <p:sldId id="273" r:id="rId8"/>
    <p:sldId id="261" r:id="rId9"/>
    <p:sldId id="262" r:id="rId10"/>
    <p:sldId id="263" r:id="rId11"/>
    <p:sldId id="274" r:id="rId12"/>
    <p:sldId id="275" r:id="rId13"/>
    <p:sldId id="270" r:id="rId14"/>
    <p:sldId id="265" r:id="rId15"/>
    <p:sldId id="266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7" autoAdjust="0"/>
  </p:normalViewPr>
  <p:slideViewPr>
    <p:cSldViewPr>
      <p:cViewPr varScale="1">
        <p:scale>
          <a:sx n="67" d="100"/>
          <a:sy n="67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60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028-B66F-48A8-9E44-4D10B0D3224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FE3C-5F5F-4EDF-9088-5239463B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View the video by </a:t>
            </a:r>
            <a:r>
              <a:rPr lang="en-US" altLang="en-US" dirty="0" err="1" smtClean="0"/>
              <a:t>Bedsider</a:t>
            </a:r>
            <a:r>
              <a:rPr lang="en-US" altLang="en-US" dirty="0" smtClean="0"/>
              <a:t>: </a:t>
            </a:r>
            <a:r>
              <a:rPr lang="en-US" altLang="en-US" baseline="0" dirty="0" smtClean="0"/>
              <a:t>https://www.bedsider.org/features/300-iud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Columbus Public Health:</a:t>
            </a:r>
            <a:r>
              <a:rPr lang="en-US" baseline="0" dirty="0" smtClean="0"/>
              <a:t> Women’s Health &amp; Family Planning Center – https://www.columbus.gov/publichealth/programs/Women-s-Health,-Family-Planning/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StepOne – https://www.columbus.gov/Celebrate-One/StepOne-for-a-Healthy-Pregnancy/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Nationwide Children’s BC4Teens – https://www.nationwidechildrens.org/specialties/bc4teens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PrimaryOne</a:t>
            </a:r>
            <a:r>
              <a:rPr lang="en-US" baseline="0" dirty="0" smtClean="0"/>
              <a:t> Health – https://www.primaryonehealth.org/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1FE3C-5F5F-4EDF-9088-5239463BE7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– Abstinence, condoms, </a:t>
            </a:r>
            <a:r>
              <a:rPr lang="en-US" dirty="0" err="1" smtClean="0"/>
              <a:t>outercourse</a:t>
            </a:r>
            <a:r>
              <a:rPr lang="en-US" dirty="0" smtClean="0"/>
              <a:t>, vasectomy, withdrawal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 to Planned Parenthood, less than 1% of women using an intrauterine device (IUD) will become pregnant within a year, compared to 2-9% for the pill and 15-24% with male condoms.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– Abstinence, condoms, </a:t>
            </a:r>
            <a:r>
              <a:rPr lang="en-US" dirty="0" err="1" smtClean="0"/>
              <a:t>outercourse</a:t>
            </a:r>
            <a:r>
              <a:rPr lang="en-US" dirty="0" smtClean="0"/>
              <a:t>, vasectomy, withdrawal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 to Planned Parenthood, less than 1% of women using an intrauterine device (IUD) will become pregnant within a year, compared to 2-9% for the pill and 15-24% with male condoms.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Talk about what is actually available for guys as well as what is not. Discuss why it’s important for guys to know about birth control.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Visit https://www.plannedparenthood.org/get-care/our-services/birth-control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so</a:t>
            </a:r>
            <a:r>
              <a:rPr lang="en-US" altLang="en-US" baseline="0" dirty="0" smtClean="0"/>
              <a:t> many methods available, it is important to find the one that works best with your lifestyle </a:t>
            </a:r>
          </a:p>
          <a:p>
            <a:r>
              <a:rPr lang="en-US" altLang="en-US" baseline="0" dirty="0" smtClean="0"/>
              <a:t>This is a good time to ask about why guys need to know about birth control:</a:t>
            </a:r>
            <a:br>
              <a:rPr lang="en-US" altLang="en-US" baseline="0" dirty="0" smtClean="0"/>
            </a:br>
            <a:r>
              <a:rPr lang="en-US" altLang="en-US" baseline="0" dirty="0" smtClean="0"/>
              <a:t>Open ended question: Why do guys need to know about this? </a:t>
            </a:r>
          </a:p>
          <a:p>
            <a:r>
              <a:rPr lang="en-US" altLang="en-US" baseline="0" dirty="0" smtClean="0"/>
              <a:t>Use example: If your girlfriend said she can’t get pregnant because she took her shot 6 months ago… is that ok? Examples like that.. Talk about guys’ responsibility.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Visit https://www.bedsider.org/methods</a:t>
            </a:r>
          </a:p>
          <a:p>
            <a:r>
              <a:rPr lang="en-US" altLang="en-US" baseline="0" smtClean="0"/>
              <a:t>View the Guy’s </a:t>
            </a:r>
            <a:r>
              <a:rPr lang="en-US" altLang="en-US" baseline="0" dirty="0" smtClean="0"/>
              <a:t>Guide to Birth Control: Your 101 Guide to Understanding Birth Control in All its Forms – https://www.askmen.com/sports/health/guy-s-guide-to-birth-control.html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what is meant by the term LARC: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Long-acting – it lasts for years at a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Reversible – it only works while inside a woman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Contraception – birth control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it very plain – it’s low maintenance, which means that a woman doesn’t have to do anything but get it inserted by a doctor or other health care provider for it to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View the video by </a:t>
            </a:r>
            <a:r>
              <a:rPr lang="en-US" altLang="en-US" dirty="0" err="1" smtClean="0"/>
              <a:t>Bedsider</a:t>
            </a:r>
            <a:r>
              <a:rPr lang="en-US" altLang="en-US" dirty="0" smtClean="0"/>
              <a:t>: https://www.bedsider.org/features/301-the-implant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C67-20B5-4D84-A7D9-50F941FA68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962400"/>
            <a:ext cx="9144000" cy="1369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:\ConstituencyBuilding\Infant Mortality\OEI\Infant Vitality Toolkit\Photos\Fotosearch_k47914850_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5237" b="4527"/>
          <a:stretch/>
        </p:blipFill>
        <p:spPr bwMode="auto">
          <a:xfrm>
            <a:off x="0" y="-1"/>
            <a:ext cx="9144000" cy="3964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3964192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6800"/>
            <a:ext cx="7772400" cy="228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8077200" cy="1066800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10" name="Picture 9" descr="S:\ConstituencyBuilding\Infant Mortality\OEI\Logo\Columbus_CoBrand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1605"/>
            <a:ext cx="5715000" cy="96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69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1776A0A-A8A3-4E6A-A571-089304D42D2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D41F7000-4063-4C0E-B064-5EE76760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" y="6581001"/>
            <a:ext cx="868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Vitality Toolkit 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is a collaborative effort by Columbus Public Health and </a:t>
            </a: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CelebrateOne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7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DBD54-7D4F-46A3-A322-0231CA48C57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F276D-895C-47D4-8854-5AC50EB2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5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dsider.org/features/301-the-impla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dsider.org/features/300-iu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pcchealth.org/services/stepone" TargetMode="External"/><Relationship Id="rId7" Type="http://schemas.openxmlformats.org/officeDocument/2006/relationships/hyperlink" Target="http://www.primaryonehealth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olumbus.gov/publichealth/programs/Women-s-Health,-Family-Planning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www.nationwidechildrens.org/specialties/bc4teen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048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Happy Dads. </a:t>
            </a:r>
            <a:br>
              <a:rPr lang="en-US" b="1" dirty="0" smtClean="0"/>
            </a:br>
            <a:r>
              <a:rPr lang="en-US" b="1" dirty="0" smtClean="0"/>
              <a:t>Healthy Babies.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Infant Vitality Toolkit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6172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Pregnancy Prevention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3124200"/>
            <a:ext cx="419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4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Effective Birth Control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68" y="1854200"/>
            <a:ext cx="5268131" cy="18288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5800" y="41148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prstClr val="black">
                    <a:tint val="75000"/>
                  </a:prstClr>
                </a:solidFill>
                <a:latin typeface="Helvetica Neue Light"/>
              </a:rPr>
              <a:t> </a:t>
            </a:r>
            <a:r>
              <a:rPr lang="en-US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ong-</a:t>
            </a:r>
            <a:r>
              <a:rPr lang="en-US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cting </a:t>
            </a:r>
            <a:r>
              <a:rPr lang="en-US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eversible </a:t>
            </a:r>
            <a:r>
              <a:rPr lang="en-US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ontraception </a:t>
            </a:r>
          </a:p>
          <a:p>
            <a:r>
              <a:rPr lang="en-US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referred to as LARC)</a:t>
            </a:r>
          </a:p>
          <a:p>
            <a:endParaRPr lang="en-US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Intrauterine Devices (IUDs) and the Implant</a:t>
            </a:r>
            <a:endParaRPr lang="en-US" sz="28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Contraceptive Implant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Inserted under the skin in the upper inner arm by a medical professional</a:t>
            </a:r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48200" y="1600200"/>
            <a:ext cx="411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Lasts for up to </a:t>
            </a:r>
            <a:r>
              <a:rPr lang="en-US" sz="2800" b="1" dirty="0" smtClean="0"/>
              <a:t>3 years</a:t>
            </a:r>
          </a:p>
          <a:p>
            <a:r>
              <a:rPr lang="en-US" sz="2800" b="1" dirty="0" smtClean="0"/>
              <a:t>99.95% effective</a:t>
            </a:r>
          </a:p>
          <a:p>
            <a:r>
              <a:rPr lang="en-US" sz="2800" dirty="0" smtClean="0"/>
              <a:t>Completely reversible</a:t>
            </a:r>
            <a:endParaRPr lang="en-US" sz="2800" dirty="0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120"/>
            <a:ext cx="43434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38700" y="3627120"/>
            <a:ext cx="3733799" cy="1515800"/>
          </a:xfrm>
          <a:prstGeom prst="rect">
            <a:avLst/>
          </a:prstGeom>
          <a:solidFill>
            <a:srgbClr val="EDDA79"/>
          </a:solidFill>
        </p:spPr>
        <p:txBody>
          <a:bodyPr wrap="square" anchor="ctr">
            <a:spAutoFit/>
          </a:bodyPr>
          <a:lstStyle/>
          <a:p>
            <a:pPr marL="171450">
              <a:spcAft>
                <a:spcPts val="1200"/>
              </a:spcAft>
            </a:pPr>
            <a:r>
              <a:rPr lang="en-US" altLang="en-US" sz="2400" b="1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Resource</a:t>
            </a:r>
            <a:r>
              <a:rPr lang="en-US" altLang="en-US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</a:p>
          <a:p>
            <a:pPr marL="171450"/>
            <a:r>
              <a:rPr lang="en-US" alt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Bedsider’s </a:t>
            </a:r>
          </a:p>
          <a:p>
            <a:pPr marL="171450"/>
            <a:r>
              <a:rPr lang="en-US" altLang="en-US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4"/>
              </a:rPr>
              <a:t>Guy’s Guide/</a:t>
            </a:r>
            <a:r>
              <a:rPr lang="en-US" altLang="en-US" sz="24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4"/>
              </a:rPr>
              <a:t>the implant</a:t>
            </a:r>
            <a:endParaRPr lang="en-US" altLang="en-US" sz="2400" i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altLang="en-US" sz="1050" i="1" dirty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Intrauterine Devices (IUDs)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Small, flexible T-shaped device</a:t>
            </a:r>
          </a:p>
          <a:p>
            <a:r>
              <a:rPr lang="en-US" sz="2400" dirty="0"/>
              <a:t>Over 99% effective </a:t>
            </a:r>
          </a:p>
          <a:p>
            <a:r>
              <a:rPr lang="en-US" sz="2400" dirty="0"/>
              <a:t>Completely reversible</a:t>
            </a:r>
          </a:p>
          <a:p>
            <a:r>
              <a:rPr lang="en-US" sz="2400" dirty="0"/>
              <a:t>Safe for women who have never had children, including teens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7845" y="1674674"/>
            <a:ext cx="2908955" cy="1508105"/>
          </a:xfrm>
          <a:prstGeom prst="rect">
            <a:avLst/>
          </a:prstGeom>
          <a:solidFill>
            <a:srgbClr val="EDDA79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Resource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</a:p>
          <a:p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Bedsider’s </a:t>
            </a:r>
          </a:p>
          <a:p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Guy’s Guide/</a:t>
            </a:r>
            <a:r>
              <a:rPr lang="en-US" altLang="en-US" sz="240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IUD</a:t>
            </a:r>
            <a:endParaRPr lang="en-US" altLang="en-US" sz="2400" i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US" altLang="en-US" sz="1000" i="1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3931920"/>
            <a:ext cx="3657600" cy="2468880"/>
          </a:xfrm>
          <a:prstGeom prst="rect">
            <a:avLst/>
          </a:prstGeom>
          <a:ln w="28575">
            <a:solidFill>
              <a:srgbClr val="76CFD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b="1" dirty="0" smtClean="0">
                <a:ea typeface="ＭＳ Ｐゴシック" pitchFamily="34" charset="-128"/>
              </a:rPr>
              <a:t>Hormonal IUD</a:t>
            </a:r>
          </a:p>
          <a:p>
            <a:pPr marL="339725" indent="-222250">
              <a:spcAft>
                <a:spcPts val="600"/>
              </a:spcAft>
              <a:defRPr/>
            </a:pPr>
            <a:r>
              <a:rPr lang="en-US" altLang="en-US" sz="1600" dirty="0" smtClean="0">
                <a:ea typeface="ＭＳ Ｐゴシック" pitchFamily="34" charset="-128"/>
              </a:rPr>
              <a:t>Lasts 3-5 years  </a:t>
            </a:r>
          </a:p>
          <a:p>
            <a:pPr marL="339725" indent="-222250">
              <a:defRPr/>
            </a:pPr>
            <a:r>
              <a:rPr lang="en-US" sz="1600" dirty="0" smtClean="0"/>
              <a:t>5-year IUD is FDA </a:t>
            </a:r>
          </a:p>
          <a:p>
            <a:pPr marL="346075" indent="0"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approved to reduce </a:t>
            </a:r>
          </a:p>
          <a:p>
            <a:pPr marL="346075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menstrual bleeding</a:t>
            </a:r>
          </a:p>
          <a:p>
            <a:pPr marL="339725" indent="-222250">
              <a:defRPr/>
            </a:pPr>
            <a:r>
              <a:rPr lang="en-US" sz="1600" dirty="0" smtClean="0"/>
              <a:t>Safer than many birth </a:t>
            </a:r>
          </a:p>
          <a:p>
            <a:pPr marL="346075" indent="0">
              <a:buFont typeface="Arial" panose="020B0604020202020204" pitchFamily="34" charset="0"/>
              <a:buNone/>
              <a:defRPr/>
            </a:pPr>
            <a:r>
              <a:rPr lang="en-US" sz="1600" dirty="0" smtClean="0"/>
              <a:t>control pills</a:t>
            </a:r>
            <a:endParaRPr lang="en-US" sz="16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00600" y="3930966"/>
            <a:ext cx="3657600" cy="2468880"/>
          </a:xfrm>
          <a:prstGeom prst="rect">
            <a:avLst/>
          </a:prstGeom>
          <a:noFill/>
          <a:ln w="28575">
            <a:solidFill>
              <a:srgbClr val="76CF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Non-Hormonal IUD</a:t>
            </a:r>
          </a:p>
          <a:p>
            <a:pPr marL="339725" indent="-222250" eaLnBrk="1" hangingPunct="1">
              <a:spcAft>
                <a:spcPts val="600"/>
              </a:spcAft>
              <a:defRPr/>
            </a:pPr>
            <a:r>
              <a:rPr lang="en-US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Lasts </a:t>
            </a:r>
            <a:r>
              <a:rPr lang="en-US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 years </a:t>
            </a:r>
          </a:p>
          <a:p>
            <a:pPr marL="339725" indent="-222250" eaLnBrk="1" hangingPunct="1">
              <a:defRPr/>
            </a:pPr>
            <a:r>
              <a:rPr lang="en-US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Can be used as an  </a:t>
            </a:r>
          </a:p>
          <a:p>
            <a:pPr marL="346075" indent="0" eaLnBrk="1" hangingPunct="1"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emergency birth </a:t>
            </a:r>
          </a:p>
          <a:p>
            <a:pPr marL="346075" indent="0" eaLnBrk="1" hangingPunct="1"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control option</a:t>
            </a:r>
            <a:endParaRPr lang="en-US" altLang="en-US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indent="-571500" eaLnBrk="1" hangingPunct="1">
              <a:defRPr/>
            </a:pPr>
            <a:endParaRPr lang="en-US" altLang="en-US" sz="20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indent="-571500" eaLnBrk="1" hangingPunct="1">
              <a:defRPr/>
            </a:pPr>
            <a:endParaRPr lang="en-US" altLang="en-US" sz="20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11098"/>
          <a:stretch>
            <a:fillRect/>
          </a:stretch>
        </p:blipFill>
        <p:spPr bwMode="auto">
          <a:xfrm>
            <a:off x="7049693" y="4373880"/>
            <a:ext cx="1157681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4592" r="13799"/>
          <a:stretch>
            <a:fillRect/>
          </a:stretch>
        </p:blipFill>
        <p:spPr bwMode="auto">
          <a:xfrm>
            <a:off x="3132137" y="4388166"/>
            <a:ext cx="10048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For information and resources related to </a:t>
            </a:r>
            <a:r>
              <a:rPr lang="en-US" sz="2800" b="1" dirty="0" smtClean="0"/>
              <a:t>pregnancy prevention</a:t>
            </a:r>
            <a:r>
              <a:rPr lang="en-US" sz="2800" dirty="0" smtClean="0"/>
              <a:t>, or to </a:t>
            </a:r>
            <a:r>
              <a:rPr lang="en-US" sz="2800" b="1" dirty="0" smtClean="0"/>
              <a:t>establish early care </a:t>
            </a:r>
            <a:r>
              <a:rPr lang="en-US" sz="2800" dirty="0" smtClean="0"/>
              <a:t>in the event of a pregnancy, visit the following resources: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2" descr="Image result for stepone columb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66" y="1679330"/>
            <a:ext cx="3200400" cy="11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649812" cy="49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primaryone health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66" y="5042451"/>
            <a:ext cx="3200400" cy="11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nationwide children'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200400" cy="12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Brady\AppData\Local\Microsoft\Windows\Temporary Internet Files\Content.IE5\5LCTIZQ3\Question_mark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6" y="822960"/>
            <a:ext cx="4134255" cy="52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26974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8800" dirty="0" smtClean="0"/>
              <a:t>Questions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4663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How many forms of birth control exist for men?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1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2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4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5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895600"/>
            <a:ext cx="5486400" cy="23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When it comes to birth control, men should be just as knowledgeable as women about: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What methods are available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How different methods work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Where you can go to get birth control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A, B &amp; C</a:t>
            </a:r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N/A (knowing about birth control is only for women)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What is this?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Pogo stick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Fish hook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Copper IUD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Nothing I’ve ever seen before!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r="10139" b="8884"/>
          <a:stretch/>
        </p:blipFill>
        <p:spPr>
          <a:xfrm rot="16320000">
            <a:off x="3847007" y="2425855"/>
            <a:ext cx="3697615" cy="21966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429" y="1790574"/>
            <a:ext cx="1645920" cy="228600"/>
          </a:xfrm>
          <a:prstGeom prst="rightArrow">
            <a:avLst/>
          </a:prstGeom>
          <a:solidFill>
            <a:srgbClr val="98D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Which of the following is the most effective form of birth control currently available?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Intrauterine Device (IUD)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The pill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The shot (Depo)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Male condom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Your Knowledge Pre Test</a:t>
            </a:r>
          </a:p>
          <a:p>
            <a:r>
              <a:rPr lang="en-US" dirty="0" smtClean="0"/>
              <a:t>Guys and Birth Control</a:t>
            </a:r>
            <a:endParaRPr lang="en-US" dirty="0" smtClean="0"/>
          </a:p>
          <a:p>
            <a:r>
              <a:rPr lang="en-US" dirty="0" smtClean="0"/>
              <a:t>Contraceptive Choices</a:t>
            </a:r>
            <a:endParaRPr lang="en-US" dirty="0" smtClean="0"/>
          </a:p>
          <a:p>
            <a:r>
              <a:rPr lang="en-US" dirty="0" smtClean="0"/>
              <a:t>Birth Control Facts</a:t>
            </a:r>
            <a:endParaRPr lang="en-US" dirty="0" smtClean="0"/>
          </a:p>
          <a:p>
            <a:r>
              <a:rPr lang="en-US" dirty="0" smtClean="0"/>
              <a:t>Community Resources</a:t>
            </a:r>
            <a:endParaRPr lang="en-US" dirty="0" smtClean="0"/>
          </a:p>
          <a:p>
            <a:r>
              <a:rPr lang="en-US" dirty="0" smtClean="0"/>
              <a:t>Test Your Knowledge Post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How many forms of birth control exist for men?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1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2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4</a:t>
            </a:r>
            <a:endParaRPr lang="en-US" dirty="0" smtClean="0"/>
          </a:p>
          <a:p>
            <a:pPr marL="457200" lvl="1" indent="-457200">
              <a:spcAft>
                <a:spcPts val="1200"/>
              </a:spcAft>
              <a:buFont typeface="+mj-lt"/>
              <a:buAutoNum type="alphaUcPeriod"/>
            </a:pPr>
            <a:r>
              <a:rPr lang="en-US" dirty="0" smtClean="0"/>
              <a:t>5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895600"/>
            <a:ext cx="5486400" cy="23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When it comes to birth control, men should be just as knowledgeable as women about: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What methods are available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How different methods work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Where you can go to get birth control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A, B &amp; C</a:t>
            </a:r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N/A (knowing about birth control is only for women)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What is this?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Pogo stick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Fish hook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Copper IUD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Nothing I’ve ever seen before!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r="10139" b="8884"/>
          <a:stretch/>
        </p:blipFill>
        <p:spPr>
          <a:xfrm rot="16320000">
            <a:off x="3847007" y="2425855"/>
            <a:ext cx="3697615" cy="21966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429" y="1790574"/>
            <a:ext cx="1645920" cy="228600"/>
          </a:xfrm>
          <a:prstGeom prst="rightArrow">
            <a:avLst/>
          </a:prstGeom>
          <a:solidFill>
            <a:srgbClr val="98D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Which of the following is the most effective form of birth control currently available?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Intrauterine Device (IUD)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The pill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The shot (Depo)</a:t>
            </a:r>
            <a:endParaRPr lang="en-US" dirty="0" smtClean="0"/>
          </a:p>
          <a:p>
            <a:pPr marL="457200" lvl="1" indent="-457200"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Male condom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Guys and Birth Control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273040"/>
            <a:ext cx="9144000" cy="1592580"/>
          </a:xfrm>
          <a:prstGeom prst="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 b="6533"/>
          <a:stretch/>
        </p:blipFill>
        <p:spPr>
          <a:xfrm>
            <a:off x="4038600" y="1828800"/>
            <a:ext cx="4663440" cy="3096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6552" y="1739205"/>
            <a:ext cx="2974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404040"/>
                </a:solidFill>
                <a:uFill>
                  <a:solidFill>
                    <a:srgbClr val="5A5B5A"/>
                  </a:solidFill>
                </a:u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What birth control methods exist for men?</a:t>
            </a:r>
            <a:endParaRPr lang="en-US" sz="2800" b="1" dirty="0">
              <a:solidFill>
                <a:srgbClr val="404040"/>
              </a:solidFill>
              <a:uFill>
                <a:solidFill>
                  <a:srgbClr val="5A5B5A"/>
                </a:solidFill>
              </a:u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552" y="3213318"/>
            <a:ext cx="2974848" cy="181588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404040"/>
                </a:solidFill>
                <a:uFill>
                  <a:solidFill>
                    <a:srgbClr val="5A5B5A"/>
                  </a:solidFill>
                </a:u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Planned Parenthood cites </a:t>
            </a:r>
            <a:r>
              <a:rPr lang="en-US" sz="2800" b="1" dirty="0" smtClean="0">
                <a:solidFill>
                  <a:srgbClr val="404040"/>
                </a:solidFill>
                <a:uFill>
                  <a:solidFill>
                    <a:srgbClr val="5A5B5A"/>
                  </a:solidFill>
                </a:u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FIVE (5)</a:t>
            </a:r>
            <a:r>
              <a:rPr lang="en-US" sz="2800" dirty="0" smtClean="0">
                <a:solidFill>
                  <a:srgbClr val="404040"/>
                </a:solidFill>
                <a:uFill>
                  <a:solidFill>
                    <a:srgbClr val="5A5B5A"/>
                  </a:solidFill>
                </a:u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different methods:</a:t>
            </a:r>
            <a:endParaRPr lang="en-US" sz="2800" dirty="0">
              <a:solidFill>
                <a:srgbClr val="404040"/>
              </a:solidFill>
              <a:uFill>
                <a:solidFill>
                  <a:srgbClr val="5A5B5A"/>
                </a:solidFill>
              </a:u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295400" y="5547360"/>
            <a:ext cx="2286000" cy="457200"/>
          </a:xfrm>
          <a:prstGeom prst="homePlate">
            <a:avLst/>
          </a:prstGeom>
          <a:solidFill>
            <a:srgbClr val="95C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Abstinence</a:t>
            </a:r>
            <a:endParaRPr lang="en-US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581400" y="5547360"/>
            <a:ext cx="2286000" cy="457200"/>
          </a:xfrm>
          <a:prstGeom prst="chevron">
            <a:avLst/>
          </a:prstGeom>
          <a:solidFill>
            <a:srgbClr val="EDD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Condoms</a:t>
            </a:r>
            <a:endParaRPr lang="en-US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581400" y="6156960"/>
            <a:ext cx="2286000" cy="457200"/>
          </a:xfrm>
          <a:prstGeom prst="chevron">
            <a:avLst/>
          </a:prstGeom>
          <a:solidFill>
            <a:srgbClr val="F3C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Outercourse</a:t>
            </a:r>
            <a:endParaRPr lang="en-US" sz="1600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95400" y="6156960"/>
            <a:ext cx="2286000" cy="457200"/>
          </a:xfrm>
          <a:prstGeom prst="homePlate">
            <a:avLst/>
          </a:prstGeom>
          <a:solidFill>
            <a:srgbClr val="98D2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Vasectomy</a:t>
            </a:r>
            <a:endParaRPr lang="en-US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867400" y="5547360"/>
            <a:ext cx="2286000" cy="457200"/>
          </a:xfrm>
          <a:prstGeom prst="chevron">
            <a:avLst/>
          </a:prstGeom>
          <a:solidFill>
            <a:srgbClr val="F18E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213360" y="5897880"/>
            <a:ext cx="1371600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Effective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8077200" y="5913120"/>
            <a:ext cx="1371600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Least Effective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 of Choices</a:t>
            </a:r>
            <a:endParaRPr lang="en-US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3516" r="1338" b="11538"/>
          <a:stretch/>
        </p:blipFill>
        <p:spPr bwMode="auto">
          <a:xfrm>
            <a:off x="228600" y="1447800"/>
            <a:ext cx="863453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756</Words>
  <Application>Microsoft Office PowerPoint</Application>
  <PresentationFormat>On-screen Show (4:3)</PresentationFormat>
  <Paragraphs>159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Happy Dads.  Healthy Babies.  Infant Vitality Toolkit</vt:lpstr>
      <vt:lpstr>Agenda</vt:lpstr>
      <vt:lpstr>PowerPoint Presentation</vt:lpstr>
      <vt:lpstr>Question 1</vt:lpstr>
      <vt:lpstr>Question 2</vt:lpstr>
      <vt:lpstr>Question 3</vt:lpstr>
      <vt:lpstr>Question 4</vt:lpstr>
      <vt:lpstr>Guys and Birth Control</vt:lpstr>
      <vt:lpstr>Menu of Choices</vt:lpstr>
      <vt:lpstr>Most Effective Birth Control Options</vt:lpstr>
      <vt:lpstr>Contraceptive Implant</vt:lpstr>
      <vt:lpstr>Intrauterine Devices (IUDs)</vt:lpstr>
      <vt:lpstr>Local Resources</vt:lpstr>
      <vt:lpstr>PowerPoint Presentation</vt:lpstr>
      <vt:lpstr>PowerPoint Presentation</vt:lpstr>
      <vt:lpstr>Question 1</vt:lpstr>
      <vt:lpstr>Question 2</vt:lpstr>
      <vt:lpstr>Question 3</vt:lpstr>
      <vt:lpstr>Question 4</vt:lpstr>
    </vt:vector>
  </TitlesOfParts>
  <Company>City of Columbus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Dads. Healthy Babies.</dc:title>
  <dc:creator>Luttfring, Ann D</dc:creator>
  <cp:lastModifiedBy>Zabala, Amanda M.</cp:lastModifiedBy>
  <cp:revision>13</cp:revision>
  <dcterms:created xsi:type="dcterms:W3CDTF">2018-08-21T16:02:53Z</dcterms:created>
  <dcterms:modified xsi:type="dcterms:W3CDTF">2018-10-30T19:40:31Z</dcterms:modified>
</cp:coreProperties>
</file>