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60" r:id="rId4"/>
    <p:sldId id="267" r:id="rId5"/>
    <p:sldId id="278" r:id="rId6"/>
    <p:sldId id="277" r:id="rId7"/>
    <p:sldId id="279" r:id="rId8"/>
    <p:sldId id="261" r:id="rId9"/>
    <p:sldId id="274" r:id="rId10"/>
    <p:sldId id="271" r:id="rId11"/>
    <p:sldId id="275" r:id="rId12"/>
    <p:sldId id="276" r:id="rId13"/>
    <p:sldId id="273" r:id="rId14"/>
    <p:sldId id="272" r:id="rId15"/>
    <p:sldId id="265" r:id="rId16"/>
    <p:sldId id="266" r:id="rId17"/>
    <p:sldId id="280" r:id="rId18"/>
    <p:sldId id="281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7" autoAdjust="0"/>
  </p:normalViewPr>
  <p:slideViewPr>
    <p:cSldViewPr>
      <p:cViewPr varScale="1">
        <p:scale>
          <a:sx n="74" d="100"/>
          <a:sy n="74" d="100"/>
        </p:scale>
        <p:origin x="-108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F2028-B66F-48A8-9E44-4D10B0D32243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1FE3C-5F5F-4EDF-9088-5239463BE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1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Facilitator Note:</a:t>
            </a:r>
          </a:p>
          <a:p>
            <a:r>
              <a:rPr lang="en-US" dirty="0" smtClean="0"/>
              <a:t>Refer</a:t>
            </a:r>
            <a:r>
              <a:rPr lang="en-US" baseline="0" dirty="0" smtClean="0"/>
              <a:t> to the Safe Kids website for more information: https://www.safekids.org/infantsafety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B8C67-20B5-4D84-A7D9-50F941FA68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3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Visit https://www.safekids.org/safetytips/field_age/babies-0%E2%80%9312-months/field_risks/burns-and-scalds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1FE3C-5F5F-4EDF-9088-5239463BE7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85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Visit https://www.safekids.org/safetytips/field_age/babies-0%E2%80%9312-months/field_risks/toy-safety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1FE3C-5F5F-4EDF-9088-5239463BE7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27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Visit</a:t>
            </a:r>
            <a:r>
              <a:rPr lang="en-US" baseline="0" dirty="0" smtClean="0"/>
              <a:t> https://www.safekids.org/safetytips/field_age/babies-0%E2%80%9312-months/field_risks/swimming-and-water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1FE3C-5F5F-4EDF-9088-5239463BE7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50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A)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B8C67-20B5-4D84-A7D9-50F941FA687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081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C) As long as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B8C67-20B5-4D84-A7D9-50F941FA687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081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D) All of the 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B8C67-20B5-4D84-A7D9-50F941FA687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081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D) All of the 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B8C67-20B5-4D84-A7D9-50F941FA687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A)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B8C67-20B5-4D84-A7D9-50F941FA68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08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C) As long as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B8C67-20B5-4D84-A7D9-50F941FA68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08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D) All of the 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B8C67-20B5-4D84-A7D9-50F941FA68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08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D) All of the 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B8C67-20B5-4D84-A7D9-50F941FA68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08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Visit https://www.safekids.org/safetytips/field_age/babies-0%E2%80%9312-months/field_risks/sleep-safety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B8C67-20B5-4D84-A7D9-50F941FA68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42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Visit https://www.safekids.org/safetytips/field_age/babies-0%E2%80%9312-months/field_risks/car-seat</a:t>
            </a:r>
          </a:p>
          <a:p>
            <a:endParaRPr lang="en-US" dirty="0" smtClean="0"/>
          </a:p>
          <a:p>
            <a:r>
              <a:rPr lang="en-US" dirty="0" smtClean="0"/>
              <a:t>See updated recommendations on car</a:t>
            </a:r>
            <a:r>
              <a:rPr lang="en-US" baseline="0" dirty="0" smtClean="0"/>
              <a:t> seats for children here: https://www.aap.org/en-us/about-the-aap/aap-press-room/Pages/AAP-Updates-Recommendations-on-Car-Seats-for-Children.aspx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1FE3C-5F5F-4EDF-9088-5239463BE7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15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Visit https://www.safekids.org/safetytips/field_age/babies-0%E2%80%9312-months/field_risks/falls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B8C67-20B5-4D84-A7D9-50F941FA68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42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Visit</a:t>
            </a:r>
            <a:r>
              <a:rPr lang="en-US" baseline="0" dirty="0" smtClean="0"/>
              <a:t> https://www.safekids.org/safetytips/field_age/babies-0%E2%80%9312-months/field_risks/medication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1FE3C-5F5F-4EDF-9088-5239463BE7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94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962400"/>
            <a:ext cx="9144000" cy="13698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:\ConstituencyBuilding\Infant Mortality\OEI\Infant Vitality Toolkit\Photos\Fotosearch_k47914850_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4" r="5237" b="4527"/>
          <a:stretch/>
        </p:blipFill>
        <p:spPr bwMode="auto">
          <a:xfrm>
            <a:off x="0" y="-1"/>
            <a:ext cx="9144000" cy="396419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3964192"/>
          </a:xfrm>
          <a:prstGeom prst="rect">
            <a:avLst/>
          </a:prstGeom>
          <a:solidFill>
            <a:schemeClr val="accent4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66800"/>
            <a:ext cx="7772400" cy="228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114800"/>
            <a:ext cx="8077200" cy="1066800"/>
          </a:xfrm>
        </p:spPr>
        <p:txBody>
          <a:bodyPr anchor="ctr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3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pic>
        <p:nvPicPr>
          <p:cNvPr id="10" name="Picture 9" descr="S:\ConstituencyBuilding\Infant Mortality\OEI\Logo\Columbus_CoBrand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591605"/>
            <a:ext cx="5715000" cy="9615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169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DBD54-7D4F-46A3-A322-0231CA48C57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BF276D-895C-47D4-8854-5AC50EB2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3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DBD54-7D4F-46A3-A322-0231CA48C57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BF276D-895C-47D4-8854-5AC50EB2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06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41776A0A-A8A3-4E6A-A571-089304D42D2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D41F7000-4063-4C0E-B064-5EE76760C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7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" y="6581001"/>
            <a:ext cx="868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Infant Vitality Toolkit </a:t>
            </a:r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• </a:t>
            </a:r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project is a collaborative effort by Columbus Public Health and </a:t>
            </a:r>
            <a:r>
              <a:rPr lang="en-US" sz="11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CelebrateOne</a:t>
            </a:r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772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DBD54-7D4F-46A3-A322-0231CA48C57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BF276D-895C-47D4-8854-5AC50EB2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6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DBD54-7D4F-46A3-A322-0231CA48C57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BF276D-895C-47D4-8854-5AC50EB2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0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DBD54-7D4F-46A3-A322-0231CA48C57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BF276D-895C-47D4-8854-5AC50EB2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7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DBD54-7D4F-46A3-A322-0231CA48C57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BF276D-895C-47D4-8854-5AC50EB2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9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DBD54-7D4F-46A3-A322-0231CA48C57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BF276D-895C-47D4-8854-5AC50EB2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3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DBD54-7D4F-46A3-A322-0231CA48C57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BF276D-895C-47D4-8854-5AC50EB2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0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6DBD54-7D4F-46A3-A322-0231CA48C579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BF276D-895C-47D4-8854-5AC50EB2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4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5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94981104" TargetMode="External"/><Relationship Id="rId2" Type="http://schemas.openxmlformats.org/officeDocument/2006/relationships/hyperlink" Target="https://www.columbus.gov/Templates/Detail.aspx?id=214749288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imeo.com/230629619" TargetMode="External"/><Relationship Id="rId4" Type="http://schemas.openxmlformats.org/officeDocument/2006/relationships/hyperlink" Target="https://www.columbus.gov/Celebrate-One/Celebrate-One-homepag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2&amp;v=gnJGWD0mDX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048000"/>
          </a:xfrm>
        </p:spPr>
        <p:txBody>
          <a:bodyPr>
            <a:normAutofit/>
          </a:bodyPr>
          <a:lstStyle/>
          <a:p>
            <a:r>
              <a:rPr lang="en-US" b="1" dirty="0" smtClean="0"/>
              <a:t>Happy Dads. </a:t>
            </a:r>
            <a:br>
              <a:rPr lang="en-US" b="1" dirty="0" smtClean="0"/>
            </a:br>
            <a:r>
              <a:rPr lang="en-US" b="1" dirty="0" smtClean="0"/>
              <a:t>Healthy Babies.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400" dirty="0" smtClean="0"/>
              <a:t>Infant Vitality Toolkit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61722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Protecting Your Baby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3124200"/>
            <a:ext cx="4191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846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Prevention for Babies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When babies first learn to walk, stumbles and falling on their bottoms is </a:t>
            </a:r>
            <a:r>
              <a:rPr lang="en-US" sz="2800" dirty="0" smtClean="0"/>
              <a:t>inevitable. </a:t>
            </a:r>
          </a:p>
          <a:p>
            <a:pPr marL="0" indent="0">
              <a:buNone/>
            </a:pPr>
            <a:r>
              <a:rPr lang="en-US" sz="2800" b="1" dirty="0" smtClean="0"/>
              <a:t>Here are some tips to help make </a:t>
            </a:r>
            <a:r>
              <a:rPr lang="en-US" sz="2800" b="1" dirty="0"/>
              <a:t>sure </a:t>
            </a:r>
            <a:r>
              <a:rPr lang="en-US" sz="2800" b="1" dirty="0" smtClean="0"/>
              <a:t>these </a:t>
            </a:r>
            <a:r>
              <a:rPr lang="en-US" sz="2800" b="1" dirty="0"/>
              <a:t>falls are harmless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3657600"/>
            <a:ext cx="4041648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babies strapped in when using high chairs, infant carriers, swings, and strollers.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chairs, cribs, and other furniture away from windows to prevent window falls.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using a stationary activity center instead of a walker.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supervise your child.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51248" y="3657600"/>
            <a:ext cx="4041648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 TVs and furniture to the wall to prevent tip-overs.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Properly install window guards to prevent window falls.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 approved safety gates at the tops and bottoms of stairs.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use a harness or safety belt when placing your child in a shopping cart.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9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Many medications for babies and small children look and taste like candy or food.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Here </a:t>
            </a:r>
            <a:r>
              <a:rPr lang="en-US" sz="2800" b="1" dirty="0"/>
              <a:t>are some simple tips to ensure your baby’s </a:t>
            </a:r>
            <a:r>
              <a:rPr lang="en-US" sz="2800" b="1" dirty="0" smtClean="0"/>
              <a:t>safety when it comes to medications.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3657600"/>
            <a:ext cx="4041648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all medicines up and away and out of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sight, including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own. 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medicine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caps tightly after every use. 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to grandparents about being extra mindful with medicine or pillboxes when children are around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1248" y="3657600"/>
            <a:ext cx="4041648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places where kids get into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medicine, like purses or nightstands.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have guests in your home, offer to put purses, bags and coats out of reach of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dosing device that comes with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medications. 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3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 Prevention for Babies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Babies can sometimes be burned by hot liquids, </a:t>
            </a:r>
            <a:r>
              <a:rPr lang="en-US" sz="2800" dirty="0" smtClean="0"/>
              <a:t>steam, </a:t>
            </a:r>
            <a:r>
              <a:rPr lang="en-US" sz="2800" dirty="0"/>
              <a:t>or electrical appliances.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Here </a:t>
            </a:r>
            <a:r>
              <a:rPr lang="en-US" sz="2800" b="1" dirty="0"/>
              <a:t>are </a:t>
            </a:r>
            <a:r>
              <a:rPr lang="en-US" sz="2800" b="1" dirty="0" smtClean="0"/>
              <a:t>a few </a:t>
            </a:r>
            <a:r>
              <a:rPr lang="en-US" sz="2800" b="1" dirty="0"/>
              <a:t>tips that can help keep your baby safe from burns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3657600"/>
            <a:ext cx="4041648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 accidental scalding, set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water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heater to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 degrees Fahrenheit or to 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manufacturer's recommended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setting.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bath water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your wrist or elbow before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bathing your baby.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barriers,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as safety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gates,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around fireplaces, ovens, and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furnaces.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1248" y="3657600"/>
            <a:ext cx="4041648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Microwaves can heat unevenly and create hot spots, so avoid using them to heat baby formula or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breast milk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baby bottles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placing them in warm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water. Make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 they have cooled to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appropriate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 before feeding your baby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2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Safety for Babies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 smtClean="0"/>
              <a:t>Toys</a:t>
            </a:r>
            <a:r>
              <a:rPr lang="en-US" sz="2800" dirty="0"/>
              <a:t>, stuffed animals and games are great for babies and make wonderful gifts.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But </a:t>
            </a:r>
            <a:r>
              <a:rPr lang="en-US" sz="2800" b="1" dirty="0"/>
              <a:t>before your </a:t>
            </a:r>
            <a:r>
              <a:rPr lang="en-US" sz="2800" b="1" dirty="0" smtClean="0"/>
              <a:t>baby plays </a:t>
            </a:r>
            <a:r>
              <a:rPr lang="en-US" sz="2800" b="1" dirty="0"/>
              <a:t>with any toy, help keep them safe with the following tips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3657600"/>
            <a:ext cx="4041648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your baby’s age when purchasing a toy or game.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sure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toys don’t have any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parts or other potential choking hazards.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a special eye on small game pieces that may be a choking hazard for young children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1248" y="3657600"/>
            <a:ext cx="4041648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play time is over, use a bin or container to store toys for next time. Make sure there are no holes or hinges that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hurt little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fingers.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put toys in baby’s crib.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www.recalls.gov for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product recalls related to kids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7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Swimming and Water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It may be some time before </a:t>
            </a:r>
            <a:r>
              <a:rPr lang="en-US" sz="2800" dirty="0" smtClean="0"/>
              <a:t>baby </a:t>
            </a:r>
            <a:r>
              <a:rPr lang="en-US" sz="2800" dirty="0"/>
              <a:t>is </a:t>
            </a:r>
            <a:r>
              <a:rPr lang="en-US" sz="2800" dirty="0" smtClean="0"/>
              <a:t>swimming</a:t>
            </a:r>
            <a:r>
              <a:rPr lang="en-US" sz="2800" dirty="0"/>
              <a:t>, but that doesn't mean you can’t enjoy </a:t>
            </a:r>
            <a:r>
              <a:rPr lang="en-US" sz="2800" dirty="0" smtClean="0"/>
              <a:t>time </a:t>
            </a:r>
            <a:r>
              <a:rPr lang="en-US" sz="2800" dirty="0"/>
              <a:t>in the pool.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Here </a:t>
            </a:r>
            <a:r>
              <a:rPr lang="en-US" sz="2800" b="1" dirty="0"/>
              <a:t>are a few easy tips to make the water experience safe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3657600"/>
            <a:ext cx="4041648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 introducing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baby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water when they are about 6 months old.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always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waterproof diapers and change them frequently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to perform CPR.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1248" y="3657600"/>
            <a:ext cx="4041648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using inflatable or portable pools,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 immediately after use. Store them upside down and out of children’s reach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leave your child unattended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or around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PABrady\AppData\Local\Microsoft\Windows\Temporary Internet Files\Content.IE5\5LCTIZQ3\Question_mark[1]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456" y="822960"/>
            <a:ext cx="4134255" cy="522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85800" y="26974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8800" dirty="0" smtClean="0"/>
              <a:t>Questions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46636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Post-Test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9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True or False: My baby should always be put to sleep alone, on their back, and in an empty crib.</a:t>
            </a:r>
            <a:endParaRPr lang="en-US" dirty="0" smtClean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/>
              <a:t>True</a:t>
            </a:r>
            <a:endParaRPr lang="en-US" sz="3200" dirty="0" smtClean="0"/>
          </a:p>
          <a:p>
            <a:pPr marL="461963" lvl="1" indent="-457200">
              <a:buFont typeface="+mj-lt"/>
              <a:buAutoNum type="alphaUcPeriod"/>
            </a:pPr>
            <a:r>
              <a:rPr lang="en-US" sz="3200" dirty="0" smtClean="0"/>
              <a:t>False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9061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Your child should remain in a rear-facing car seat until when?</a:t>
            </a:r>
            <a:endParaRPr lang="en-US" dirty="0" smtClean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/>
              <a:t>They are at least 2</a:t>
            </a:r>
            <a:r>
              <a:rPr lang="en-US" sz="3200" dirty="0" smtClean="0"/>
              <a:t> years old</a:t>
            </a:r>
            <a:endParaRPr lang="en-US" sz="3200" dirty="0" smtClean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/>
              <a:t>They weigh at least 40 pounds</a:t>
            </a:r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/>
              <a:t>As long as possible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800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Which of the following is a tip to keep your baby safe from burns?</a:t>
            </a:r>
            <a:endParaRPr lang="en-US" dirty="0" smtClean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dirty="0"/>
              <a:t>Check </a:t>
            </a:r>
            <a:r>
              <a:rPr lang="en-US" dirty="0" smtClean="0"/>
              <a:t>bath water </a:t>
            </a:r>
            <a:r>
              <a:rPr lang="en-US" dirty="0"/>
              <a:t>with your wrist or elbow before bathing your </a:t>
            </a:r>
            <a:r>
              <a:rPr lang="en-US" dirty="0" smtClean="0"/>
              <a:t>baby</a:t>
            </a:r>
            <a:endParaRPr lang="en-US" dirty="0" smtClean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dirty="0"/>
              <a:t>Install barriers, such as safety gates, around fireplaces, ovens, and </a:t>
            </a:r>
            <a:r>
              <a:rPr lang="en-US" dirty="0" smtClean="0"/>
              <a:t>furnaces</a:t>
            </a:r>
            <a:endParaRPr lang="en-US" dirty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dirty="0" smtClean="0"/>
              <a:t>Avoid </a:t>
            </a:r>
            <a:r>
              <a:rPr lang="en-US" dirty="0"/>
              <a:t>using </a:t>
            </a:r>
            <a:r>
              <a:rPr lang="en-US" dirty="0" smtClean="0"/>
              <a:t>microwaves to </a:t>
            </a:r>
            <a:r>
              <a:rPr lang="en-US" dirty="0"/>
              <a:t>heat baby formula or breast </a:t>
            </a:r>
            <a:r>
              <a:rPr lang="en-US" dirty="0" smtClean="0"/>
              <a:t>milk</a:t>
            </a:r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dirty="0" smtClean="0"/>
              <a:t>All of the above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005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900" dirty="0" smtClean="0"/>
              <a:t>Test Your Knowledge Pre Test</a:t>
            </a:r>
          </a:p>
          <a:p>
            <a:r>
              <a:rPr lang="en-US" sz="2900" dirty="0" smtClean="0"/>
              <a:t>A Focus on Safe Sleep</a:t>
            </a:r>
            <a:endParaRPr lang="en-US" sz="2900" dirty="0" smtClean="0"/>
          </a:p>
          <a:p>
            <a:r>
              <a:rPr lang="en-US" sz="2900" dirty="0"/>
              <a:t>Passenger Safety</a:t>
            </a:r>
          </a:p>
          <a:p>
            <a:r>
              <a:rPr lang="en-US" sz="2900" dirty="0" smtClean="0"/>
              <a:t>Fall Prevention for Babies</a:t>
            </a:r>
            <a:endParaRPr lang="en-US" sz="2900" dirty="0" smtClean="0"/>
          </a:p>
          <a:p>
            <a:r>
              <a:rPr lang="en-US" sz="2900" dirty="0"/>
              <a:t>Medication Safety</a:t>
            </a:r>
          </a:p>
          <a:p>
            <a:r>
              <a:rPr lang="en-US" sz="2900" dirty="0"/>
              <a:t>Burn Prevention for Babies</a:t>
            </a:r>
          </a:p>
          <a:p>
            <a:r>
              <a:rPr lang="en-US" sz="2900" dirty="0"/>
              <a:t>Toy Safety for Babies</a:t>
            </a:r>
          </a:p>
          <a:p>
            <a:r>
              <a:rPr lang="en-US" sz="2900" dirty="0" smtClean="0"/>
              <a:t>Swimming and Water Safety</a:t>
            </a:r>
            <a:endParaRPr lang="en-US" sz="2900" dirty="0" smtClean="0"/>
          </a:p>
          <a:p>
            <a:r>
              <a:rPr lang="en-US" sz="2900" dirty="0" smtClean="0"/>
              <a:t>Test </a:t>
            </a:r>
            <a:r>
              <a:rPr lang="en-US" sz="2900" dirty="0" smtClean="0"/>
              <a:t>Your Knowledge Post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64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What is one way to keep your baby from being hurt by a fall?</a:t>
            </a:r>
            <a:endParaRPr lang="en-US" dirty="0" smtClean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dirty="0"/>
              <a:t>Keep babies strapped in when using high chairs, infant carriers, swings, and </a:t>
            </a:r>
            <a:r>
              <a:rPr lang="en-US" dirty="0" smtClean="0"/>
              <a:t>strollers</a:t>
            </a:r>
            <a:endParaRPr lang="en-US" dirty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dirty="0"/>
              <a:t>Secure approved safety gates at the tops and bottoms of </a:t>
            </a:r>
            <a:r>
              <a:rPr lang="en-US" dirty="0" smtClean="0"/>
              <a:t>stairs</a:t>
            </a:r>
            <a:endParaRPr lang="en-US" dirty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dirty="0"/>
              <a:t>Always </a:t>
            </a:r>
            <a:r>
              <a:rPr lang="en-US" dirty="0" smtClean="0"/>
              <a:t>supervise your child</a:t>
            </a:r>
            <a:endParaRPr lang="en-US" dirty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dirty="0" smtClean="0"/>
              <a:t>All of the above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92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Columbus Public Health</a:t>
            </a:r>
          </a:p>
          <a:p>
            <a:pPr marL="561975" indent="-227013"/>
            <a:r>
              <a:rPr lang="en-US" sz="2000" dirty="0" smtClean="0"/>
              <a:t>Childhood </a:t>
            </a:r>
            <a:r>
              <a:rPr lang="en-US" sz="2000" dirty="0"/>
              <a:t>Injury </a:t>
            </a:r>
            <a:r>
              <a:rPr lang="en-US" sz="2000" dirty="0" smtClean="0"/>
              <a:t>Prevention Program: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www.columbus.gov/Templates/Detail.aspx?id=2147492880</a:t>
            </a:r>
            <a:r>
              <a:rPr lang="en-US" sz="2000" dirty="0" smtClean="0"/>
              <a:t> </a:t>
            </a:r>
            <a:endParaRPr lang="en-US" sz="2100" dirty="0"/>
          </a:p>
          <a:p>
            <a:pPr marL="561975" indent="-227013"/>
            <a:r>
              <a:rPr lang="en-US" sz="2000" dirty="0"/>
              <a:t>Car Seats: (614) 645-7748</a:t>
            </a:r>
          </a:p>
          <a:p>
            <a:pPr marL="561975" indent="-227013"/>
            <a:r>
              <a:rPr lang="en-US" sz="2000" dirty="0" smtClean="0"/>
              <a:t>Cribs</a:t>
            </a:r>
            <a:r>
              <a:rPr lang="en-US" sz="2000" dirty="0" smtClean="0"/>
              <a:t>: (614) 645-3111</a:t>
            </a:r>
          </a:p>
          <a:p>
            <a:pPr marL="561975" indent="-227013"/>
            <a:r>
              <a:rPr lang="en-US" sz="2000" dirty="0" smtClean="0"/>
              <a:t>Safe </a:t>
            </a:r>
            <a:r>
              <a:rPr lang="en-US" sz="2000" dirty="0" smtClean="0"/>
              <a:t>Sleep Ambassador Training: (614) </a:t>
            </a:r>
            <a:r>
              <a:rPr lang="en-US" sz="2000" dirty="0" smtClean="0"/>
              <a:t>645-5872</a:t>
            </a:r>
          </a:p>
          <a:p>
            <a:pPr marL="561975" indent="-227013"/>
            <a:r>
              <a:rPr lang="en-US" sz="2000" dirty="0" smtClean="0"/>
              <a:t>Pack </a:t>
            </a:r>
            <a:r>
              <a:rPr lang="en-US" sz="2000" dirty="0"/>
              <a:t>‘n Play Set-Up: </a:t>
            </a:r>
            <a:r>
              <a:rPr lang="en-US" sz="2000" dirty="0">
                <a:hlinkClick r:id="rId3"/>
              </a:rPr>
              <a:t>https://vimeo.com/194981104</a:t>
            </a:r>
            <a:r>
              <a:rPr lang="en-US" sz="2000" dirty="0"/>
              <a:t>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b="1" dirty="0" smtClean="0"/>
              <a:t>CelebrateOne</a:t>
            </a:r>
            <a:r>
              <a:rPr lang="en-US" sz="2400" dirty="0" smtClean="0"/>
              <a:t> </a:t>
            </a:r>
          </a:p>
          <a:p>
            <a:pPr marL="561975" indent="-227013"/>
            <a:r>
              <a:rPr lang="en-US" sz="2000" dirty="0" smtClean="0"/>
              <a:t>A Healthy and Safe First Year </a:t>
            </a:r>
            <a:r>
              <a:rPr lang="en-US" sz="2000" dirty="0"/>
              <a:t>of Life: </a:t>
            </a:r>
            <a:r>
              <a:rPr lang="en-US" sz="2000" dirty="0">
                <a:hlinkClick r:id="rId4"/>
              </a:rPr>
              <a:t>https://www.columbus.gov/Celebrate-One/Celebrate-One-homepage</a:t>
            </a:r>
            <a:r>
              <a:rPr lang="en-US" sz="2000" dirty="0" smtClean="0">
                <a:hlinkClick r:id="rId4"/>
              </a:rPr>
              <a:t>/</a:t>
            </a:r>
            <a:endParaRPr lang="en-US" sz="2000" dirty="0" smtClean="0"/>
          </a:p>
          <a:p>
            <a:pPr marL="561975" indent="-227013"/>
            <a:r>
              <a:rPr lang="en-US" sz="2000" dirty="0" smtClean="0"/>
              <a:t>Safe Sleep Video: </a:t>
            </a: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vimeo.com/230629619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74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Pre-Test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1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True or False: My baby should always be put to sleep alone, on their back, and in an empty crib.</a:t>
            </a:r>
            <a:endParaRPr lang="en-US" dirty="0" smtClean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/>
              <a:t>True</a:t>
            </a:r>
            <a:endParaRPr lang="en-US" sz="3200" dirty="0" smtClean="0"/>
          </a:p>
          <a:p>
            <a:pPr marL="461963" lvl="1" indent="-457200">
              <a:buFont typeface="+mj-lt"/>
              <a:buAutoNum type="alphaUcPeriod"/>
            </a:pPr>
            <a:r>
              <a:rPr lang="en-US" sz="3200" dirty="0" smtClean="0"/>
              <a:t>False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384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Your child should remain in a rear-facing car seat until when?</a:t>
            </a:r>
            <a:endParaRPr lang="en-US" dirty="0" smtClean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/>
              <a:t>They are at least 2</a:t>
            </a:r>
            <a:r>
              <a:rPr lang="en-US" sz="3200" dirty="0" smtClean="0"/>
              <a:t> years old</a:t>
            </a:r>
            <a:endParaRPr lang="en-US" sz="3200" dirty="0" smtClean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/>
              <a:t>They weigh at least 40 pounds</a:t>
            </a:r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sz="3200" dirty="0" smtClean="0"/>
              <a:t>As long as possible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2872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Which of the following is a tip to keep your baby safe from burns?</a:t>
            </a:r>
            <a:endParaRPr lang="en-US" dirty="0" smtClean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dirty="0"/>
              <a:t>Check </a:t>
            </a:r>
            <a:r>
              <a:rPr lang="en-US" dirty="0" smtClean="0"/>
              <a:t>bath water </a:t>
            </a:r>
            <a:r>
              <a:rPr lang="en-US" dirty="0"/>
              <a:t>with your wrist or elbow before bathing your </a:t>
            </a:r>
            <a:r>
              <a:rPr lang="en-US" dirty="0" smtClean="0"/>
              <a:t>baby</a:t>
            </a:r>
            <a:endParaRPr lang="en-US" dirty="0" smtClean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dirty="0"/>
              <a:t>Install barriers, such as safety gates, around fireplaces, ovens, and </a:t>
            </a:r>
            <a:r>
              <a:rPr lang="en-US" dirty="0" smtClean="0"/>
              <a:t>furnaces</a:t>
            </a:r>
            <a:endParaRPr lang="en-US" dirty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dirty="0" smtClean="0"/>
              <a:t>Avoid </a:t>
            </a:r>
            <a:r>
              <a:rPr lang="en-US" dirty="0"/>
              <a:t>using </a:t>
            </a:r>
            <a:r>
              <a:rPr lang="en-US" dirty="0" smtClean="0"/>
              <a:t>microwaves to </a:t>
            </a:r>
            <a:r>
              <a:rPr lang="en-US" dirty="0"/>
              <a:t>heat baby formula or breast </a:t>
            </a:r>
            <a:r>
              <a:rPr lang="en-US" dirty="0" smtClean="0"/>
              <a:t>milk</a:t>
            </a:r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dirty="0" smtClean="0"/>
              <a:t>All of the above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02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What is one way to keep your baby from being hurt by a fall?</a:t>
            </a:r>
            <a:endParaRPr lang="en-US" dirty="0" smtClean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dirty="0"/>
              <a:t>Keep babies strapped in when using high chairs, infant carriers, swings, and </a:t>
            </a:r>
            <a:r>
              <a:rPr lang="en-US" dirty="0" smtClean="0"/>
              <a:t>strollers</a:t>
            </a:r>
            <a:endParaRPr lang="en-US" dirty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dirty="0"/>
              <a:t>Secure approved safety gates at the tops and bottoms of </a:t>
            </a:r>
            <a:r>
              <a:rPr lang="en-US" dirty="0" smtClean="0"/>
              <a:t>stairs</a:t>
            </a:r>
            <a:endParaRPr lang="en-US" dirty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dirty="0"/>
              <a:t>Always </a:t>
            </a:r>
            <a:r>
              <a:rPr lang="en-US" dirty="0" smtClean="0"/>
              <a:t>supervise your child</a:t>
            </a:r>
            <a:endParaRPr lang="en-US" dirty="0"/>
          </a:p>
          <a:p>
            <a:pPr marL="461963" lvl="1" indent="-457200">
              <a:spcAft>
                <a:spcPts val="600"/>
              </a:spcAft>
              <a:buFont typeface="+mj-lt"/>
              <a:buAutoNum type="alphaUcPeriod"/>
            </a:pPr>
            <a:r>
              <a:rPr lang="en-US" dirty="0" smtClean="0"/>
              <a:t>All of the above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262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Focus on Safe Sleep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There is nothing more beautiful than a sleeping baby, especially for overtired </a:t>
            </a:r>
            <a:r>
              <a:rPr lang="en-US" sz="2800" dirty="0" smtClean="0"/>
              <a:t>parents. </a:t>
            </a:r>
          </a:p>
          <a:p>
            <a:pPr marL="0" indent="0">
              <a:buNone/>
            </a:pPr>
            <a:r>
              <a:rPr lang="en-US" sz="2800" b="1" dirty="0" smtClean="0"/>
              <a:t>By </a:t>
            </a:r>
            <a:r>
              <a:rPr lang="en-US" sz="2800" b="1" dirty="0"/>
              <a:t>following a few simple tips, you can create a </a:t>
            </a:r>
            <a:r>
              <a:rPr lang="en-US" sz="2800" b="1" dirty="0" smtClean="0"/>
              <a:t>safe </a:t>
            </a:r>
            <a:r>
              <a:rPr lang="en-US" sz="2800" b="1" dirty="0"/>
              <a:t>sleeping environment for your baby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457200" y="3657600"/>
            <a:ext cx="4041648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the ABCs of Safe Sleep: always put baby to sleep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lone, on their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ack, in an empty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rib.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soft bedding, stuffed animals, and bumpers out of baby’s crib. A firm mattress covered with a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tight-fitted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crib sheet is all you need.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the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room,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not the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bed, with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baby for at least 6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51248" y="3657600"/>
            <a:ext cx="4041648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Beginning at 1 month, offer baby a pacifier at naptime and bedtime.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 positioning devices.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smoke around baby.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allow baby to sleep in a safe sleep environment, such as a crib, bassinet, or pack ‘n play, and not on a bed, sofa, recliner, or other soft surface. 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54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Passenger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Your baby is going places. Here are tips on how to get there safely in the right car seat.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Your </a:t>
            </a:r>
            <a:r>
              <a:rPr lang="en-US" sz="2800" b="1" dirty="0"/>
              <a:t>child should be in a rear-facing car seat </a:t>
            </a:r>
            <a:r>
              <a:rPr lang="en-US" sz="2800" b="1" dirty="0" smtClean="0"/>
              <a:t>for as long as possible.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3657600"/>
            <a:ext cx="4041648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 your rear-facing car seat in a back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seat using your car’s lower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anchor attachments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a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locked seat belt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(but not both).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sure 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seat’s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recline angle indicator (on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seat) is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correct.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for infants who can’t yet lift their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heads to breathe. 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1248" y="3657600"/>
            <a:ext cx="4041648" cy="274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a snug fit. Make sure the car seat is snug enough to pass 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Inch Test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 properly-installed car seat should not move more than one inch side to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side/front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back.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6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1642</TotalTime>
  <Words>1496</Words>
  <Application>Microsoft Office PowerPoint</Application>
  <PresentationFormat>On-screen Show (4:3)</PresentationFormat>
  <Paragraphs>162</Paragraphs>
  <Slides>21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Happy Dads.  Healthy Babies.  Infant Vitality Toolkit</vt:lpstr>
      <vt:lpstr>Agenda</vt:lpstr>
      <vt:lpstr>PowerPoint Presentation</vt:lpstr>
      <vt:lpstr>Question 1</vt:lpstr>
      <vt:lpstr>Question 2</vt:lpstr>
      <vt:lpstr>Question 3</vt:lpstr>
      <vt:lpstr>Question 4</vt:lpstr>
      <vt:lpstr>A Focus on Safe Sleep</vt:lpstr>
      <vt:lpstr>Passenger Safety</vt:lpstr>
      <vt:lpstr>Fall Prevention for Babies</vt:lpstr>
      <vt:lpstr>Medication Safety</vt:lpstr>
      <vt:lpstr>Burn Prevention for Babies</vt:lpstr>
      <vt:lpstr>Toy Safety for Babies</vt:lpstr>
      <vt:lpstr>Swimming and Water Safety</vt:lpstr>
      <vt:lpstr>PowerPoint Presentation</vt:lpstr>
      <vt:lpstr>PowerPoint Presentation</vt:lpstr>
      <vt:lpstr>Question 1</vt:lpstr>
      <vt:lpstr>Question 2</vt:lpstr>
      <vt:lpstr>Question 3</vt:lpstr>
      <vt:lpstr>Question 4</vt:lpstr>
      <vt:lpstr>Local Resources</vt:lpstr>
    </vt:vector>
  </TitlesOfParts>
  <Company>City of Columbus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Dads. Healthy Babies.</dc:title>
  <dc:creator>Luttfring, Ann D</dc:creator>
  <cp:lastModifiedBy>Zabala, Amanda M.</cp:lastModifiedBy>
  <cp:revision>25</cp:revision>
  <dcterms:created xsi:type="dcterms:W3CDTF">2018-08-21T16:02:53Z</dcterms:created>
  <dcterms:modified xsi:type="dcterms:W3CDTF">2018-11-02T20:44:51Z</dcterms:modified>
</cp:coreProperties>
</file>