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2" r:id="rId14"/>
    <p:sldId id="268" r:id="rId15"/>
    <p:sldId id="273" r:id="rId16"/>
    <p:sldId id="289" r:id="rId17"/>
    <p:sldId id="274" r:id="rId18"/>
    <p:sldId id="269" r:id="rId19"/>
    <p:sldId id="270" r:id="rId20"/>
    <p:sldId id="275" r:id="rId21"/>
    <p:sldId id="267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7" r:id="rId30"/>
    <p:sldId id="283" r:id="rId31"/>
    <p:sldId id="284" r:id="rId32"/>
    <p:sldId id="285" r:id="rId33"/>
    <p:sldId id="286" r:id="rId34"/>
    <p:sldId id="288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FE8D8F9-CB0B-424C-8DEA-2E8134A6F13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310F83-ACC9-47A3-95EF-1175D7A910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8D8F9-CB0B-424C-8DEA-2E8134A6F13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310F83-ACC9-47A3-95EF-1175D7A910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8D8F9-CB0B-424C-8DEA-2E8134A6F13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310F83-ACC9-47A3-95EF-1175D7A910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8D8F9-CB0B-424C-8DEA-2E8134A6F13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310F83-ACC9-47A3-95EF-1175D7A910D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8D8F9-CB0B-424C-8DEA-2E8134A6F13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310F83-ACC9-47A3-95EF-1175D7A910D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8D8F9-CB0B-424C-8DEA-2E8134A6F13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310F83-ACC9-47A3-95EF-1175D7A910D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8D8F9-CB0B-424C-8DEA-2E8134A6F13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310F83-ACC9-47A3-95EF-1175D7A910D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8D8F9-CB0B-424C-8DEA-2E8134A6F13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310F83-ACC9-47A3-95EF-1175D7A910D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E8D8F9-CB0B-424C-8DEA-2E8134A6F13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310F83-ACC9-47A3-95EF-1175D7A910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FE8D8F9-CB0B-424C-8DEA-2E8134A6F13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310F83-ACC9-47A3-95EF-1175D7A910D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FE8D8F9-CB0B-424C-8DEA-2E8134A6F13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310F83-ACC9-47A3-95EF-1175D7A910D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FE8D8F9-CB0B-424C-8DEA-2E8134A6F13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B310F83-ACC9-47A3-95EF-1175D7A910D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829761"/>
          </a:xfrm>
        </p:spPr>
        <p:txBody>
          <a:bodyPr/>
          <a:lstStyle/>
          <a:p>
            <a:r>
              <a:rPr lang="en-US" dirty="0" smtClean="0"/>
              <a:t>Arbitration and Discipline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5425" y="3810000"/>
            <a:ext cx="7772400" cy="1229911"/>
          </a:xfrm>
        </p:spPr>
        <p:txBody>
          <a:bodyPr/>
          <a:lstStyle/>
          <a:p>
            <a:r>
              <a:rPr lang="en-US" dirty="0" smtClean="0"/>
              <a:t>Rich Coglianese</a:t>
            </a:r>
          </a:p>
          <a:p>
            <a:r>
              <a:rPr lang="en-US" dirty="0" smtClean="0"/>
              <a:t>Senior Attorney</a:t>
            </a:r>
            <a:endParaRPr lang="en-US" dirty="0"/>
          </a:p>
        </p:txBody>
      </p:sp>
      <p:pic>
        <p:nvPicPr>
          <p:cNvPr id="1026" name="Picture 2" descr="C:\Users\rncoglianese\AppData\Local\Microsoft\Windows\Temporary Internet Files\Content.Outlook\NZ9IDADH\Logo-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86000"/>
            <a:ext cx="5029200" cy="161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901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457574"/>
            <a:ext cx="3619500" cy="2105025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40162"/>
          </a:xfrm>
        </p:spPr>
        <p:txBody>
          <a:bodyPr>
            <a:normAutofit/>
          </a:bodyPr>
          <a:lstStyle/>
          <a:p>
            <a:r>
              <a:rPr lang="en-US" dirty="0" smtClean="0"/>
              <a:t>State law determines whether a government employee has a property right in his or her job.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00400"/>
            <a:ext cx="26193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21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6400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Notice</a:t>
            </a:r>
          </a:p>
          <a:p>
            <a:r>
              <a:rPr lang="en-US" dirty="0" smtClean="0"/>
              <a:t>Representation</a:t>
            </a:r>
          </a:p>
          <a:p>
            <a:r>
              <a:rPr lang="en-US" dirty="0" smtClean="0"/>
              <a:t>Disclosure</a:t>
            </a:r>
          </a:p>
          <a:p>
            <a:r>
              <a:rPr lang="en-US" dirty="0" smtClean="0"/>
              <a:t>Access to records</a:t>
            </a:r>
          </a:p>
          <a:p>
            <a:r>
              <a:rPr lang="en-US" dirty="0" smtClean="0"/>
              <a:t>The Chief may recommend appropriate discipline.  </a:t>
            </a:r>
          </a:p>
          <a:p>
            <a:r>
              <a:rPr lang="en-US" dirty="0" smtClean="0"/>
              <a:t>Departmental Hearing in front of Director of Public Safety. 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Pre-deprivation rights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04800"/>
            <a:ext cx="2008633" cy="2017217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581400"/>
            <a:ext cx="2628900" cy="2590800"/>
          </a:xfrm>
        </p:spPr>
      </p:pic>
    </p:spTree>
    <p:extLst>
      <p:ext uri="{BB962C8B-B14F-4D97-AF65-F5344CB8AC3E}">
        <p14:creationId xmlns:p14="http://schemas.microsoft.com/office/powerpoint/2010/main" val="2631993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1475" y="1143000"/>
            <a:ext cx="8229600" cy="4525963"/>
          </a:xfrm>
        </p:spPr>
        <p:txBody>
          <a:bodyPr/>
          <a:lstStyle/>
          <a:p>
            <a:r>
              <a:rPr lang="en-US" dirty="0" smtClean="0"/>
              <a:t>Investigations must be conducted by the chain of command, the Equal Opportunity Office, personnel assigned to IAB, or the Office of the Public Safety Director.  Art. 8.1</a:t>
            </a:r>
          </a:p>
          <a:p>
            <a:r>
              <a:rPr lang="en-US" dirty="0" smtClean="0"/>
              <a:t>Right to union representation.  Art. 8.2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and notice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352800"/>
            <a:ext cx="67722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97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Told of allegations and known basic facts before interview.  </a:t>
            </a:r>
          </a:p>
          <a:p>
            <a:r>
              <a:rPr lang="en-US" dirty="0" smtClean="0"/>
              <a:t>Given copy of citizen complaint or written summary of allegations.</a:t>
            </a:r>
          </a:p>
          <a:p>
            <a:pPr lvl="1"/>
            <a:r>
              <a:rPr lang="en-US" dirty="0" smtClean="0"/>
              <a:t>Article 8.5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0"/>
            <a:ext cx="4038600" cy="4038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Questioning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378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May compel employee to give statement.</a:t>
            </a:r>
          </a:p>
          <a:p>
            <a:r>
              <a:rPr lang="en-US" dirty="0" smtClean="0"/>
              <a:t>Compelled statement cannot be used in a criminal matter.</a:t>
            </a:r>
          </a:p>
          <a:p>
            <a:r>
              <a:rPr lang="en-US" dirty="0" smtClean="0"/>
              <a:t>If statements are compelled, must answer or face discipline.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30638"/>
            <a:ext cx="4038600" cy="4026961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Garrity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2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Once investigation that might result in discipline is complete, member shall be immediately notified of result.  </a:t>
            </a:r>
          </a:p>
          <a:p>
            <a:pPr lvl="1"/>
            <a:r>
              <a:rPr lang="en-US" dirty="0" smtClean="0"/>
              <a:t>Article 10.5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Notice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28800"/>
            <a:ext cx="4267200" cy="3809999"/>
          </a:xfrm>
        </p:spPr>
      </p:pic>
    </p:spTree>
    <p:extLst>
      <p:ext uri="{BB962C8B-B14F-4D97-AF65-F5344CB8AC3E}">
        <p14:creationId xmlns:p14="http://schemas.microsoft.com/office/powerpoint/2010/main" val="3857455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vs. </a:t>
            </a:r>
            <a:r>
              <a:rPr lang="en-US" i="1" dirty="0" smtClean="0"/>
              <a:t>Loudermill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Minimal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Extensive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Notice</a:t>
            </a:r>
          </a:p>
          <a:p>
            <a:r>
              <a:rPr lang="en-US" dirty="0" smtClean="0"/>
              <a:t>Opportunity to be heard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Right to representation</a:t>
            </a:r>
          </a:p>
          <a:p>
            <a:r>
              <a:rPr lang="en-US" dirty="0" smtClean="0"/>
              <a:t>Notified 24 hours in advance of interview</a:t>
            </a:r>
          </a:p>
          <a:p>
            <a:r>
              <a:rPr lang="en-US" dirty="0" smtClean="0"/>
              <a:t>Access to documents that relate to the investigation</a:t>
            </a:r>
          </a:p>
          <a:p>
            <a:r>
              <a:rPr lang="en-US" dirty="0" smtClean="0"/>
              <a:t>Apprised of allegations and known basic facts</a:t>
            </a:r>
          </a:p>
          <a:p>
            <a:r>
              <a:rPr lang="en-US" dirty="0" smtClean="0"/>
              <a:t>Only asked questions relate to the allegations</a:t>
            </a:r>
          </a:p>
          <a:p>
            <a:r>
              <a:rPr lang="en-US" dirty="0" smtClean="0"/>
              <a:t>Interview must be recorded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720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Continues in position </a:t>
            </a:r>
          </a:p>
          <a:p>
            <a:r>
              <a:rPr lang="en-US" dirty="0" smtClean="0"/>
              <a:t>Chief has the ability to reassign pending outcome.</a:t>
            </a:r>
          </a:p>
          <a:p>
            <a:pPr lvl="1"/>
            <a:r>
              <a:rPr lang="en-US" dirty="0" smtClean="0"/>
              <a:t>Article 10.8(A).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39627"/>
            <a:ext cx="4038600" cy="200898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Pending Hearing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699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the Chief suspends, demotes, or terminates an employee, that employee has the right to a hearing before the Director of Public Safety.  </a:t>
            </a:r>
          </a:p>
          <a:p>
            <a:pPr lvl="1"/>
            <a:r>
              <a:rPr lang="en-US" dirty="0" smtClean="0"/>
              <a:t>Columbus City Charter Article 108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4038600" cy="460441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Requirements of the City Charter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399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Member entitled to representation.</a:t>
            </a:r>
          </a:p>
          <a:p>
            <a:r>
              <a:rPr lang="en-US" dirty="0" smtClean="0"/>
              <a:t>Safety Director has ultimate authority to determine whether charges are sustained and level of discipline.</a:t>
            </a:r>
          </a:p>
          <a:p>
            <a:r>
              <a:rPr lang="en-US" dirty="0" smtClean="0"/>
              <a:t>Not bound by discipline recommendation from Chief.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Director’s Hearing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810000"/>
            <a:ext cx="54483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43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discipline part of a</a:t>
            </a:r>
            <a:br>
              <a:rPr lang="en-US" dirty="0" smtClean="0"/>
            </a:br>
            <a:r>
              <a:rPr lang="en-US" dirty="0" smtClean="0"/>
              <a:t>collective bargaining agreement?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4040188" cy="639762"/>
          </a:xfrm>
        </p:spPr>
        <p:txBody>
          <a:bodyPr/>
          <a:lstStyle/>
          <a:p>
            <a:r>
              <a:rPr lang="en-US" dirty="0" smtClean="0"/>
              <a:t>Ohio Law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505199"/>
            <a:ext cx="4040188" cy="2620963"/>
          </a:xfrm>
        </p:spPr>
        <p:txBody>
          <a:bodyPr/>
          <a:lstStyle/>
          <a:p>
            <a:r>
              <a:rPr lang="en-US" dirty="0" smtClean="0"/>
              <a:t>RC 4117.08 specifies the mandatory subjects of bargaining.  </a:t>
            </a:r>
          </a:p>
          <a:p>
            <a:pPr lvl="1"/>
            <a:r>
              <a:rPr lang="en-US" dirty="0" smtClean="0"/>
              <a:t>Discipline affects a term and condition of employment.  </a:t>
            </a:r>
          </a:p>
          <a:p>
            <a:endParaRPr lang="en-US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4600"/>
            <a:ext cx="4041775" cy="3098694"/>
          </a:xfrm>
        </p:spPr>
      </p:pic>
    </p:spTree>
    <p:extLst>
      <p:ext uri="{BB962C8B-B14F-4D97-AF65-F5344CB8AC3E}">
        <p14:creationId xmlns:p14="http://schemas.microsoft.com/office/powerpoint/2010/main" val="742784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Member must receive a written statement of all charges and specification from the Chief.</a:t>
            </a:r>
          </a:p>
          <a:p>
            <a:r>
              <a:rPr lang="en-US" dirty="0" smtClean="0"/>
              <a:t>Allowed to question adverse witnesses.</a:t>
            </a:r>
          </a:p>
          <a:p>
            <a:r>
              <a:rPr lang="en-US" dirty="0" smtClean="0"/>
              <a:t>Allowed to call witnesses.</a:t>
            </a:r>
          </a:p>
          <a:p>
            <a:r>
              <a:rPr lang="en-US" dirty="0" smtClean="0"/>
              <a:t>Recorded by the City</a:t>
            </a:r>
          </a:p>
          <a:p>
            <a:r>
              <a:rPr lang="en-US" dirty="0" smtClean="0"/>
              <a:t>Closed to the public unless otherwise mutually agreed.</a:t>
            </a:r>
          </a:p>
          <a:p>
            <a:pPr lvl="1"/>
            <a:r>
              <a:rPr lang="en-US" dirty="0" smtClean="0"/>
              <a:t>Article 10.9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Director’s hearing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267200"/>
            <a:ext cx="4476206" cy="229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93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en-US" sz="1800" dirty="0" smtClean="0"/>
              <a:t>Collective Bargaining Agreement, Article 12.</a:t>
            </a:r>
          </a:p>
          <a:p>
            <a:pPr algn="l"/>
            <a:r>
              <a:rPr lang="en-US" sz="1800" dirty="0" smtClean="0"/>
              <a:t>Member can request a hearing in front of Civil Service Commission</a:t>
            </a:r>
            <a:endParaRPr lang="en-US" sz="1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6" b="12116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Post deprivation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70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81138"/>
            <a:ext cx="7848600" cy="4525962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Dispute about the CBA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Art.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891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Panel of 6</a:t>
            </a:r>
          </a:p>
          <a:p>
            <a:r>
              <a:rPr lang="en-US" dirty="0" smtClean="0"/>
              <a:t>Random draw</a:t>
            </a:r>
          </a:p>
          <a:p>
            <a:r>
              <a:rPr lang="en-US" dirty="0" smtClean="0"/>
              <a:t>Once selected, unavailable until everybody has been selected</a:t>
            </a:r>
          </a:p>
          <a:p>
            <a:r>
              <a:rPr lang="en-US" dirty="0" smtClean="0"/>
              <a:t>Hold arbitration within 60 days of selection</a:t>
            </a:r>
          </a:p>
          <a:p>
            <a:pPr lvl="1"/>
            <a:r>
              <a:rPr lang="en-US" dirty="0" smtClean="0"/>
              <a:t>Art. 12.5(E)(2)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of Arbitrator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57400"/>
            <a:ext cx="4190999" cy="3352799"/>
          </a:xfrm>
        </p:spPr>
      </p:pic>
    </p:spTree>
    <p:extLst>
      <p:ext uri="{BB962C8B-B14F-4D97-AF65-F5344CB8AC3E}">
        <p14:creationId xmlns:p14="http://schemas.microsoft.com/office/powerpoint/2010/main" val="2398288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Conduct a fair and impartial hearing</a:t>
            </a:r>
          </a:p>
          <a:p>
            <a:r>
              <a:rPr lang="en-US" dirty="0" smtClean="0"/>
              <a:t>Record testimony from both parties</a:t>
            </a:r>
          </a:p>
          <a:p>
            <a:r>
              <a:rPr lang="en-US" dirty="0" smtClean="0"/>
              <a:t>Apply generally accepted arbitration rules</a:t>
            </a:r>
          </a:p>
          <a:p>
            <a:r>
              <a:rPr lang="en-US" dirty="0" smtClean="0"/>
              <a:t>No authority to add to, detract from, modify, or otherwise change any of the terms or provisions of the contract.</a:t>
            </a:r>
          </a:p>
          <a:p>
            <a:r>
              <a:rPr lang="en-US" dirty="0" smtClean="0"/>
              <a:t>Decision is final and binding.</a:t>
            </a:r>
          </a:p>
          <a:p>
            <a:pPr lvl="1"/>
            <a:r>
              <a:rPr lang="en-US" dirty="0" smtClean="0"/>
              <a:t>Art. 12.5(E)(3).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Authority of Arbitrator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810000"/>
            <a:ext cx="2889234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63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Was the employee forwarded of the consequences?</a:t>
            </a:r>
          </a:p>
          <a:p>
            <a:r>
              <a:rPr lang="en-US" dirty="0" smtClean="0"/>
              <a:t>Are the rules reasonably related to business efficiency and performance?</a:t>
            </a:r>
          </a:p>
          <a:p>
            <a:r>
              <a:rPr lang="en-US" dirty="0" smtClean="0"/>
              <a:t>Was an effort made before discipline to determine if the employee was guilty?</a:t>
            </a:r>
          </a:p>
          <a:p>
            <a:r>
              <a:rPr lang="en-US" dirty="0" smtClean="0"/>
              <a:t>Was the investigation fair and objective?</a:t>
            </a:r>
          </a:p>
          <a:p>
            <a:r>
              <a:rPr lang="en-US" dirty="0" smtClean="0"/>
              <a:t>Was there substantial evidence of guilt?</a:t>
            </a:r>
          </a:p>
          <a:p>
            <a:r>
              <a:rPr lang="en-US" dirty="0" smtClean="0"/>
              <a:t>Were the rules applied fairly?</a:t>
            </a:r>
          </a:p>
          <a:p>
            <a:r>
              <a:rPr lang="en-US" dirty="0" smtClean="0"/>
              <a:t>Was the level of discipline reasonable and proportionate to the offense and past record?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Just Cause?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275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Must made two determinations</a:t>
            </a:r>
          </a:p>
          <a:p>
            <a:pPr lvl="1"/>
            <a:r>
              <a:rPr lang="en-US" sz="2800" dirty="0" smtClean="0"/>
              <a:t>Whether a cause for discipline exists;</a:t>
            </a:r>
          </a:p>
          <a:p>
            <a:pPr lvl="1"/>
            <a:r>
              <a:rPr lang="en-US" sz="2800" dirty="0" smtClean="0"/>
              <a:t>Whether the amount of discipline was proper under the circumstances.</a:t>
            </a:r>
          </a:p>
          <a:p>
            <a:pPr lvl="1"/>
            <a:r>
              <a:rPr lang="en-US" sz="2800" i="1" dirty="0" smtClean="0"/>
              <a:t>Franklin County Sheriff v. Teamsters Local 413, 2018-Ohio-3684 (10</a:t>
            </a:r>
            <a:r>
              <a:rPr lang="en-US" sz="2800" i="1" baseline="30000" dirty="0" smtClean="0"/>
              <a:t>th</a:t>
            </a:r>
            <a:r>
              <a:rPr lang="en-US" sz="2800" i="1" dirty="0" smtClean="0"/>
              <a:t> Dist.)</a:t>
            </a:r>
            <a:endParaRPr lang="en-US" sz="2800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Arbitrator can set aside or modify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84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Just cause requires that discipline be corrective, not punitive. 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78721"/>
            <a:ext cx="4038600" cy="213079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discipline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615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determine if there are mitigating factors.</a:t>
            </a:r>
          </a:p>
          <a:p>
            <a:r>
              <a:rPr lang="en-US" dirty="0" smtClean="0"/>
              <a:t>Can review the appropriateness of the disciplinary action</a:t>
            </a:r>
          </a:p>
          <a:p>
            <a:r>
              <a:rPr lang="en-US" dirty="0" smtClean="0"/>
              <a:t>Can fashion a remedy different from the one imposed.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Authority of Arbitrator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429000"/>
            <a:ext cx="6324600" cy="289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44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have you done to others?</a:t>
            </a:r>
          </a:p>
          <a:p>
            <a:r>
              <a:rPr lang="en-US" dirty="0" smtClean="0"/>
              <a:t>Why is this different?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133600"/>
            <a:ext cx="4914900" cy="380999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Level of discipline – Past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139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“No member shall be terminated, demoted, suspended, required to forfeit accrued leave (excluding sick leave), given documented constructive counseling or a written reprimand, or suffer any career disadvantage except for just cause.”  Art. 10.1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63950"/>
            <a:ext cx="4038600" cy="23603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City’s Collective Bargaining Agreement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584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Public policy favors arbitration so very limited court review.</a:t>
            </a:r>
          </a:p>
          <a:p>
            <a:pPr lvl="1"/>
            <a:r>
              <a:rPr lang="en-US" dirty="0" smtClean="0"/>
              <a:t>Award procured by corruption, fraud, or undue means</a:t>
            </a:r>
          </a:p>
          <a:p>
            <a:pPr lvl="1"/>
            <a:r>
              <a:rPr lang="en-US" dirty="0" smtClean="0"/>
              <a:t>Partiality or corruption</a:t>
            </a:r>
          </a:p>
          <a:p>
            <a:pPr lvl="1"/>
            <a:r>
              <a:rPr lang="en-US" dirty="0" smtClean="0"/>
              <a:t>Misconduct or refusal to hear material evidence</a:t>
            </a:r>
          </a:p>
          <a:p>
            <a:pPr lvl="1"/>
            <a:r>
              <a:rPr lang="en-US" dirty="0" smtClean="0"/>
              <a:t>Exceeded powers or so imperfectly executed that no final award made</a:t>
            </a:r>
          </a:p>
          <a:p>
            <a:pPr lvl="3"/>
            <a:r>
              <a:rPr lang="en-US" dirty="0" smtClean="0"/>
              <a:t>ORC 2711.10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97919"/>
            <a:ext cx="4038600" cy="26924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Limited court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77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 award draw its essence from the contract?  </a:t>
            </a:r>
          </a:p>
          <a:p>
            <a:r>
              <a:rPr lang="en-US" dirty="0" smtClean="0"/>
              <a:t>Does it conflict with the contract?</a:t>
            </a:r>
          </a:p>
          <a:p>
            <a:r>
              <a:rPr lang="en-US" dirty="0" smtClean="0"/>
              <a:t>Can it be rationally derived from the contract?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the Court examine?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926" y="3505200"/>
            <a:ext cx="4946074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695700"/>
            <a:ext cx="1905000" cy="191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9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vacate if the award violated well defined public policy.  </a:t>
            </a:r>
          </a:p>
          <a:p>
            <a:r>
              <a:rPr lang="en-US" dirty="0" smtClean="0"/>
              <a:t>Does not apply to employee conduct.</a:t>
            </a:r>
          </a:p>
          <a:p>
            <a:r>
              <a:rPr lang="en-US" dirty="0" smtClean="0"/>
              <a:t>The award itself violated a well-defined and dominant public policy.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Policy exception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081" y="4800600"/>
            <a:ext cx="2886075" cy="158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86200"/>
            <a:ext cx="3657601" cy="231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62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Violate public policy?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Police officer falsified a traffic ticket.</a:t>
            </a:r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Police officer lied in an investigation</a:t>
            </a:r>
          </a:p>
          <a:p>
            <a:r>
              <a:rPr lang="en-US" dirty="0" smtClean="0"/>
              <a:t>Police officer lied to supervisor about another officer’s absence</a:t>
            </a:r>
          </a:p>
          <a:p>
            <a:r>
              <a:rPr lang="en-US" dirty="0" smtClean="0"/>
              <a:t>Safety sensitive position has a positive drug test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0"/>
            <a:ext cx="38100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345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543800" cy="45719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381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What kind of discipline?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85800" y="4343400"/>
            <a:ext cx="7620000" cy="190500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“For other than charges of insubordination, the principles of progressive corrective action apply.  If the offenses are of a critical nature, the Chief of Police may determine that a different sequence is required.”  Article 10.3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87" y="1117601"/>
            <a:ext cx="4048125" cy="2159000"/>
          </a:xfrm>
        </p:spPr>
      </p:pic>
    </p:spTree>
    <p:extLst>
      <p:ext uri="{BB962C8B-B14F-4D97-AF65-F5344CB8AC3E}">
        <p14:creationId xmlns:p14="http://schemas.microsoft.com/office/powerpoint/2010/main" val="225254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Article 10.3 requires progressive discipline. 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5486400"/>
            <a:ext cx="5257800" cy="106974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progressive discipline?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364979"/>
            <a:ext cx="5486400" cy="374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8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Constitution</a:t>
            </a:r>
          </a:p>
          <a:p>
            <a:r>
              <a:rPr lang="en-US" dirty="0" smtClean="0"/>
              <a:t>The Charter</a:t>
            </a:r>
          </a:p>
          <a:p>
            <a:r>
              <a:rPr lang="en-US" dirty="0" smtClean="0"/>
              <a:t>The Collective Bargaining Agreement</a:t>
            </a:r>
          </a:p>
          <a:p>
            <a:r>
              <a:rPr lang="en-US" dirty="0" smtClean="0"/>
              <a:t>Case Law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08263"/>
            <a:ext cx="4038600" cy="227171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framework for discipline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882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dirty="0" smtClean="0"/>
              <a:t>Loudermill</a:t>
            </a:r>
          </a:p>
          <a:p>
            <a:r>
              <a:rPr lang="en-US" dirty="0" smtClean="0"/>
              <a:t>Due Process</a:t>
            </a:r>
          </a:p>
          <a:p>
            <a:r>
              <a:rPr lang="en-US" i="1" dirty="0" smtClean="0"/>
              <a:t>Garrity</a:t>
            </a:r>
            <a:endParaRPr lang="en-US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49696"/>
            <a:ext cx="4038600" cy="258884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Constitutional issues in discipline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123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Notice</a:t>
            </a:r>
          </a:p>
          <a:p>
            <a:r>
              <a:rPr lang="en-US" dirty="0" smtClean="0"/>
              <a:t>Opportunity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343400"/>
            <a:ext cx="5867400" cy="22098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Loudermill </a:t>
            </a:r>
            <a:r>
              <a:rPr lang="en-US" dirty="0" smtClean="0"/>
              <a:t>requirements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143000"/>
            <a:ext cx="44196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74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Is there a property right?</a:t>
            </a:r>
          </a:p>
          <a:p>
            <a:r>
              <a:rPr lang="en-US" dirty="0" smtClean="0"/>
              <a:t>What is the pre-deprivation requirement?</a:t>
            </a:r>
          </a:p>
          <a:p>
            <a:r>
              <a:rPr lang="en-US" dirty="0" smtClean="0"/>
              <a:t>What is the post-deprivation requirement?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724400"/>
            <a:ext cx="3819525" cy="13335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 Process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858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35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722</TotalTime>
  <Words>953</Words>
  <Application>Microsoft Office PowerPoint</Application>
  <PresentationFormat>On-screen Show (4:3)</PresentationFormat>
  <Paragraphs>142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Lucida Sans Unicode</vt:lpstr>
      <vt:lpstr>Verdana</vt:lpstr>
      <vt:lpstr>Wingdings 2</vt:lpstr>
      <vt:lpstr>Wingdings 3</vt:lpstr>
      <vt:lpstr>Concourse</vt:lpstr>
      <vt:lpstr>Arbitration and Discipline</vt:lpstr>
      <vt:lpstr>Why is discipline part of a collective bargaining agreement?</vt:lpstr>
      <vt:lpstr>The City’s Collective Bargaining Agreement</vt:lpstr>
      <vt:lpstr>What kind of discipline?</vt:lpstr>
      <vt:lpstr>What is progressive discipline?</vt:lpstr>
      <vt:lpstr>The framework for discipline </vt:lpstr>
      <vt:lpstr>Constitutional issues in discipline</vt:lpstr>
      <vt:lpstr>Loudermill requirements</vt:lpstr>
      <vt:lpstr>Due Process</vt:lpstr>
      <vt:lpstr>State law determines whether a government employee has a property right in his or her job.  </vt:lpstr>
      <vt:lpstr>Pre-deprivation rights</vt:lpstr>
      <vt:lpstr>Investigation and notice</vt:lpstr>
      <vt:lpstr>Questioning </vt:lpstr>
      <vt:lpstr>Garrity</vt:lpstr>
      <vt:lpstr>Notice</vt:lpstr>
      <vt:lpstr>Contract vs. Loudermill</vt:lpstr>
      <vt:lpstr>Action Pending Hearing</vt:lpstr>
      <vt:lpstr>Requirements of the City Charter</vt:lpstr>
      <vt:lpstr>The Director’s Hearing</vt:lpstr>
      <vt:lpstr>Director’s hearing (con’t)</vt:lpstr>
      <vt:lpstr>Post deprivation process</vt:lpstr>
      <vt:lpstr>Dispute about the CBA  Art. 12</vt:lpstr>
      <vt:lpstr>Selection of Arbitrator</vt:lpstr>
      <vt:lpstr>Authority of Arbitrator</vt:lpstr>
      <vt:lpstr>Just Cause?</vt:lpstr>
      <vt:lpstr>Arbitrator can set aside or modify</vt:lpstr>
      <vt:lpstr>Goal of discipline</vt:lpstr>
      <vt:lpstr>Authority of Arbitrator</vt:lpstr>
      <vt:lpstr>Level of discipline – Past Practices</vt:lpstr>
      <vt:lpstr>Limited court review</vt:lpstr>
      <vt:lpstr>What does the Court examine?</vt:lpstr>
      <vt:lpstr>Public Policy exception</vt:lpstr>
      <vt:lpstr>Violate public policy?</vt:lpstr>
      <vt:lpstr>QUESTIONS?</vt:lpstr>
    </vt:vector>
  </TitlesOfParts>
  <Company>City of Columbus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Arbitration and Discipline</dc:title>
  <dc:creator>Coglianese, Richard N.</dc:creator>
  <cp:lastModifiedBy>Friedman, Adam S.</cp:lastModifiedBy>
  <cp:revision>42</cp:revision>
  <cp:lastPrinted>2018-12-05T21:26:48Z</cp:lastPrinted>
  <dcterms:created xsi:type="dcterms:W3CDTF">2018-12-03T17:40:26Z</dcterms:created>
  <dcterms:modified xsi:type="dcterms:W3CDTF">2019-04-24T14:56:47Z</dcterms:modified>
</cp:coreProperties>
</file>