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1.xml" ContentType="application/vnd.openxmlformats-officedocument.presentationml.comments+xml"/>
  <Override PartName="/ppt/notesSlides/notesSlide24.xml" ContentType="application/vnd.openxmlformats-officedocument.presentationml.notesSlide+xml"/>
  <Override PartName="/ppt/comments/comment2.xml" ContentType="application/vnd.openxmlformats-officedocument.presentationml.comments+xml"/>
  <Override PartName="/ppt/notesSlides/notesSlide25.xml" ContentType="application/vnd.openxmlformats-officedocument.presentationml.notesSlide+xml"/>
  <Override PartName="/ppt/comments/comment3.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4.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comment5.xml" ContentType="application/vnd.openxmlformats-officedocument.presentationml.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omments/comment6.xml" ContentType="application/vnd.openxmlformats-officedocument.presentationml.comment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omments/comment7.xml" ContentType="application/vnd.openxmlformats-officedocument.presentationml.comment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omments/comment8.xml" ContentType="application/vnd.openxmlformats-officedocument.presentationml.comments+xml"/>
  <Override PartName="/ppt/notesSlides/notesSlide63.xml" ContentType="application/vnd.openxmlformats-officedocument.presentationml.notesSlide+xml"/>
  <Override PartName="/ppt/comments/comment9.xml" ContentType="application/vnd.openxmlformats-officedocument.presentationml.comment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omments/comment10.xml" ContentType="application/vnd.openxmlformats-officedocument.presentationml.comment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omments/comment11.xml" ContentType="application/vnd.openxmlformats-officedocument.presentationml.comments+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comments/comment12.xml" ContentType="application/vnd.openxmlformats-officedocument.presentationml.comments+xml"/>
  <Override PartName="/ppt/notesSlides/notesSlide88.xml" ContentType="application/vnd.openxmlformats-officedocument.presentationml.notesSlide+xml"/>
  <Override PartName="/ppt/comments/comment13.xml" ContentType="application/vnd.openxmlformats-officedocument.presentationml.comments+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comments/comment14.xml" ContentType="application/vnd.openxmlformats-officedocument.presentationml.comments+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comments/comment15.xml" ContentType="application/vnd.openxmlformats-officedocument.presentationml.comments+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8"/>
  </p:notesMasterIdLst>
  <p:handoutMasterIdLst>
    <p:handoutMasterId r:id="rId129"/>
  </p:handoutMasterIdLst>
  <p:sldIdLst>
    <p:sldId id="542" r:id="rId2"/>
    <p:sldId id="490" r:id="rId3"/>
    <p:sldId id="492" r:id="rId4"/>
    <p:sldId id="342" r:id="rId5"/>
    <p:sldId id="381" r:id="rId6"/>
    <p:sldId id="451" r:id="rId7"/>
    <p:sldId id="493" r:id="rId8"/>
    <p:sldId id="399" r:id="rId9"/>
    <p:sldId id="400" r:id="rId10"/>
    <p:sldId id="404" r:id="rId11"/>
    <p:sldId id="405" r:id="rId12"/>
    <p:sldId id="406" r:id="rId13"/>
    <p:sldId id="562" r:id="rId14"/>
    <p:sldId id="407" r:id="rId15"/>
    <p:sldId id="408" r:id="rId16"/>
    <p:sldId id="409" r:id="rId17"/>
    <p:sldId id="410" r:id="rId18"/>
    <p:sldId id="571" r:id="rId19"/>
    <p:sldId id="582" r:id="rId20"/>
    <p:sldId id="550" r:id="rId21"/>
    <p:sldId id="572" r:id="rId22"/>
    <p:sldId id="573" r:id="rId23"/>
    <p:sldId id="574" r:id="rId24"/>
    <p:sldId id="601" r:id="rId25"/>
    <p:sldId id="600" r:id="rId26"/>
    <p:sldId id="495" r:id="rId27"/>
    <p:sldId id="496" r:id="rId28"/>
    <p:sldId id="497" r:id="rId29"/>
    <p:sldId id="498" r:id="rId30"/>
    <p:sldId id="499" r:id="rId31"/>
    <p:sldId id="500" r:id="rId32"/>
    <p:sldId id="501" r:id="rId33"/>
    <p:sldId id="502" r:id="rId34"/>
    <p:sldId id="503" r:id="rId35"/>
    <p:sldId id="504" r:id="rId36"/>
    <p:sldId id="505" r:id="rId37"/>
    <p:sldId id="506" r:id="rId38"/>
    <p:sldId id="565" r:id="rId39"/>
    <p:sldId id="507" r:id="rId40"/>
    <p:sldId id="508" r:id="rId41"/>
    <p:sldId id="509" r:id="rId42"/>
    <p:sldId id="510" r:id="rId43"/>
    <p:sldId id="511" r:id="rId44"/>
    <p:sldId id="512" r:id="rId45"/>
    <p:sldId id="513" r:id="rId46"/>
    <p:sldId id="514" r:id="rId47"/>
    <p:sldId id="566" r:id="rId48"/>
    <p:sldId id="563" r:id="rId49"/>
    <p:sldId id="516" r:id="rId50"/>
    <p:sldId id="517" r:id="rId51"/>
    <p:sldId id="518" r:id="rId52"/>
    <p:sldId id="519" r:id="rId53"/>
    <p:sldId id="541" r:id="rId54"/>
    <p:sldId id="521" r:id="rId55"/>
    <p:sldId id="522" r:id="rId56"/>
    <p:sldId id="592" r:id="rId57"/>
    <p:sldId id="491" r:id="rId58"/>
    <p:sldId id="523" r:id="rId59"/>
    <p:sldId id="524" r:id="rId60"/>
    <p:sldId id="575" r:id="rId61"/>
    <p:sldId id="576" r:id="rId62"/>
    <p:sldId id="577" r:id="rId63"/>
    <p:sldId id="578" r:id="rId64"/>
    <p:sldId id="525" r:id="rId65"/>
    <p:sldId id="526" r:id="rId66"/>
    <p:sldId id="527" r:id="rId67"/>
    <p:sldId id="528" r:id="rId68"/>
    <p:sldId id="529" r:id="rId69"/>
    <p:sldId id="530" r:id="rId70"/>
    <p:sldId id="531" r:id="rId71"/>
    <p:sldId id="558" r:id="rId72"/>
    <p:sldId id="559" r:id="rId73"/>
    <p:sldId id="560" r:id="rId74"/>
    <p:sldId id="554" r:id="rId75"/>
    <p:sldId id="584" r:id="rId76"/>
    <p:sldId id="585" r:id="rId77"/>
    <p:sldId id="586" r:id="rId78"/>
    <p:sldId id="587" r:id="rId79"/>
    <p:sldId id="588" r:id="rId80"/>
    <p:sldId id="589" r:id="rId81"/>
    <p:sldId id="590" r:id="rId82"/>
    <p:sldId id="535" r:id="rId83"/>
    <p:sldId id="561" r:id="rId84"/>
    <p:sldId id="583" r:id="rId85"/>
    <p:sldId id="536" r:id="rId86"/>
    <p:sldId id="537" r:id="rId87"/>
    <p:sldId id="538" r:id="rId88"/>
    <p:sldId id="602" r:id="rId89"/>
    <p:sldId id="539" r:id="rId90"/>
    <p:sldId id="422" r:id="rId91"/>
    <p:sldId id="423" r:id="rId92"/>
    <p:sldId id="486" r:id="rId93"/>
    <p:sldId id="425" r:id="rId94"/>
    <p:sldId id="345" r:id="rId95"/>
    <p:sldId id="594" r:id="rId96"/>
    <p:sldId id="593" r:id="rId97"/>
    <p:sldId id="426" r:id="rId98"/>
    <p:sldId id="427" r:id="rId99"/>
    <p:sldId id="417" r:id="rId100"/>
    <p:sldId id="458" r:id="rId101"/>
    <p:sldId id="443" r:id="rId102"/>
    <p:sldId id="603" r:id="rId103"/>
    <p:sldId id="444" r:id="rId104"/>
    <p:sldId id="445" r:id="rId105"/>
    <p:sldId id="595" r:id="rId106"/>
    <p:sldId id="544" r:id="rId107"/>
    <p:sldId id="543" r:id="rId108"/>
    <p:sldId id="545" r:id="rId109"/>
    <p:sldId id="546" r:id="rId110"/>
    <p:sldId id="547" r:id="rId111"/>
    <p:sldId id="548" r:id="rId112"/>
    <p:sldId id="549" r:id="rId113"/>
    <p:sldId id="487" r:id="rId114"/>
    <p:sldId id="579" r:id="rId115"/>
    <p:sldId id="580" r:id="rId116"/>
    <p:sldId id="581" r:id="rId117"/>
    <p:sldId id="597" r:id="rId118"/>
    <p:sldId id="598" r:id="rId119"/>
    <p:sldId id="599" r:id="rId120"/>
    <p:sldId id="413" r:id="rId121"/>
    <p:sldId id="415" r:id="rId122"/>
    <p:sldId id="414" r:id="rId123"/>
    <p:sldId id="416" r:id="rId124"/>
    <p:sldId id="568" r:id="rId125"/>
    <p:sldId id="329" r:id="rId126"/>
    <p:sldId id="328" r:id="rId12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SSW" id="{B71454DF-7167-4C48-BB5F-CFB7CA8FA355}">
          <p14:sldIdLst>
            <p14:sldId id="542"/>
          </p14:sldIdLst>
        </p14:section>
        <p14:section name="PURPOSE OF ADA-SSW" id="{451288B2-B07D-4FBD-8BEE-90CBB49F7E01}">
          <p14:sldIdLst>
            <p14:sldId id="490"/>
            <p14:sldId id="492"/>
            <p14:sldId id="342"/>
            <p14:sldId id="381"/>
            <p14:sldId id="451"/>
          </p14:sldIdLst>
        </p14:section>
        <p14:section name="ADA SCOPING-SSW" id="{C62F9A8F-F2AB-4E05-BE5B-9BAF26A28EEF}">
          <p14:sldIdLst>
            <p14:sldId id="493"/>
            <p14:sldId id="399"/>
            <p14:sldId id="400"/>
            <p14:sldId id="404"/>
            <p14:sldId id="405"/>
            <p14:sldId id="406"/>
            <p14:sldId id="562"/>
            <p14:sldId id="407"/>
            <p14:sldId id="408"/>
            <p14:sldId id="409"/>
            <p14:sldId id="410"/>
            <p14:sldId id="571"/>
            <p14:sldId id="582"/>
            <p14:sldId id="550"/>
            <p14:sldId id="572"/>
            <p14:sldId id="573"/>
            <p14:sldId id="574"/>
            <p14:sldId id="601"/>
            <p14:sldId id="600"/>
          </p14:sldIdLst>
        </p14:section>
        <p14:section name="ADA DESIGN BASICS-KEH" id="{8FDB62F8-AC0B-4233-A4A2-417AFB7A8F83}">
          <p14:sldIdLst>
            <p14:sldId id="495"/>
            <p14:sldId id="496"/>
            <p14:sldId id="497"/>
            <p14:sldId id="498"/>
            <p14:sldId id="499"/>
            <p14:sldId id="500"/>
            <p14:sldId id="501"/>
            <p14:sldId id="502"/>
            <p14:sldId id="503"/>
            <p14:sldId id="504"/>
            <p14:sldId id="505"/>
            <p14:sldId id="506"/>
            <p14:sldId id="565"/>
            <p14:sldId id="507"/>
            <p14:sldId id="508"/>
            <p14:sldId id="509"/>
            <p14:sldId id="510"/>
            <p14:sldId id="511"/>
            <p14:sldId id="512"/>
            <p14:sldId id="513"/>
            <p14:sldId id="514"/>
            <p14:sldId id="566"/>
            <p14:sldId id="563"/>
            <p14:sldId id="516"/>
            <p14:sldId id="517"/>
            <p14:sldId id="518"/>
            <p14:sldId id="519"/>
            <p14:sldId id="541"/>
            <p14:sldId id="521"/>
            <p14:sldId id="522"/>
            <p14:sldId id="592"/>
            <p14:sldId id="491"/>
            <p14:sldId id="523"/>
            <p14:sldId id="524"/>
            <p14:sldId id="575"/>
            <p14:sldId id="576"/>
            <p14:sldId id="577"/>
            <p14:sldId id="578"/>
          </p14:sldIdLst>
        </p14:section>
        <p14:section name="INTERSECTION DESIGN-KEH" id="{5D46A407-8678-44BD-8304-FCA32538B44D}">
          <p14:sldIdLst>
            <p14:sldId id="525"/>
            <p14:sldId id="526"/>
            <p14:sldId id="527"/>
            <p14:sldId id="528"/>
            <p14:sldId id="529"/>
            <p14:sldId id="530"/>
            <p14:sldId id="531"/>
            <p14:sldId id="558"/>
            <p14:sldId id="559"/>
            <p14:sldId id="560"/>
            <p14:sldId id="554"/>
            <p14:sldId id="584"/>
            <p14:sldId id="585"/>
            <p14:sldId id="586"/>
            <p14:sldId id="587"/>
            <p14:sldId id="588"/>
            <p14:sldId id="589"/>
            <p14:sldId id="590"/>
            <p14:sldId id="535"/>
            <p14:sldId id="561"/>
            <p14:sldId id="583"/>
            <p14:sldId id="536"/>
            <p14:sldId id="537"/>
            <p14:sldId id="538"/>
            <p14:sldId id="602"/>
            <p14:sldId id="539"/>
          </p14:sldIdLst>
        </p14:section>
        <p14:section name="PUSHBUTTONS-SSW" id="{EF822E59-A059-4BB0-87DA-9716522BB28F}">
          <p14:sldIdLst>
            <p14:sldId id="422"/>
            <p14:sldId id="423"/>
            <p14:sldId id="486"/>
            <p14:sldId id="425"/>
            <p14:sldId id="345"/>
            <p14:sldId id="594"/>
            <p14:sldId id="593"/>
            <p14:sldId id="426"/>
            <p14:sldId id="427"/>
          </p14:sldIdLst>
        </p14:section>
        <p14:section name="DESIGN EXCEPTIONS-SSW" id="{7B2F9F69-1EF4-4796-B23D-B3D613864C32}">
          <p14:sldIdLst>
            <p14:sldId id="417"/>
            <p14:sldId id="458"/>
            <p14:sldId id="443"/>
            <p14:sldId id="603"/>
            <p14:sldId id="444"/>
            <p14:sldId id="445"/>
            <p14:sldId id="595"/>
          </p14:sldIdLst>
        </p14:section>
        <p14:section name="EXAMPLES-SSW" id="{AFF44797-F4A8-444D-BC0E-88DE946FA3D9}">
          <p14:sldIdLst>
            <p14:sldId id="544"/>
            <p14:sldId id="543"/>
            <p14:sldId id="545"/>
            <p14:sldId id="546"/>
            <p14:sldId id="547"/>
            <p14:sldId id="548"/>
            <p14:sldId id="549"/>
          </p14:sldIdLst>
        </p14:section>
        <p14:section name="CONSTRUCTION-SSW" id="{1D853B87-523F-48DA-976A-F8EFE8E45130}">
          <p14:sldIdLst>
            <p14:sldId id="487"/>
            <p14:sldId id="579"/>
            <p14:sldId id="580"/>
            <p14:sldId id="581"/>
            <p14:sldId id="597"/>
            <p14:sldId id="598"/>
            <p14:sldId id="599"/>
            <p14:sldId id="413"/>
            <p14:sldId id="415"/>
            <p14:sldId id="414"/>
            <p14:sldId id="416"/>
            <p14:sldId id="568"/>
          </p14:sldIdLst>
        </p14:section>
        <p14:section name="CONCLUSION" id="{EA628F4F-A951-4EB0-A69F-7C205260CB19}">
          <p14:sldIdLst>
            <p14:sldId id="329"/>
            <p14:sldId id="32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ssault, Kathleen E." initials="DKE" lastIdx="4" clrIdx="0">
    <p:extLst>
      <p:ext uri="{19B8F6BF-5375-455C-9EA6-DF929625EA0E}">
        <p15:presenceInfo xmlns:p15="http://schemas.microsoft.com/office/powerpoint/2012/main" userId="S-1-5-21-3372424320-917912410-3870902482-59048" providerId="AD"/>
      </p:ext>
    </p:extLst>
  </p:cmAuthor>
  <p:cmAuthor id="2" name="Wasosky, Steven S." initials="WSS" lastIdx="12" clrIdx="1">
    <p:extLst>
      <p:ext uri="{19B8F6BF-5375-455C-9EA6-DF929625EA0E}">
        <p15:presenceInfo xmlns:p15="http://schemas.microsoft.com/office/powerpoint/2012/main" userId="S-1-5-21-3372424320-917912410-3870902482-675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37D62"/>
    <a:srgbClr val="0000FF"/>
    <a:srgbClr val="B0B09C"/>
    <a:srgbClr val="1F694B"/>
    <a:srgbClr val="FF99FF"/>
    <a:srgbClr val="FF00FF"/>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652" autoAdjust="0"/>
    <p:restoredTop sz="76439" autoAdjust="0"/>
  </p:normalViewPr>
  <p:slideViewPr>
    <p:cSldViewPr snapToGrid="0">
      <p:cViewPr varScale="1">
        <p:scale>
          <a:sx n="98" d="100"/>
          <a:sy n="98" d="100"/>
        </p:scale>
        <p:origin x="1572" y="90"/>
      </p:cViewPr>
      <p:guideLst>
        <p:guide orient="horz" pos="2160"/>
        <p:guide pos="2880"/>
      </p:guideLst>
    </p:cSldViewPr>
  </p:slideViewPr>
  <p:outlineViewPr>
    <p:cViewPr>
      <p:scale>
        <a:sx n="33" d="100"/>
        <a:sy n="33" d="100"/>
      </p:scale>
      <p:origin x="0" y="-7868"/>
    </p:cViewPr>
  </p:outlineViewPr>
  <p:notesTextViewPr>
    <p:cViewPr>
      <p:scale>
        <a:sx n="3" d="2"/>
        <a:sy n="3" d="2"/>
      </p:scale>
      <p:origin x="0" y="0"/>
    </p:cViewPr>
  </p:notesTextViewPr>
  <p:sorterViewPr>
    <p:cViewPr varScale="1">
      <p:scale>
        <a:sx n="1" d="1"/>
        <a:sy n="1" d="1"/>
      </p:scale>
      <p:origin x="0" y="-33840"/>
    </p:cViewPr>
  </p:sorterViewPr>
  <p:notesViewPr>
    <p:cSldViewPr snapToGrid="0">
      <p:cViewPr varScale="1">
        <p:scale>
          <a:sx n="106" d="100"/>
          <a:sy n="106" d="100"/>
        </p:scale>
        <p:origin x="1608" y="11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9-03-14T14:25:59.893" idx="1">
    <p:pos x="10" y="10"/>
    <p:text>change pic and add a few more visually non-compliant examples</p:text>
    <p:extLst>
      <p:ext uri="{C676402C-5697-4E1C-873F-D02D1690AC5C}">
        <p15:threadingInfo xmlns:p15="http://schemas.microsoft.com/office/powerpoint/2012/main" timeZoneBias="24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2" dt="2019-03-14T15:02:47.482" idx="12">
    <p:pos x="10" y="10"/>
    <p:text>move/update</p:text>
    <p:extLst>
      <p:ext uri="{C676402C-5697-4E1C-873F-D02D1690AC5C}">
        <p15:threadingInfo xmlns:p15="http://schemas.microsoft.com/office/powerpoint/2012/main" timeZoneBias="24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2" dt="2019-03-14T14:54:37.655" idx="8">
    <p:pos x="10" y="10"/>
    <p:text>add slide about 1 crossing of unsignalized arterials</p:text>
    <p:extLst>
      <p:ext uri="{C676402C-5697-4E1C-873F-D02D1690AC5C}">
        <p15:threadingInfo xmlns:p15="http://schemas.microsoft.com/office/powerpoint/2012/main" timeZoneBias="240"/>
      </p:ext>
    </p:extLst>
  </p:cm>
  <p:cm authorId="1" dt="2019-03-15T10:34:28.206" idx="4">
    <p:pos x="10" y="106"/>
    <p:text>Added</p:text>
    <p:extLst>
      <p:ext uri="{C676402C-5697-4E1C-873F-D02D1690AC5C}">
        <p15:threadingInfo xmlns:p15="http://schemas.microsoft.com/office/powerpoint/2012/main" timeZoneBias="240">
          <p15:parentCm authorId="2" idx="8"/>
        </p15:threadingInfo>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2" dt="2019-03-14T14:55:18.368" idx="9">
    <p:pos x="10" y="10"/>
    <p:text/>
    <p:extLst>
      <p:ext uri="{C676402C-5697-4E1C-873F-D02D1690AC5C}">
        <p15:threadingInfo xmlns:p15="http://schemas.microsoft.com/office/powerpoint/2012/main" timeZoneBias="24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2" dt="2019-03-14T14:55:18.368" idx="9">
    <p:pos x="10" y="10"/>
    <p:text/>
    <p:extLst>
      <p:ext uri="{C676402C-5697-4E1C-873F-D02D1690AC5C}">
        <p15:threadingInfo xmlns:p15="http://schemas.microsoft.com/office/powerpoint/2012/main" timeZoneBias="24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2" dt="2019-03-14T14:56:20.090" idx="10">
    <p:pos x="10" y="10"/>
    <p:text>pictures showing correct pushbutton and sign placement</p:text>
    <p:extLst>
      <p:ext uri="{C676402C-5697-4E1C-873F-D02D1690AC5C}">
        <p15:threadingInfo xmlns:p15="http://schemas.microsoft.com/office/powerpoint/2012/main" timeZoneBias="24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2" dt="2019-03-14T14:58:16.637" idx="11">
    <p:pos x="10" y="10"/>
    <p:text>pics of legit exceptions</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9-03-14T14:25:59.893" idx="1">
    <p:pos x="10" y="10"/>
    <p:text>change pic and add a few more visually non-compliant examples</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19-03-14T14:25:59.893" idx="1">
    <p:pos x="10" y="10"/>
    <p:text>change pic and add a few more visually non-compliant examples</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19-03-14T14:31:45.015" idx="2">
    <p:pos x="10" y="10"/>
    <p:text>add notes</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19-03-14T14:34:54.492" idx="3">
    <p:pos x="5269" y="905"/>
    <p:text>find ource.  If not remove</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2" dt="2019-03-14T14:37:11.210" idx="4">
    <p:pos x="10" y="10"/>
    <p:text>add pic for front of the ramp at a street</p:text>
    <p:extLst>
      <p:ext uri="{C676402C-5697-4E1C-873F-D02D1690AC5C}">
        <p15:threadingInfo xmlns:p15="http://schemas.microsoft.com/office/powerpoint/2012/main" timeZoneBias="2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2" dt="2019-03-14T14:39:21.016" idx="5">
    <p:pos x="6159" y="1564"/>
    <p:text>say cast iron or Granite DWs required downtown.  WE prefer Cast iron</p:text>
    <p:extLst mod="1">
      <p:ext uri="{C676402C-5697-4E1C-873F-D02D1690AC5C}">
        <p15:threadingInfo xmlns:p15="http://schemas.microsoft.com/office/powerpoint/2012/main" timeZoneBias="240"/>
      </p:ext>
    </p:extLst>
  </p:cm>
  <p:cm authorId="1" dt="2019-03-15T10:29:17.021" idx="3">
    <p:pos x="6159" y="1660"/>
    <p:text>Added to notes</p:text>
    <p:extLst>
      <p:ext uri="{C676402C-5697-4E1C-873F-D02D1690AC5C}">
        <p15:threadingInfo xmlns:p15="http://schemas.microsoft.com/office/powerpoint/2012/main" timeZoneBias="240">
          <p15:parentCm authorId="2" idx="5"/>
        </p15:threadingInfo>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9-03-14T14:04:51.496" idx="2">
    <p:pos x="10" y="10"/>
    <p:text>not sure how to word this</p:text>
    <p:extLst>
      <p:ext uri="{C676402C-5697-4E1C-873F-D02D1690AC5C}">
        <p15:threadingInfo xmlns:p15="http://schemas.microsoft.com/office/powerpoint/2012/main" timeZoneBias="24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2" dt="2019-03-14T14:47:53.334" idx="6">
    <p:pos x="10" y="10"/>
    <p:text>update,  curb wall to 18" high, cell wall 1.5-4'    quote teh 2 versal</p:text>
    <p:extLst>
      <p:ext uri="{C676402C-5697-4E1C-873F-D02D1690AC5C}">
        <p15:threadingInfo xmlns:p15="http://schemas.microsoft.com/office/powerpoint/2012/main" timeZoneBias="240"/>
      </p:ext>
    </p:extLst>
  </p:cm>
  <p:cm authorId="2" dt="2019-03-14T14:48:08.081" idx="7">
    <p:pos x="106" y="106"/>
    <p:text/>
    <p:extLst>
      <p:ext uri="{C676402C-5697-4E1C-873F-D02D1690AC5C}">
        <p15:threadingInfo xmlns:p15="http://schemas.microsoft.com/office/powerpoint/2012/main" timeZoneBias="24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4837" tIns="47418" rIns="94837" bIns="47418" rtlCol="0"/>
          <a:lstStyle>
            <a:lvl1pPr algn="l">
              <a:defRPr sz="1200"/>
            </a:lvl1pPr>
          </a:lstStyle>
          <a:p>
            <a:endParaRPr lang="en-US"/>
          </a:p>
        </p:txBody>
      </p:sp>
      <p:sp>
        <p:nvSpPr>
          <p:cNvPr id="3" name="Date Placeholder 2"/>
          <p:cNvSpPr>
            <a:spLocks noGrp="1"/>
          </p:cNvSpPr>
          <p:nvPr>
            <p:ph type="dt" sz="quarter" idx="1"/>
          </p:nvPr>
        </p:nvSpPr>
        <p:spPr>
          <a:xfrm>
            <a:off x="4143589" y="0"/>
            <a:ext cx="3169920" cy="480060"/>
          </a:xfrm>
          <a:prstGeom prst="rect">
            <a:avLst/>
          </a:prstGeom>
        </p:spPr>
        <p:txBody>
          <a:bodyPr vert="horz" lIns="94837" tIns="47418" rIns="94837" bIns="47418" rtlCol="0"/>
          <a:lstStyle>
            <a:lvl1pPr algn="r">
              <a:defRPr sz="1200"/>
            </a:lvl1pPr>
          </a:lstStyle>
          <a:p>
            <a:fld id="{3CDACACE-66FA-4CA8-86E2-3F15DCE20AE6}" type="datetimeFigureOut">
              <a:rPr lang="en-US" smtClean="0"/>
              <a:pPr/>
              <a:t>3/18/2019</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4837" tIns="47418" rIns="94837" bIns="47418" rtlCol="0" anchor="b"/>
          <a:lstStyle>
            <a:lvl1pPr algn="l">
              <a:defRPr sz="1200"/>
            </a:lvl1pPr>
          </a:lstStyle>
          <a:p>
            <a:endParaRPr lang="en-US"/>
          </a:p>
        </p:txBody>
      </p:sp>
      <p:sp>
        <p:nvSpPr>
          <p:cNvPr id="5" name="Slide Number Placeholder 4"/>
          <p:cNvSpPr>
            <a:spLocks noGrp="1"/>
          </p:cNvSpPr>
          <p:nvPr>
            <p:ph type="sldNum" sz="quarter" idx="3"/>
          </p:nvPr>
        </p:nvSpPr>
        <p:spPr>
          <a:xfrm>
            <a:off x="4143589" y="9119474"/>
            <a:ext cx="3169920" cy="480060"/>
          </a:xfrm>
          <a:prstGeom prst="rect">
            <a:avLst/>
          </a:prstGeom>
        </p:spPr>
        <p:txBody>
          <a:bodyPr vert="horz" lIns="94837" tIns="47418" rIns="94837" bIns="47418" rtlCol="0" anchor="b"/>
          <a:lstStyle>
            <a:lvl1pPr algn="r">
              <a:defRPr sz="1200"/>
            </a:lvl1pPr>
          </a:lstStyle>
          <a:p>
            <a:fld id="{5BC26830-2541-4D54-A37B-27530557C4E0}" type="slidenum">
              <a:rPr lang="en-US" smtClean="0"/>
              <a:pPr/>
              <a:t>‹#›</a:t>
            </a:fld>
            <a:endParaRPr lang="en-US"/>
          </a:p>
        </p:txBody>
      </p:sp>
    </p:spTree>
    <p:extLst>
      <p:ext uri="{BB962C8B-B14F-4D97-AF65-F5344CB8AC3E}">
        <p14:creationId xmlns:p14="http://schemas.microsoft.com/office/powerpoint/2010/main" val="41384428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4837" tIns="47418" rIns="94837" bIns="47418" rtlCol="0"/>
          <a:lstStyle>
            <a:lvl1pPr algn="l">
              <a:defRPr sz="1200"/>
            </a:lvl1pPr>
          </a:lstStyle>
          <a:p>
            <a:endParaRPr lang="en-US"/>
          </a:p>
        </p:txBody>
      </p:sp>
      <p:sp>
        <p:nvSpPr>
          <p:cNvPr id="3" name="Date Placeholder 2"/>
          <p:cNvSpPr>
            <a:spLocks noGrp="1"/>
          </p:cNvSpPr>
          <p:nvPr>
            <p:ph type="dt" idx="1"/>
          </p:nvPr>
        </p:nvSpPr>
        <p:spPr>
          <a:xfrm>
            <a:off x="4143589" y="0"/>
            <a:ext cx="3169920" cy="480060"/>
          </a:xfrm>
          <a:prstGeom prst="rect">
            <a:avLst/>
          </a:prstGeom>
        </p:spPr>
        <p:txBody>
          <a:bodyPr vert="horz" lIns="94837" tIns="47418" rIns="94837" bIns="47418" rtlCol="0"/>
          <a:lstStyle>
            <a:lvl1pPr algn="r">
              <a:defRPr sz="1200"/>
            </a:lvl1pPr>
          </a:lstStyle>
          <a:p>
            <a:fld id="{F8E992EA-1901-4E05-A515-53AA0A833E38}" type="datetimeFigureOut">
              <a:rPr lang="en-US" smtClean="0"/>
              <a:pPr/>
              <a:t>3/18/2019</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4837" tIns="47418" rIns="94837" bIns="47418" rtlCol="0" anchor="ctr"/>
          <a:lstStyle/>
          <a:p>
            <a:endParaRPr lang="en-US"/>
          </a:p>
        </p:txBody>
      </p:sp>
      <p:sp>
        <p:nvSpPr>
          <p:cNvPr id="5" name="Notes Placeholder 4"/>
          <p:cNvSpPr>
            <a:spLocks noGrp="1"/>
          </p:cNvSpPr>
          <p:nvPr>
            <p:ph type="body" sz="quarter" idx="3"/>
          </p:nvPr>
        </p:nvSpPr>
        <p:spPr>
          <a:xfrm>
            <a:off x="731521" y="4560570"/>
            <a:ext cx="5852160" cy="4320540"/>
          </a:xfrm>
          <a:prstGeom prst="rect">
            <a:avLst/>
          </a:prstGeom>
        </p:spPr>
        <p:txBody>
          <a:bodyPr vert="horz" lIns="94837" tIns="47418" rIns="94837" bIns="474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4837" tIns="47418" rIns="94837" bIns="47418" rtlCol="0" anchor="b"/>
          <a:lstStyle>
            <a:lvl1pPr algn="l">
              <a:defRPr sz="1200"/>
            </a:lvl1pPr>
          </a:lstStyle>
          <a:p>
            <a:endParaRPr lang="en-US"/>
          </a:p>
        </p:txBody>
      </p:sp>
      <p:sp>
        <p:nvSpPr>
          <p:cNvPr id="7" name="Slide Number Placeholder 6"/>
          <p:cNvSpPr>
            <a:spLocks noGrp="1"/>
          </p:cNvSpPr>
          <p:nvPr>
            <p:ph type="sldNum" sz="quarter" idx="5"/>
          </p:nvPr>
        </p:nvSpPr>
        <p:spPr>
          <a:xfrm>
            <a:off x="4143589" y="9119474"/>
            <a:ext cx="3169920" cy="480060"/>
          </a:xfrm>
          <a:prstGeom prst="rect">
            <a:avLst/>
          </a:prstGeom>
        </p:spPr>
        <p:txBody>
          <a:bodyPr vert="horz" lIns="94837" tIns="47418" rIns="94837" bIns="47418" rtlCol="0" anchor="b"/>
          <a:lstStyle>
            <a:lvl1pPr algn="r">
              <a:defRPr sz="1200"/>
            </a:lvl1pPr>
          </a:lstStyle>
          <a:p>
            <a:fld id="{C03A042C-0773-495A-8562-EFDE197D1C7D}" type="slidenum">
              <a:rPr lang="en-US" smtClean="0"/>
              <a:pPr/>
              <a:t>‹#›</a:t>
            </a:fld>
            <a:endParaRPr lang="en-US"/>
          </a:p>
        </p:txBody>
      </p:sp>
    </p:spTree>
    <p:extLst>
      <p:ext uri="{BB962C8B-B14F-4D97-AF65-F5344CB8AC3E}">
        <p14:creationId xmlns:p14="http://schemas.microsoft.com/office/powerpoint/2010/main" val="367059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7819" indent="-177819">
              <a:buFont typeface="Arial" panose="020B0604020202020204" pitchFamily="34" charset="0"/>
              <a:buChar char="•"/>
            </a:pPr>
            <a:r>
              <a:rPr lang="en-US" sz="1600" dirty="0"/>
              <a:t>My name is Steve Wasosky, I am the Design Section Manager for the Department of Public service, Design and Construction</a:t>
            </a:r>
          </a:p>
          <a:p>
            <a:pPr marL="177819" indent="-177819">
              <a:buFont typeface="Arial" panose="020B0604020202020204" pitchFamily="34" charset="0"/>
              <a:buChar char="•"/>
            </a:pPr>
            <a:r>
              <a:rPr lang="en-US" sz="1600" dirty="0"/>
              <a:t>My background is predominantly construction.  I have administered the construction of thousands of curb ramps and PARs working at ODOT and for the City of Columbus.  </a:t>
            </a:r>
          </a:p>
          <a:p>
            <a:pPr marL="177819" indent="-177819">
              <a:buFont typeface="Arial" panose="020B0604020202020204" pitchFamily="34" charset="0"/>
              <a:buChar char="•"/>
            </a:pPr>
            <a:r>
              <a:rPr lang="en-US" sz="1600" dirty="0"/>
              <a:t>I moved to the Design section in 2014 and the first major task given was to update our ADA Rules and regulations from 2011</a:t>
            </a:r>
          </a:p>
          <a:p>
            <a:pPr marL="177819" indent="-177819">
              <a:buFont typeface="Arial" panose="020B0604020202020204" pitchFamily="34" charset="0"/>
              <a:buChar char="•"/>
            </a:pPr>
            <a:r>
              <a:rPr lang="en-US" sz="1600" dirty="0"/>
              <a:t>My experience in construction provided perspective on the difficulties of PAR and ramp design and construction</a:t>
            </a:r>
          </a:p>
          <a:p>
            <a:pPr marL="177819" indent="-177819">
              <a:buFont typeface="Arial" panose="020B0604020202020204" pitchFamily="34" charset="0"/>
              <a:buChar char="•"/>
            </a:pPr>
            <a:r>
              <a:rPr lang="en-US" sz="1600" dirty="0"/>
              <a:t>I would also like to say, consider this an open training.  Kathleen and I worked very hard putting this presentation together over the last couple weeks, but we know we can make this much better. </a:t>
            </a:r>
          </a:p>
          <a:p>
            <a:pPr marL="177819" indent="-177819">
              <a:buFont typeface="Arial" panose="020B0604020202020204" pitchFamily="34" charset="0"/>
              <a:buChar char="•"/>
            </a:pPr>
            <a:r>
              <a:rPr lang="en-US" sz="1600" dirty="0"/>
              <a:t> If we come to a place where you have a specific question, raise your hand after we get through the slide and we can answer your question or let you know we will be hitting it later.  </a:t>
            </a:r>
          </a:p>
          <a:p>
            <a:pPr marL="177819" indent="-177819">
              <a:buFont typeface="Arial" panose="020B0604020202020204" pitchFamily="34" charset="0"/>
              <a:buChar char="•"/>
            </a:pPr>
            <a:r>
              <a:rPr lang="en-US" sz="1600" dirty="0"/>
              <a:t>Your questions and feedback will help us make this a better presentation.</a:t>
            </a:r>
          </a:p>
          <a:p>
            <a:pPr marL="177819" indent="-177819">
              <a:buFont typeface="Arial" panose="020B0604020202020204" pitchFamily="34" charset="0"/>
              <a:buChar char="•"/>
            </a:pPr>
            <a:r>
              <a:rPr lang="en-US" sz="1600" dirty="0"/>
              <a:t>Also, please take it easy on us.  This is our first time giving this presentation, so we won’t be totally polished</a:t>
            </a:r>
          </a:p>
          <a:p>
            <a:endParaRPr lang="en-US" sz="1600"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1</a:t>
            </a:fld>
            <a:endParaRPr lang="en-US"/>
          </a:p>
        </p:txBody>
      </p:sp>
    </p:spTree>
    <p:extLst>
      <p:ext uri="{BB962C8B-B14F-4D97-AF65-F5344CB8AC3E}">
        <p14:creationId xmlns:p14="http://schemas.microsoft.com/office/powerpoint/2010/main" val="993773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3A042C-0773-495A-8562-EFDE197D1C7D}" type="slidenum">
              <a:rPr lang="en-US" smtClean="0"/>
              <a:pPr/>
              <a:t>10</a:t>
            </a:fld>
            <a:endParaRPr lang="en-US"/>
          </a:p>
        </p:txBody>
      </p:sp>
    </p:spTree>
    <p:extLst>
      <p:ext uri="{BB962C8B-B14F-4D97-AF65-F5344CB8AC3E}">
        <p14:creationId xmlns:p14="http://schemas.microsoft.com/office/powerpoint/2010/main" val="177402495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3A042C-0773-495A-8562-EFDE197D1C7D}" type="slidenum">
              <a:rPr lang="en-US" smtClean="0"/>
              <a:pPr/>
              <a:t>100</a:t>
            </a:fld>
            <a:endParaRPr lang="en-US"/>
          </a:p>
        </p:txBody>
      </p:sp>
    </p:spTree>
    <p:extLst>
      <p:ext uri="{BB962C8B-B14F-4D97-AF65-F5344CB8AC3E}">
        <p14:creationId xmlns:p14="http://schemas.microsoft.com/office/powerpoint/2010/main" val="161565444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3A042C-0773-495A-8562-EFDE197D1C7D}" type="slidenum">
              <a:rPr lang="en-US" smtClean="0"/>
              <a:pPr/>
              <a:t>101</a:t>
            </a:fld>
            <a:endParaRPr lang="en-US"/>
          </a:p>
        </p:txBody>
      </p:sp>
    </p:spTree>
    <p:extLst>
      <p:ext uri="{BB962C8B-B14F-4D97-AF65-F5344CB8AC3E}">
        <p14:creationId xmlns:p14="http://schemas.microsoft.com/office/powerpoint/2010/main" val="369334586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3A042C-0773-495A-8562-EFDE197D1C7D}" type="slidenum">
              <a:rPr lang="en-US" smtClean="0"/>
              <a:pPr/>
              <a:t>102</a:t>
            </a:fld>
            <a:endParaRPr lang="en-US"/>
          </a:p>
        </p:txBody>
      </p:sp>
    </p:spTree>
    <p:extLst>
      <p:ext uri="{BB962C8B-B14F-4D97-AF65-F5344CB8AC3E}">
        <p14:creationId xmlns:p14="http://schemas.microsoft.com/office/powerpoint/2010/main" val="377561731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3A042C-0773-495A-8562-EFDE197D1C7D}" type="slidenum">
              <a:rPr lang="en-US" smtClean="0"/>
              <a:pPr/>
              <a:t>103</a:t>
            </a:fld>
            <a:endParaRPr lang="en-US"/>
          </a:p>
        </p:txBody>
      </p:sp>
    </p:spTree>
    <p:extLst>
      <p:ext uri="{BB962C8B-B14F-4D97-AF65-F5344CB8AC3E}">
        <p14:creationId xmlns:p14="http://schemas.microsoft.com/office/powerpoint/2010/main" val="84341586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3A042C-0773-495A-8562-EFDE197D1C7D}" type="slidenum">
              <a:rPr lang="en-US" smtClean="0"/>
              <a:pPr/>
              <a:t>104</a:t>
            </a:fld>
            <a:endParaRPr lang="en-US"/>
          </a:p>
        </p:txBody>
      </p:sp>
    </p:spTree>
    <p:extLst>
      <p:ext uri="{BB962C8B-B14F-4D97-AF65-F5344CB8AC3E}">
        <p14:creationId xmlns:p14="http://schemas.microsoft.com/office/powerpoint/2010/main" val="75523802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existing slope on Front</a:t>
            </a:r>
            <a:r>
              <a:rPr lang="en-US" baseline="0" dirty="0" smtClean="0"/>
              <a:t> St near Liberty St is close to 7%. We designed a ramp length of 17’ to chase the grade, but could only achieve 10.3% ramp slope.  This will be constructed this season.</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105</a:t>
            </a:fld>
            <a:endParaRPr lang="en-US"/>
          </a:p>
        </p:txBody>
      </p:sp>
    </p:spTree>
    <p:extLst>
      <p:ext uri="{BB962C8B-B14F-4D97-AF65-F5344CB8AC3E}">
        <p14:creationId xmlns:p14="http://schemas.microsoft.com/office/powerpoint/2010/main" val="46385744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67" indent="-228567">
              <a:buFont typeface="+mj-lt"/>
              <a:buAutoNum type="arabicPeriod"/>
            </a:pPr>
            <a:r>
              <a:rPr lang="en-US" dirty="0" smtClean="0"/>
              <a:t>Ramp should have mx slope on curb at least</a:t>
            </a:r>
          </a:p>
          <a:p>
            <a:pPr marL="228567" indent="-228567">
              <a:buFont typeface="+mj-lt"/>
              <a:buAutoNum type="arabicPeriod"/>
            </a:pPr>
            <a:r>
              <a:rPr lang="en-US" dirty="0" smtClean="0"/>
              <a:t>Roadway drainage issue needs to be resolved</a:t>
            </a:r>
          </a:p>
        </p:txBody>
      </p:sp>
      <p:sp>
        <p:nvSpPr>
          <p:cNvPr id="4" name="Slide Number Placeholder 3"/>
          <p:cNvSpPr>
            <a:spLocks noGrp="1"/>
          </p:cNvSpPr>
          <p:nvPr>
            <p:ph type="sldNum" sz="quarter" idx="10"/>
          </p:nvPr>
        </p:nvSpPr>
        <p:spPr/>
        <p:txBody>
          <a:bodyPr/>
          <a:lstStyle/>
          <a:p>
            <a:fld id="{A83597AC-EC9D-43BC-8319-DF8E82FF2670}" type="slidenum">
              <a:rPr lang="en-US" smtClean="0"/>
              <a:t>106</a:t>
            </a:fld>
            <a:endParaRPr lang="en-US"/>
          </a:p>
        </p:txBody>
      </p:sp>
    </p:spTree>
    <p:extLst>
      <p:ext uri="{BB962C8B-B14F-4D97-AF65-F5344CB8AC3E}">
        <p14:creationId xmlns:p14="http://schemas.microsoft.com/office/powerpoint/2010/main" val="99292133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Missing curb wall</a:t>
            </a:r>
            <a:endParaRPr lang="en-US" dirty="0"/>
          </a:p>
        </p:txBody>
      </p:sp>
      <p:sp>
        <p:nvSpPr>
          <p:cNvPr id="4" name="Slide Number Placeholder 3"/>
          <p:cNvSpPr>
            <a:spLocks noGrp="1"/>
          </p:cNvSpPr>
          <p:nvPr>
            <p:ph type="sldNum" sz="quarter" idx="10"/>
          </p:nvPr>
        </p:nvSpPr>
        <p:spPr/>
        <p:txBody>
          <a:bodyPr/>
          <a:lstStyle/>
          <a:p>
            <a:fld id="{A83597AC-EC9D-43BC-8319-DF8E82FF2670}" type="slidenum">
              <a:rPr lang="en-US" smtClean="0"/>
              <a:t>107</a:t>
            </a:fld>
            <a:endParaRPr lang="en-US"/>
          </a:p>
        </p:txBody>
      </p:sp>
    </p:spTree>
    <p:extLst>
      <p:ext uri="{BB962C8B-B14F-4D97-AF65-F5344CB8AC3E}">
        <p14:creationId xmlns:p14="http://schemas.microsoft.com/office/powerpoint/2010/main" val="35016691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67" indent="-228567">
              <a:buFont typeface="+mj-lt"/>
              <a:buAutoNum type="arabicPeriod"/>
            </a:pPr>
            <a:r>
              <a:rPr lang="en-US" dirty="0" smtClean="0"/>
              <a:t>Unintended radial ramp with no DW</a:t>
            </a:r>
          </a:p>
          <a:p>
            <a:pPr marL="228567" indent="-228567">
              <a:buFont typeface="+mj-lt"/>
              <a:buAutoNum type="arabicPeriod"/>
            </a:pPr>
            <a:r>
              <a:rPr lang="en-US" dirty="0" smtClean="0"/>
              <a:t>Needs distinct flares</a:t>
            </a:r>
          </a:p>
          <a:p>
            <a:pPr marL="228567" indent="-228567">
              <a:buFont typeface="+mj-lt"/>
              <a:buAutoNum type="arabicPeriod"/>
            </a:pPr>
            <a:r>
              <a:rPr lang="en-US" dirty="0" smtClean="0"/>
              <a:t>No ramp at other street</a:t>
            </a:r>
          </a:p>
          <a:p>
            <a:pPr marL="228567" indent="-228567">
              <a:buFont typeface="+mj-lt"/>
              <a:buAutoNum type="arabicPeriod"/>
            </a:pPr>
            <a:r>
              <a:rPr lang="en-US" dirty="0" smtClean="0"/>
              <a:t>Mention </a:t>
            </a:r>
            <a:r>
              <a:rPr lang="en-US" dirty="0" err="1" smtClean="0"/>
              <a:t>cota</a:t>
            </a:r>
            <a:r>
              <a:rPr lang="en-US" dirty="0" smtClean="0"/>
              <a:t> landing</a:t>
            </a:r>
          </a:p>
          <a:p>
            <a:pPr marL="228567" indent="-228567">
              <a:buFont typeface="+mj-lt"/>
              <a:buAutoNum type="arabicPeriod"/>
            </a:pPr>
            <a:endParaRPr lang="en-US" dirty="0" smtClean="0"/>
          </a:p>
        </p:txBody>
      </p:sp>
      <p:sp>
        <p:nvSpPr>
          <p:cNvPr id="4" name="Slide Number Placeholder 3"/>
          <p:cNvSpPr>
            <a:spLocks noGrp="1"/>
          </p:cNvSpPr>
          <p:nvPr>
            <p:ph type="sldNum" sz="quarter" idx="10"/>
          </p:nvPr>
        </p:nvSpPr>
        <p:spPr/>
        <p:txBody>
          <a:bodyPr/>
          <a:lstStyle/>
          <a:p>
            <a:fld id="{A83597AC-EC9D-43BC-8319-DF8E82FF2670}" type="slidenum">
              <a:rPr lang="en-US" smtClean="0"/>
              <a:t>108</a:t>
            </a:fld>
            <a:endParaRPr lang="en-US"/>
          </a:p>
        </p:txBody>
      </p:sp>
    </p:spTree>
    <p:extLst>
      <p:ext uri="{BB962C8B-B14F-4D97-AF65-F5344CB8AC3E}">
        <p14:creationId xmlns:p14="http://schemas.microsoft.com/office/powerpoint/2010/main" val="314337143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67" indent="-228567">
              <a:buFont typeface="+mj-lt"/>
              <a:buAutoNum type="arabicPeriod"/>
            </a:pPr>
            <a:r>
              <a:rPr lang="en-US" dirty="0" smtClean="0"/>
              <a:t>Missing curb wall</a:t>
            </a:r>
          </a:p>
          <a:p>
            <a:pPr marL="228567" indent="-228567">
              <a:buFont typeface="+mj-lt"/>
              <a:buAutoNum type="arabicPeriod"/>
            </a:pPr>
            <a:r>
              <a:rPr lang="en-US" dirty="0" smtClean="0"/>
              <a:t>Pushbutton in wrong place</a:t>
            </a:r>
          </a:p>
          <a:p>
            <a:pPr marL="228567" indent="-228567">
              <a:buFont typeface="+mj-lt"/>
              <a:buAutoNum type="arabicPeriod"/>
            </a:pPr>
            <a:r>
              <a:rPr lang="en-US" dirty="0" smtClean="0"/>
              <a:t>No landing</a:t>
            </a:r>
          </a:p>
          <a:p>
            <a:pPr marL="228567" indent="-228567">
              <a:buFont typeface="+mj-lt"/>
              <a:buAutoNum type="arabicPeriod"/>
            </a:pPr>
            <a:r>
              <a:rPr lang="en-US" dirty="0" smtClean="0"/>
              <a:t>Tree damage</a:t>
            </a:r>
            <a:endParaRPr lang="en-US" dirty="0"/>
          </a:p>
        </p:txBody>
      </p:sp>
      <p:sp>
        <p:nvSpPr>
          <p:cNvPr id="4" name="Slide Number Placeholder 3"/>
          <p:cNvSpPr>
            <a:spLocks noGrp="1"/>
          </p:cNvSpPr>
          <p:nvPr>
            <p:ph type="sldNum" sz="quarter" idx="10"/>
          </p:nvPr>
        </p:nvSpPr>
        <p:spPr/>
        <p:txBody>
          <a:bodyPr/>
          <a:lstStyle/>
          <a:p>
            <a:fld id="{A83597AC-EC9D-43BC-8319-DF8E82FF2670}" type="slidenum">
              <a:rPr lang="en-US" smtClean="0"/>
              <a:t>109</a:t>
            </a:fld>
            <a:endParaRPr lang="en-US"/>
          </a:p>
        </p:txBody>
      </p:sp>
    </p:spTree>
    <p:extLst>
      <p:ext uri="{BB962C8B-B14F-4D97-AF65-F5344CB8AC3E}">
        <p14:creationId xmlns:p14="http://schemas.microsoft.com/office/powerpoint/2010/main" val="1856208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3A042C-0773-495A-8562-EFDE197D1C7D}" type="slidenum">
              <a:rPr lang="en-US" smtClean="0"/>
              <a:pPr/>
              <a:t>11</a:t>
            </a:fld>
            <a:endParaRPr lang="en-US"/>
          </a:p>
        </p:txBody>
      </p:sp>
    </p:spTree>
    <p:extLst>
      <p:ext uri="{BB962C8B-B14F-4D97-AF65-F5344CB8AC3E}">
        <p14:creationId xmlns:p14="http://schemas.microsoft.com/office/powerpoint/2010/main" val="253901390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67" indent="-228567">
              <a:buFont typeface="+mj-lt"/>
              <a:buAutoNum type="arabicPeriod"/>
            </a:pPr>
            <a:r>
              <a:rPr lang="en-US" dirty="0" smtClean="0"/>
              <a:t>Ramp built too high</a:t>
            </a:r>
            <a:endParaRPr lang="en-US" baseline="0" dirty="0" smtClean="0"/>
          </a:p>
          <a:p>
            <a:pPr marL="228567" indent="-228567">
              <a:buFont typeface="+mj-lt"/>
              <a:buAutoNum type="arabicPeriod"/>
            </a:pPr>
            <a:r>
              <a:rPr lang="en-US" baseline="0" dirty="0" smtClean="0"/>
              <a:t>Using an asphalt patch to avoid a lip, but damming the gutter in the </a:t>
            </a:r>
            <a:r>
              <a:rPr lang="en-US" baseline="0" dirty="0" err="1" smtClean="0"/>
              <a:t>preocess</a:t>
            </a:r>
            <a:endParaRPr lang="en-US" dirty="0" smtClean="0"/>
          </a:p>
        </p:txBody>
      </p:sp>
      <p:sp>
        <p:nvSpPr>
          <p:cNvPr id="4" name="Slide Number Placeholder 3"/>
          <p:cNvSpPr>
            <a:spLocks noGrp="1"/>
          </p:cNvSpPr>
          <p:nvPr>
            <p:ph type="sldNum" sz="quarter" idx="10"/>
          </p:nvPr>
        </p:nvSpPr>
        <p:spPr/>
        <p:txBody>
          <a:bodyPr/>
          <a:lstStyle/>
          <a:p>
            <a:fld id="{A83597AC-EC9D-43BC-8319-DF8E82FF2670}" type="slidenum">
              <a:rPr lang="en-US" smtClean="0"/>
              <a:t>110</a:t>
            </a:fld>
            <a:endParaRPr lang="en-US"/>
          </a:p>
        </p:txBody>
      </p:sp>
    </p:spTree>
    <p:extLst>
      <p:ext uri="{BB962C8B-B14F-4D97-AF65-F5344CB8AC3E}">
        <p14:creationId xmlns:p14="http://schemas.microsoft.com/office/powerpoint/2010/main" val="295036636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67" indent="-228567">
              <a:buFont typeface="+mj-lt"/>
              <a:buAutoNum type="arabicPeriod"/>
            </a:pPr>
            <a:r>
              <a:rPr lang="en-US" dirty="0" smtClean="0"/>
              <a:t>Unnecessary use of shared ramp</a:t>
            </a:r>
          </a:p>
          <a:p>
            <a:pPr marL="228567" indent="-228567">
              <a:buFont typeface="+mj-lt"/>
              <a:buAutoNum type="arabicPeriod"/>
            </a:pPr>
            <a:r>
              <a:rPr lang="en-US" dirty="0" smtClean="0"/>
              <a:t>Poor placement of the </a:t>
            </a:r>
            <a:r>
              <a:rPr lang="en-US" dirty="0" err="1" smtClean="0"/>
              <a:t>pullbox</a:t>
            </a:r>
            <a:endParaRPr lang="en-US" dirty="0" smtClean="0"/>
          </a:p>
          <a:p>
            <a:pPr marL="228567" indent="-228567">
              <a:buFont typeface="+mj-lt"/>
              <a:buAutoNum type="arabicPeriod"/>
            </a:pPr>
            <a:r>
              <a:rPr lang="en-US" dirty="0" smtClean="0"/>
              <a:t>Poor pushbutton placement</a:t>
            </a:r>
          </a:p>
          <a:p>
            <a:pPr marL="228567" indent="-228567">
              <a:buFont typeface="+mj-lt"/>
              <a:buAutoNum type="arabicPeriod"/>
            </a:pPr>
            <a:r>
              <a:rPr lang="en-US" dirty="0" smtClean="0"/>
              <a:t>New construction, could be better</a:t>
            </a:r>
          </a:p>
        </p:txBody>
      </p:sp>
      <p:sp>
        <p:nvSpPr>
          <p:cNvPr id="4" name="Slide Number Placeholder 3"/>
          <p:cNvSpPr>
            <a:spLocks noGrp="1"/>
          </p:cNvSpPr>
          <p:nvPr>
            <p:ph type="sldNum" sz="quarter" idx="10"/>
          </p:nvPr>
        </p:nvSpPr>
        <p:spPr/>
        <p:txBody>
          <a:bodyPr/>
          <a:lstStyle/>
          <a:p>
            <a:fld id="{A83597AC-EC9D-43BC-8319-DF8E82FF2670}" type="slidenum">
              <a:rPr lang="en-US" smtClean="0"/>
              <a:t>111</a:t>
            </a:fld>
            <a:endParaRPr lang="en-US"/>
          </a:p>
        </p:txBody>
      </p:sp>
    </p:spTree>
    <p:extLst>
      <p:ext uri="{BB962C8B-B14F-4D97-AF65-F5344CB8AC3E}">
        <p14:creationId xmlns:p14="http://schemas.microsoft.com/office/powerpoint/2010/main" val="98264422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67" indent="-228567">
              <a:buFont typeface="+mj-lt"/>
              <a:buAutoNum type="arabicPeriod"/>
            </a:pPr>
            <a:r>
              <a:rPr lang="en-US" dirty="0" smtClean="0"/>
              <a:t>Improper use</a:t>
            </a:r>
            <a:r>
              <a:rPr lang="en-US" baseline="0" dirty="0" smtClean="0"/>
              <a:t> of short flare</a:t>
            </a:r>
          </a:p>
          <a:p>
            <a:pPr marL="228567" indent="-228567">
              <a:buFont typeface="+mj-lt"/>
              <a:buAutoNum type="arabicPeriod"/>
            </a:pPr>
            <a:r>
              <a:rPr lang="en-US" baseline="0" dirty="0" smtClean="0"/>
              <a:t>Small grass patch</a:t>
            </a:r>
            <a:endParaRPr lang="en-US" dirty="0" smtClean="0"/>
          </a:p>
        </p:txBody>
      </p:sp>
      <p:sp>
        <p:nvSpPr>
          <p:cNvPr id="4" name="Slide Number Placeholder 3"/>
          <p:cNvSpPr>
            <a:spLocks noGrp="1"/>
          </p:cNvSpPr>
          <p:nvPr>
            <p:ph type="sldNum" sz="quarter" idx="10"/>
          </p:nvPr>
        </p:nvSpPr>
        <p:spPr/>
        <p:txBody>
          <a:bodyPr/>
          <a:lstStyle/>
          <a:p>
            <a:fld id="{A83597AC-EC9D-43BC-8319-DF8E82FF2670}" type="slidenum">
              <a:rPr lang="en-US" smtClean="0"/>
              <a:t>112</a:t>
            </a:fld>
            <a:endParaRPr lang="en-US"/>
          </a:p>
        </p:txBody>
      </p:sp>
    </p:spTree>
    <p:extLst>
      <p:ext uri="{BB962C8B-B14F-4D97-AF65-F5344CB8AC3E}">
        <p14:creationId xmlns:p14="http://schemas.microsoft.com/office/powerpoint/2010/main" val="112137518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3A042C-0773-495A-8562-EFDE197D1C7D}" type="slidenum">
              <a:rPr lang="en-US" smtClean="0"/>
              <a:pPr/>
              <a:t>113</a:t>
            </a:fld>
            <a:endParaRPr lang="en-US"/>
          </a:p>
        </p:txBody>
      </p:sp>
    </p:spTree>
    <p:extLst>
      <p:ext uri="{BB962C8B-B14F-4D97-AF65-F5344CB8AC3E}">
        <p14:creationId xmlns:p14="http://schemas.microsoft.com/office/powerpoint/2010/main" val="376333870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can’t close all 4 corners of an intersection simultaneously</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114</a:t>
            </a:fld>
            <a:endParaRPr lang="en-US"/>
          </a:p>
        </p:txBody>
      </p:sp>
    </p:spTree>
    <p:extLst>
      <p:ext uri="{BB962C8B-B14F-4D97-AF65-F5344CB8AC3E}">
        <p14:creationId xmlns:p14="http://schemas.microsoft.com/office/powerpoint/2010/main" val="404894064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3A042C-0773-495A-8562-EFDE197D1C7D}" type="slidenum">
              <a:rPr lang="en-US" smtClean="0"/>
              <a:pPr/>
              <a:t>115</a:t>
            </a:fld>
            <a:endParaRPr lang="en-US"/>
          </a:p>
        </p:txBody>
      </p:sp>
    </p:spTree>
    <p:extLst>
      <p:ext uri="{BB962C8B-B14F-4D97-AF65-F5344CB8AC3E}">
        <p14:creationId xmlns:p14="http://schemas.microsoft.com/office/powerpoint/2010/main" val="403364232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3A042C-0773-495A-8562-EFDE197D1C7D}" type="slidenum">
              <a:rPr lang="en-US" smtClean="0"/>
              <a:pPr/>
              <a:t>116</a:t>
            </a:fld>
            <a:endParaRPr lang="en-US"/>
          </a:p>
        </p:txBody>
      </p:sp>
    </p:spTree>
    <p:extLst>
      <p:ext uri="{BB962C8B-B14F-4D97-AF65-F5344CB8AC3E}">
        <p14:creationId xmlns:p14="http://schemas.microsoft.com/office/powerpoint/2010/main" val="198084198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3A042C-0773-495A-8562-EFDE197D1C7D}" type="slidenum">
              <a:rPr lang="en-US" smtClean="0"/>
              <a:pPr/>
              <a:t>117</a:t>
            </a:fld>
            <a:endParaRPr lang="en-US"/>
          </a:p>
        </p:txBody>
      </p:sp>
    </p:spTree>
    <p:extLst>
      <p:ext uri="{BB962C8B-B14F-4D97-AF65-F5344CB8AC3E}">
        <p14:creationId xmlns:p14="http://schemas.microsoft.com/office/powerpoint/2010/main" val="272445197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3A042C-0773-495A-8562-EFDE197D1C7D}" type="slidenum">
              <a:rPr lang="en-US" smtClean="0"/>
              <a:pPr/>
              <a:t>118</a:t>
            </a:fld>
            <a:endParaRPr lang="en-US"/>
          </a:p>
        </p:txBody>
      </p:sp>
    </p:spTree>
    <p:extLst>
      <p:ext uri="{BB962C8B-B14F-4D97-AF65-F5344CB8AC3E}">
        <p14:creationId xmlns:p14="http://schemas.microsoft.com/office/powerpoint/2010/main" val="80417178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3A042C-0773-495A-8562-EFDE197D1C7D}" type="slidenum">
              <a:rPr lang="en-US" smtClean="0"/>
              <a:pPr/>
              <a:t>119</a:t>
            </a:fld>
            <a:endParaRPr lang="en-US"/>
          </a:p>
        </p:txBody>
      </p:sp>
    </p:spTree>
    <p:extLst>
      <p:ext uri="{BB962C8B-B14F-4D97-AF65-F5344CB8AC3E}">
        <p14:creationId xmlns:p14="http://schemas.microsoft.com/office/powerpoint/2010/main" val="494361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3A042C-0773-495A-8562-EFDE197D1C7D}" type="slidenum">
              <a:rPr lang="en-US" smtClean="0"/>
              <a:pPr/>
              <a:t>12</a:t>
            </a:fld>
            <a:endParaRPr lang="en-US"/>
          </a:p>
        </p:txBody>
      </p:sp>
    </p:spTree>
    <p:extLst>
      <p:ext uri="{BB962C8B-B14F-4D97-AF65-F5344CB8AC3E}">
        <p14:creationId xmlns:p14="http://schemas.microsoft.com/office/powerpoint/2010/main" val="361271684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3A042C-0773-495A-8562-EFDE197D1C7D}" type="slidenum">
              <a:rPr lang="en-US" smtClean="0"/>
              <a:pPr/>
              <a:t>120</a:t>
            </a:fld>
            <a:endParaRPr lang="en-US"/>
          </a:p>
        </p:txBody>
      </p:sp>
    </p:spTree>
    <p:extLst>
      <p:ext uri="{BB962C8B-B14F-4D97-AF65-F5344CB8AC3E}">
        <p14:creationId xmlns:p14="http://schemas.microsoft.com/office/powerpoint/2010/main" val="151674819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3A042C-0773-495A-8562-EFDE197D1C7D}" type="slidenum">
              <a:rPr lang="en-US" smtClean="0"/>
              <a:pPr/>
              <a:t>121</a:t>
            </a:fld>
            <a:endParaRPr lang="en-US"/>
          </a:p>
        </p:txBody>
      </p:sp>
    </p:spTree>
    <p:extLst>
      <p:ext uri="{BB962C8B-B14F-4D97-AF65-F5344CB8AC3E}">
        <p14:creationId xmlns:p14="http://schemas.microsoft.com/office/powerpoint/2010/main" val="17105249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3A042C-0773-495A-8562-EFDE197D1C7D}" type="slidenum">
              <a:rPr lang="en-US" smtClean="0"/>
              <a:pPr/>
              <a:t>122</a:t>
            </a:fld>
            <a:endParaRPr lang="en-US"/>
          </a:p>
        </p:txBody>
      </p:sp>
    </p:spTree>
    <p:extLst>
      <p:ext uri="{BB962C8B-B14F-4D97-AF65-F5344CB8AC3E}">
        <p14:creationId xmlns:p14="http://schemas.microsoft.com/office/powerpoint/2010/main" val="262635995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3A042C-0773-495A-8562-EFDE197D1C7D}" type="slidenum">
              <a:rPr lang="en-US" smtClean="0"/>
              <a:pPr/>
              <a:t>123</a:t>
            </a:fld>
            <a:endParaRPr lang="en-US"/>
          </a:p>
        </p:txBody>
      </p:sp>
    </p:spTree>
    <p:extLst>
      <p:ext uri="{BB962C8B-B14F-4D97-AF65-F5344CB8AC3E}">
        <p14:creationId xmlns:p14="http://schemas.microsoft.com/office/powerpoint/2010/main" val="4534292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counter slope is defined as the cross slope of the street perpendicular to the curb.  If the</a:t>
            </a:r>
            <a:r>
              <a:rPr lang="en-US" baseline="0" dirty="0" smtClean="0"/>
              <a:t> 5% is exceeded, a wheelchair user could bottom out-</a:t>
            </a:r>
            <a:r>
              <a:rPr lang="en-US" baseline="0" dirty="0" err="1" smtClean="0"/>
              <a:t>ie</a:t>
            </a:r>
            <a:r>
              <a:rPr lang="en-US" baseline="0" dirty="0" smtClean="0"/>
              <a:t> his feet scrape the pavement.  </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124</a:t>
            </a:fld>
            <a:endParaRPr lang="en-US"/>
          </a:p>
        </p:txBody>
      </p:sp>
    </p:spTree>
    <p:extLst>
      <p:ext uri="{BB962C8B-B14F-4D97-AF65-F5344CB8AC3E}">
        <p14:creationId xmlns:p14="http://schemas.microsoft.com/office/powerpoint/2010/main" val="172532138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125</a:t>
            </a:fld>
            <a:endParaRPr lang="en-US"/>
          </a:p>
        </p:txBody>
      </p:sp>
    </p:spTree>
    <p:extLst>
      <p:ext uri="{BB962C8B-B14F-4D97-AF65-F5344CB8AC3E}">
        <p14:creationId xmlns:p14="http://schemas.microsoft.com/office/powerpoint/2010/main" val="99556321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126</a:t>
            </a:fld>
            <a:endParaRPr lang="en-US"/>
          </a:p>
        </p:txBody>
      </p:sp>
    </p:spTree>
    <p:extLst>
      <p:ext uri="{BB962C8B-B14F-4D97-AF65-F5344CB8AC3E}">
        <p14:creationId xmlns:p14="http://schemas.microsoft.com/office/powerpoint/2010/main" val="2120662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Section</a:t>
            </a:r>
            <a:r>
              <a:rPr lang="en-US" baseline="0" dirty="0" smtClean="0"/>
              <a:t> VII.C. Curb Ramp Construction: Conditions and Scoping</a:t>
            </a:r>
          </a:p>
          <a:p>
            <a:r>
              <a:rPr lang="en-US" baseline="0" dirty="0" smtClean="0"/>
              <a:t>Responsibilities of Project Types</a:t>
            </a:r>
          </a:p>
          <a:p>
            <a:pPr marL="237093" indent="-237093">
              <a:buAutoNum type="arabicPeriod"/>
            </a:pPr>
            <a:r>
              <a:rPr lang="en-US" baseline="0" dirty="0" smtClean="0"/>
              <a:t>Now we’ll talk about requirements for different project types</a:t>
            </a:r>
          </a:p>
          <a:p>
            <a:pPr marL="237093" indent="-237093">
              <a:buAutoNum type="arabicPeriod"/>
            </a:pPr>
            <a:r>
              <a:rPr lang="en-US" baseline="0" dirty="0" smtClean="0"/>
              <a:t>In an intersection</a:t>
            </a:r>
          </a:p>
          <a:p>
            <a:pPr marL="237093" indent="-237093">
              <a:buAutoNum type="arabicPeriod"/>
            </a:pPr>
            <a:r>
              <a:rPr lang="en-US" baseline="0" dirty="0" smtClean="0"/>
              <a:t>Let’s take a look at a CIP Utility Project</a:t>
            </a:r>
          </a:p>
          <a:p>
            <a:pPr marL="237093" indent="-237093">
              <a:buAutoNum type="arabicPeriod"/>
            </a:pPr>
            <a:r>
              <a:rPr lang="en-US" baseline="0" dirty="0" smtClean="0"/>
              <a:t>The first scenario is a utility trench does not enter the legal XW</a:t>
            </a:r>
          </a:p>
          <a:p>
            <a:pPr marL="237093" indent="-237093">
              <a:buAutoNum type="arabicPeriod"/>
            </a:pPr>
            <a:r>
              <a:rPr lang="en-US" baseline="0" dirty="0" smtClean="0"/>
              <a:t>Although it does trigger resurfacing of the full lane width</a:t>
            </a:r>
          </a:p>
          <a:p>
            <a:pPr marL="237093" indent="-237093">
              <a:buAutoNum type="arabicPeriod"/>
            </a:pPr>
            <a:r>
              <a:rPr lang="en-US" baseline="0" dirty="0" smtClean="0"/>
              <a:t>No ramps are required</a:t>
            </a:r>
          </a:p>
          <a:p>
            <a:pPr marL="237093" indent="-237093">
              <a:buAutoNum type="arabicPeriod"/>
            </a:pPr>
            <a:r>
              <a:rPr lang="en-US" baseline="0" dirty="0" smtClean="0"/>
              <a:t>The second scenario is the utility trench does enter the legal XW.</a:t>
            </a:r>
          </a:p>
          <a:p>
            <a:pPr marL="237093" indent="-237093">
              <a:buAutoNum type="arabicPeriod"/>
            </a:pPr>
            <a:r>
              <a:rPr lang="en-US" baseline="0" dirty="0" smtClean="0"/>
              <a:t>As before, full lane resurfacing is required</a:t>
            </a:r>
          </a:p>
          <a:p>
            <a:pPr marL="237093" indent="-237093">
              <a:buAutoNum type="arabicPeriod"/>
            </a:pPr>
            <a:r>
              <a:rPr lang="en-US" baseline="0" dirty="0" smtClean="0"/>
              <a:t>But, because we’ve entered the legal XW, ramps are required at that leg</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13</a:t>
            </a:fld>
            <a:endParaRPr lang="en-US"/>
          </a:p>
        </p:txBody>
      </p:sp>
    </p:spTree>
    <p:extLst>
      <p:ext uri="{BB962C8B-B14F-4D97-AF65-F5344CB8AC3E}">
        <p14:creationId xmlns:p14="http://schemas.microsoft.com/office/powerpoint/2010/main" val="2867327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3A042C-0773-495A-8562-EFDE197D1C7D}" type="slidenum">
              <a:rPr lang="en-US" smtClean="0"/>
              <a:pPr/>
              <a:t>14</a:t>
            </a:fld>
            <a:endParaRPr lang="en-US"/>
          </a:p>
        </p:txBody>
      </p:sp>
    </p:spTree>
    <p:extLst>
      <p:ext uri="{BB962C8B-B14F-4D97-AF65-F5344CB8AC3E}">
        <p14:creationId xmlns:p14="http://schemas.microsoft.com/office/powerpoint/2010/main" val="3573455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3A042C-0773-495A-8562-EFDE197D1C7D}" type="slidenum">
              <a:rPr lang="en-US" smtClean="0"/>
              <a:pPr/>
              <a:t>15</a:t>
            </a:fld>
            <a:endParaRPr lang="en-US"/>
          </a:p>
        </p:txBody>
      </p:sp>
    </p:spTree>
    <p:extLst>
      <p:ext uri="{BB962C8B-B14F-4D97-AF65-F5344CB8AC3E}">
        <p14:creationId xmlns:p14="http://schemas.microsoft.com/office/powerpoint/2010/main" val="1518484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3A042C-0773-495A-8562-EFDE197D1C7D}" type="slidenum">
              <a:rPr lang="en-US" smtClean="0"/>
              <a:pPr/>
              <a:t>16</a:t>
            </a:fld>
            <a:endParaRPr lang="en-US"/>
          </a:p>
        </p:txBody>
      </p:sp>
    </p:spTree>
    <p:extLst>
      <p:ext uri="{BB962C8B-B14F-4D97-AF65-F5344CB8AC3E}">
        <p14:creationId xmlns:p14="http://schemas.microsoft.com/office/powerpoint/2010/main" val="2383160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3A042C-0773-495A-8562-EFDE197D1C7D}" type="slidenum">
              <a:rPr lang="en-US" smtClean="0"/>
              <a:pPr/>
              <a:t>17</a:t>
            </a:fld>
            <a:endParaRPr lang="en-US"/>
          </a:p>
        </p:txBody>
      </p:sp>
    </p:spTree>
    <p:extLst>
      <p:ext uri="{BB962C8B-B14F-4D97-AF65-F5344CB8AC3E}">
        <p14:creationId xmlns:p14="http://schemas.microsoft.com/office/powerpoint/2010/main" val="3160172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3A042C-0773-495A-8562-EFDE197D1C7D}" type="slidenum">
              <a:rPr lang="en-US" smtClean="0"/>
              <a:pPr/>
              <a:t>18</a:t>
            </a:fld>
            <a:endParaRPr lang="en-US"/>
          </a:p>
        </p:txBody>
      </p:sp>
    </p:spTree>
    <p:extLst>
      <p:ext uri="{BB962C8B-B14F-4D97-AF65-F5344CB8AC3E}">
        <p14:creationId xmlns:p14="http://schemas.microsoft.com/office/powerpoint/2010/main" val="60972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3A042C-0773-495A-8562-EFDE197D1C7D}" type="slidenum">
              <a:rPr lang="en-US" smtClean="0"/>
              <a:pPr/>
              <a:t>19</a:t>
            </a:fld>
            <a:endParaRPr lang="en-US"/>
          </a:p>
        </p:txBody>
      </p:sp>
    </p:spTree>
    <p:extLst>
      <p:ext uri="{BB962C8B-B14F-4D97-AF65-F5344CB8AC3E}">
        <p14:creationId xmlns:p14="http://schemas.microsoft.com/office/powerpoint/2010/main" val="2620036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goal of this presentation is to speak to a wide audience about</a:t>
            </a:r>
            <a:r>
              <a:rPr lang="en-US" baseline="0" dirty="0" smtClean="0"/>
              <a:t> ADA requirements within the ROW for the City of Columbus.  Contractors, Designers, Inspectors, and planners.  It is impossible to cover all facets of ADA in a 2 hour presentation, but we will provide highlights on the </a:t>
            </a:r>
            <a:r>
              <a:rPr lang="en-US" baseline="0" dirty="0" err="1" smtClean="0"/>
              <a:t>bulletted</a:t>
            </a:r>
            <a:r>
              <a:rPr lang="en-US" baseline="0" dirty="0" smtClean="0"/>
              <a:t> topics</a:t>
            </a:r>
          </a:p>
          <a:p>
            <a:r>
              <a:rPr lang="en-US" baseline="0" dirty="0" smtClean="0"/>
              <a:t>What is YOUR experience with ADA?</a:t>
            </a:r>
          </a:p>
          <a:p>
            <a:pPr marL="237093" indent="-237093">
              <a:buAutoNum type="arabicPeriod"/>
            </a:pPr>
            <a:r>
              <a:rPr lang="en-US" baseline="0" dirty="0" smtClean="0"/>
              <a:t>How many folks design </a:t>
            </a:r>
            <a:r>
              <a:rPr lang="en-US" baseline="0" dirty="0" err="1" smtClean="0"/>
              <a:t>ada</a:t>
            </a:r>
            <a:r>
              <a:rPr lang="en-US" baseline="0" dirty="0" smtClean="0"/>
              <a:t> ramps?</a:t>
            </a:r>
          </a:p>
          <a:p>
            <a:pPr marL="237093" indent="-237093">
              <a:buAutoNum type="arabicPeriod"/>
            </a:pPr>
            <a:r>
              <a:rPr lang="en-US" baseline="0" dirty="0" smtClean="0"/>
              <a:t>How many construct them?</a:t>
            </a:r>
          </a:p>
          <a:p>
            <a:pPr marL="237093" indent="-237093">
              <a:buAutoNum type="arabicPeriod"/>
            </a:pPr>
            <a:r>
              <a:rPr lang="en-US" baseline="0" dirty="0" smtClean="0"/>
              <a:t>How many have used a wheelchair?</a:t>
            </a:r>
          </a:p>
          <a:p>
            <a:pPr marL="237093" indent="-237093">
              <a:buAutoNum type="arabicPeriod"/>
            </a:pPr>
            <a:r>
              <a:rPr lang="en-US" baseline="0" dirty="0" smtClean="0"/>
              <a:t>Conclusion: designing for people we are not</a:t>
            </a:r>
            <a:endParaRPr lang="en-US" dirty="0" smtClean="0"/>
          </a:p>
          <a:p>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2</a:t>
            </a:fld>
            <a:endParaRPr lang="en-US"/>
          </a:p>
        </p:txBody>
      </p:sp>
    </p:spTree>
    <p:extLst>
      <p:ext uri="{BB962C8B-B14F-4D97-AF65-F5344CB8AC3E}">
        <p14:creationId xmlns:p14="http://schemas.microsoft.com/office/powerpoint/2010/main" val="1947216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supplemental spreadsheet detailing the compliance review would be one way of showing this.  Minimum 20 minutes in </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20</a:t>
            </a:fld>
            <a:endParaRPr lang="en-US"/>
          </a:p>
        </p:txBody>
      </p:sp>
    </p:spTree>
    <p:extLst>
      <p:ext uri="{BB962C8B-B14F-4D97-AF65-F5344CB8AC3E}">
        <p14:creationId xmlns:p14="http://schemas.microsoft.com/office/powerpoint/2010/main" val="3954270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detectable warning</a:t>
            </a:r>
            <a:r>
              <a:rPr lang="en-US" baseline="0" dirty="0" smtClean="0"/>
              <a:t> and slopes appear compliant</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21</a:t>
            </a:fld>
            <a:endParaRPr lang="en-US"/>
          </a:p>
        </p:txBody>
      </p:sp>
    </p:spTree>
    <p:extLst>
      <p:ext uri="{BB962C8B-B14F-4D97-AF65-F5344CB8AC3E}">
        <p14:creationId xmlns:p14="http://schemas.microsoft.com/office/powerpoint/2010/main" val="726481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that </a:t>
            </a:r>
            <a:r>
              <a:rPr lang="en-US" dirty="0" err="1" smtClean="0"/>
              <a:t>pb</a:t>
            </a:r>
            <a:r>
              <a:rPr lang="en-US" dirty="0" smtClean="0"/>
              <a:t> is currently compliant</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22</a:t>
            </a:fld>
            <a:endParaRPr lang="en-US"/>
          </a:p>
        </p:txBody>
      </p:sp>
    </p:spTree>
    <p:extLst>
      <p:ext uri="{BB962C8B-B14F-4D97-AF65-F5344CB8AC3E}">
        <p14:creationId xmlns:p14="http://schemas.microsoft.com/office/powerpoint/2010/main" val="2055565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has a detectable warning</a:t>
            </a:r>
            <a:r>
              <a:rPr lang="en-US" baseline="0" dirty="0" smtClean="0"/>
              <a:t>, but we have a vertical drop</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23</a:t>
            </a:fld>
            <a:endParaRPr lang="en-US"/>
          </a:p>
        </p:txBody>
      </p:sp>
    </p:spTree>
    <p:extLst>
      <p:ext uri="{BB962C8B-B14F-4D97-AF65-F5344CB8AC3E}">
        <p14:creationId xmlns:p14="http://schemas.microsoft.com/office/powerpoint/2010/main" val="3719752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ramp is not compliant</a:t>
            </a:r>
            <a:r>
              <a:rPr lang="en-US" baseline="0" dirty="0" smtClean="0"/>
              <a:t> because there is no DW where the curb is flush with the street</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24</a:t>
            </a:fld>
            <a:endParaRPr lang="en-US"/>
          </a:p>
        </p:txBody>
      </p:sp>
    </p:spTree>
    <p:extLst>
      <p:ext uri="{BB962C8B-B14F-4D97-AF65-F5344CB8AC3E}">
        <p14:creationId xmlns:p14="http://schemas.microsoft.com/office/powerpoint/2010/main" val="3905860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25</a:t>
            </a:fld>
            <a:endParaRPr lang="en-US"/>
          </a:p>
        </p:txBody>
      </p:sp>
    </p:spTree>
    <p:extLst>
      <p:ext uri="{BB962C8B-B14F-4D97-AF65-F5344CB8AC3E}">
        <p14:creationId xmlns:p14="http://schemas.microsoft.com/office/powerpoint/2010/main" val="683319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 am Kathleen Harman and over the last 5 years have learned more than I thought possible about ADA issues.</a:t>
            </a:r>
          </a:p>
          <a:p>
            <a:r>
              <a:rPr lang="en-US" baseline="0" dirty="0" smtClean="0"/>
              <a:t>I am the ADA Design Manager in In-House Design.  My staff, Dave Krier and Dinesh Patel, have been involved in ADA design way before me and have been invaluable. In 2018, Dave and Dinesh evaluated 1132 intersections on the roads that were to be resurfaced.  If each intersection has potentially 8 ramps, that could mean field review, design and documentation of over 9000 ramps!  </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26</a:t>
            </a:fld>
            <a:endParaRPr lang="en-US"/>
          </a:p>
        </p:txBody>
      </p:sp>
    </p:spTree>
    <p:extLst>
      <p:ext uri="{BB962C8B-B14F-4D97-AF65-F5344CB8AC3E}">
        <p14:creationId xmlns:p14="http://schemas.microsoft.com/office/powerpoint/2010/main" val="31494260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are going to talk about 2 major components of ADA in the public right of way:</a:t>
            </a:r>
          </a:p>
          <a:p>
            <a:r>
              <a:rPr lang="en-US" baseline="0" dirty="0" smtClean="0"/>
              <a:t>First, a PAR, or pedestrian access route</a:t>
            </a:r>
          </a:p>
          <a:p>
            <a:r>
              <a:rPr lang="en-US" baseline="0" dirty="0" smtClean="0"/>
              <a:t>Second, the curb ramp, it’s components and what requirements must be met</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27</a:t>
            </a:fld>
            <a:endParaRPr lang="en-US"/>
          </a:p>
        </p:txBody>
      </p:sp>
    </p:spTree>
    <p:extLst>
      <p:ext uri="{BB962C8B-B14F-4D97-AF65-F5344CB8AC3E}">
        <p14:creationId xmlns:p14="http://schemas.microsoft.com/office/powerpoint/2010/main" val="6581273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28</a:t>
            </a:fld>
            <a:endParaRPr lang="en-US"/>
          </a:p>
        </p:txBody>
      </p:sp>
    </p:spTree>
    <p:extLst>
      <p:ext uri="{BB962C8B-B14F-4D97-AF65-F5344CB8AC3E}">
        <p14:creationId xmlns:p14="http://schemas.microsoft.com/office/powerpoint/2010/main" val="35287325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This diagram shows a nice wide sidewalk</a:t>
            </a:r>
          </a:p>
          <a:p>
            <a:r>
              <a:rPr lang="en-US" dirty="0" smtClean="0"/>
              <a:t>2. And represents a pedestrian facility</a:t>
            </a:r>
          </a:p>
          <a:p>
            <a:r>
              <a:rPr lang="en-US" dirty="0" smtClean="0"/>
              <a:t>3. Most sidewalks, however, look more</a:t>
            </a:r>
            <a:r>
              <a:rPr lang="en-US" baseline="0" dirty="0" smtClean="0"/>
              <a:t> like this: with trees, street lights, signs, overhangs, etc.</a:t>
            </a:r>
          </a:p>
          <a:p>
            <a:r>
              <a:rPr lang="en-US" baseline="0" dirty="0" smtClean="0"/>
              <a:t>4. The PAR must be a minimum of 4’ wide through this pedestrian facility. A PAR also has other requirements. This is a protected zone. Note the hatching-that is 27” high; all obstructions must be in this range so that a blind person’s cane can detect that it is coming up.  The protected zone must also be clear to 80” in height.  Projections into the protected zone are limited to 4”.  A building wall may have window planters or signs that project 4” max.</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29</a:t>
            </a:fld>
            <a:endParaRPr lang="en-US"/>
          </a:p>
        </p:txBody>
      </p:sp>
    </p:spTree>
    <p:extLst>
      <p:ext uri="{BB962C8B-B14F-4D97-AF65-F5344CB8AC3E}">
        <p14:creationId xmlns:p14="http://schemas.microsoft.com/office/powerpoint/2010/main" val="4209683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3A042C-0773-495A-8562-EFDE197D1C7D}" type="slidenum">
              <a:rPr lang="en-US" smtClean="0"/>
              <a:pPr/>
              <a:t>3</a:t>
            </a:fld>
            <a:endParaRPr lang="en-US"/>
          </a:p>
        </p:txBody>
      </p:sp>
    </p:spTree>
    <p:extLst>
      <p:ext uri="{BB962C8B-B14F-4D97-AF65-F5344CB8AC3E}">
        <p14:creationId xmlns:p14="http://schemas.microsoft.com/office/powerpoint/2010/main" val="20743156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a:t>
            </a:r>
            <a:r>
              <a:rPr lang="en-US" baseline="0" dirty="0" smtClean="0"/>
              <a:t> an example of a PAR between the chain link fence and the parking meters.  Looks like this is greater than 4’, doesn’t it?</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30</a:t>
            </a:fld>
            <a:endParaRPr lang="en-US"/>
          </a:p>
        </p:txBody>
      </p:sp>
    </p:spTree>
    <p:extLst>
      <p:ext uri="{BB962C8B-B14F-4D97-AF65-F5344CB8AC3E}">
        <p14:creationId xmlns:p14="http://schemas.microsoft.com/office/powerpoint/2010/main" val="26990805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slide showing 5’ passing</a:t>
            </a:r>
            <a:r>
              <a:rPr lang="en-US" baseline="0" dirty="0" smtClean="0"/>
              <a:t> every 200’; state cross slope of PAR &lt;1.56%; simplify graphic</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31</a:t>
            </a:fld>
            <a:endParaRPr lang="en-US"/>
          </a:p>
        </p:txBody>
      </p:sp>
    </p:spTree>
    <p:extLst>
      <p:ext uri="{BB962C8B-B14F-4D97-AF65-F5344CB8AC3E}">
        <p14:creationId xmlns:p14="http://schemas.microsoft.com/office/powerpoint/2010/main" val="23052095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construction</a:t>
            </a:r>
            <a:r>
              <a:rPr lang="en-US" baseline="0" dirty="0" smtClean="0"/>
              <a:t> drawing shows a meandering, continuous, PAR through the Convention Center-note the blue highlight; </a:t>
            </a:r>
          </a:p>
          <a:p>
            <a:r>
              <a:rPr lang="en-US" baseline="0" dirty="0" smtClean="0"/>
              <a:t>The photo shows the street furniture including benches, trash cans, landscaped areas and pedestrian crossing with ADA ramps</a:t>
            </a:r>
            <a:endParaRPr lang="en-US" dirty="0" smtClean="0"/>
          </a:p>
          <a:p>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32</a:t>
            </a:fld>
            <a:endParaRPr lang="en-US"/>
          </a:p>
        </p:txBody>
      </p:sp>
    </p:spTree>
    <p:extLst>
      <p:ext uri="{BB962C8B-B14F-4D97-AF65-F5344CB8AC3E}">
        <p14:creationId xmlns:p14="http://schemas.microsoft.com/office/powerpoint/2010/main" val="427310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33</a:t>
            </a:fld>
            <a:endParaRPr lang="en-US"/>
          </a:p>
        </p:txBody>
      </p:sp>
    </p:spTree>
    <p:extLst>
      <p:ext uri="{BB962C8B-B14F-4D97-AF65-F5344CB8AC3E}">
        <p14:creationId xmlns:p14="http://schemas.microsoft.com/office/powerpoint/2010/main" val="22161956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Add animation;</a:t>
            </a:r>
            <a:r>
              <a:rPr lang="en-US" baseline="0" dirty="0" smtClean="0"/>
              <a:t> change dimensions to be in animation and arrowed callouts; include slope callouts; call out long flare and slope</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34</a:t>
            </a:fld>
            <a:endParaRPr lang="en-US"/>
          </a:p>
        </p:txBody>
      </p:sp>
    </p:spTree>
    <p:extLst>
      <p:ext uri="{BB962C8B-B14F-4D97-AF65-F5344CB8AC3E}">
        <p14:creationId xmlns:p14="http://schemas.microsoft.com/office/powerpoint/2010/main" val="19803655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landing is</a:t>
            </a:r>
            <a:r>
              <a:rPr lang="en-US" baseline="0" dirty="0" smtClean="0"/>
              <a:t> defined as</a:t>
            </a:r>
            <a:r>
              <a:rPr lang="en-US" dirty="0" smtClean="0"/>
              <a:t> the same as a turning space in City policy.</a:t>
            </a:r>
            <a:r>
              <a:rPr lang="en-US" baseline="0" dirty="0" smtClean="0"/>
              <a:t>  (see the definitions on page </a:t>
            </a:r>
            <a:r>
              <a:rPr lang="en-US" baseline="0" dirty="0" err="1" smtClean="0"/>
              <a:t>i</a:t>
            </a:r>
            <a:r>
              <a:rPr lang="en-US" baseline="0" dirty="0" smtClean="0"/>
              <a:t> (2 of 34) and page 16 in Section IX. C.)</a:t>
            </a:r>
          </a:p>
        </p:txBody>
      </p:sp>
      <p:sp>
        <p:nvSpPr>
          <p:cNvPr id="4" name="Slide Number Placeholder 3"/>
          <p:cNvSpPr>
            <a:spLocks noGrp="1"/>
          </p:cNvSpPr>
          <p:nvPr>
            <p:ph type="sldNum" sz="quarter" idx="10"/>
          </p:nvPr>
        </p:nvSpPr>
        <p:spPr/>
        <p:txBody>
          <a:bodyPr/>
          <a:lstStyle/>
          <a:p>
            <a:fld id="{C03A042C-0773-495A-8562-EFDE197D1C7D}" type="slidenum">
              <a:rPr lang="en-US" smtClean="0"/>
              <a:pPr/>
              <a:t>35</a:t>
            </a:fld>
            <a:endParaRPr lang="en-US"/>
          </a:p>
        </p:txBody>
      </p:sp>
    </p:spTree>
    <p:extLst>
      <p:ext uri="{BB962C8B-B14F-4D97-AF65-F5344CB8AC3E}">
        <p14:creationId xmlns:p14="http://schemas.microsoft.com/office/powerpoint/2010/main" val="14624203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ramps on the right have 4’x4’ landings;  a 4’x4’ turning space is also required to allow the PAR to continue to</a:t>
            </a:r>
            <a:r>
              <a:rPr lang="en-US" dirty="0" smtClean="0"/>
              <a:t> turn the corner; note</a:t>
            </a:r>
            <a:r>
              <a:rPr lang="en-US" baseline="0" dirty="0" smtClean="0"/>
              <a:t> that this turning space can overlap the landing. This turning space meets the landing requirements because sidewalk is required to have a maximum 1.56% cross slope.  When the PAR meets, each direction meeting that requirement, means the turning space does as well.</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36</a:t>
            </a:fld>
            <a:endParaRPr lang="en-US"/>
          </a:p>
        </p:txBody>
      </p:sp>
    </p:spTree>
    <p:extLst>
      <p:ext uri="{BB962C8B-B14F-4D97-AF65-F5344CB8AC3E}">
        <p14:creationId xmlns:p14="http://schemas.microsoft.com/office/powerpoint/2010/main" val="7608864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37</a:t>
            </a:fld>
            <a:endParaRPr lang="en-US"/>
          </a:p>
        </p:txBody>
      </p:sp>
    </p:spTree>
    <p:extLst>
      <p:ext uri="{BB962C8B-B14F-4D97-AF65-F5344CB8AC3E}">
        <p14:creationId xmlns:p14="http://schemas.microsoft.com/office/powerpoint/2010/main" val="34262834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a couple examples of pedestrians using the long flare as a </a:t>
            </a:r>
            <a:r>
              <a:rPr lang="en-US" smtClean="0"/>
              <a:t>walkable surface.</a:t>
            </a:r>
            <a:endParaRPr lang="en-US"/>
          </a:p>
        </p:txBody>
      </p:sp>
      <p:sp>
        <p:nvSpPr>
          <p:cNvPr id="4" name="Slide Number Placeholder 3"/>
          <p:cNvSpPr>
            <a:spLocks noGrp="1"/>
          </p:cNvSpPr>
          <p:nvPr>
            <p:ph type="sldNum" sz="quarter" idx="10"/>
          </p:nvPr>
        </p:nvSpPr>
        <p:spPr/>
        <p:txBody>
          <a:bodyPr/>
          <a:lstStyle/>
          <a:p>
            <a:fld id="{C03A042C-0773-495A-8562-EFDE197D1C7D}" type="slidenum">
              <a:rPr lang="en-US" smtClean="0"/>
              <a:pPr/>
              <a:t>38</a:t>
            </a:fld>
            <a:endParaRPr lang="en-US"/>
          </a:p>
        </p:txBody>
      </p:sp>
    </p:spTree>
    <p:extLst>
      <p:ext uri="{BB962C8B-B14F-4D97-AF65-F5344CB8AC3E}">
        <p14:creationId xmlns:p14="http://schemas.microsoft.com/office/powerpoint/2010/main" val="670773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8368">
              <a:defRPr/>
            </a:pPr>
            <a:r>
              <a:rPr lang="en-US" dirty="0" smtClean="0"/>
              <a:t> Short flares are used on 2 types of ramps:</a:t>
            </a:r>
          </a:p>
          <a:p>
            <a:pPr defTabSz="948368">
              <a:defRPr/>
            </a:pPr>
            <a:r>
              <a:rPr lang="en-US" dirty="0" smtClean="0"/>
              <a:t>1.</a:t>
            </a:r>
            <a:r>
              <a:rPr lang="en-US" baseline="0" dirty="0" smtClean="0"/>
              <a:t> </a:t>
            </a:r>
            <a:r>
              <a:rPr lang="en-US" dirty="0" smtClean="0"/>
              <a:t>both</a:t>
            </a:r>
            <a:r>
              <a:rPr lang="en-US" baseline="0" dirty="0" smtClean="0"/>
              <a:t> flares on a </a:t>
            </a:r>
            <a:r>
              <a:rPr lang="en-US" dirty="0" smtClean="0"/>
              <a:t>C ramp are short flares</a:t>
            </a:r>
          </a:p>
          <a:p>
            <a:pPr defTabSz="948368">
              <a:defRPr/>
            </a:pPr>
            <a:r>
              <a:rPr lang="en-US" dirty="0" smtClean="0"/>
              <a:t>2.  here’s an photo</a:t>
            </a:r>
          </a:p>
          <a:p>
            <a:pPr defTabSz="948368">
              <a:defRPr/>
            </a:pPr>
            <a:r>
              <a:rPr lang="en-US" dirty="0" smtClean="0"/>
              <a:t>3.</a:t>
            </a:r>
            <a:r>
              <a:rPr lang="en-US" baseline="0" dirty="0" smtClean="0"/>
              <a:t> </a:t>
            </a:r>
            <a:r>
              <a:rPr lang="en-US" dirty="0" smtClean="0"/>
              <a:t>and</a:t>
            </a:r>
            <a:r>
              <a:rPr lang="en-US" baseline="0" dirty="0" smtClean="0"/>
              <a:t> a D ramp, where one flare is long and one is short due to grass or an obstruction;</a:t>
            </a:r>
          </a:p>
          <a:p>
            <a:pPr defTabSz="948368">
              <a:defRPr/>
            </a:pPr>
            <a:r>
              <a:rPr lang="en-US" baseline="0" dirty="0" smtClean="0"/>
              <a:t>4. here’s an example</a:t>
            </a:r>
            <a:endParaRPr lang="en-US" dirty="0" smtClean="0"/>
          </a:p>
          <a:p>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39</a:t>
            </a:fld>
            <a:endParaRPr lang="en-US"/>
          </a:p>
        </p:txBody>
      </p:sp>
    </p:spTree>
    <p:extLst>
      <p:ext uri="{BB962C8B-B14F-4D97-AF65-F5344CB8AC3E}">
        <p14:creationId xmlns:p14="http://schemas.microsoft.com/office/powerpoint/2010/main" val="32870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19" indent="-177819">
              <a:buFont typeface="Arial" panose="020B0604020202020204" pitchFamily="34" charset="0"/>
              <a:buChar char="•"/>
            </a:pPr>
            <a:r>
              <a:rPr lang="en-US" dirty="0" smtClean="0"/>
              <a:t>The first</a:t>
            </a:r>
            <a:r>
              <a:rPr lang="en-US" baseline="0" dirty="0" smtClean="0"/>
              <a:t> thing we need to understand is that access for the disabled is considered a Civil Right.  </a:t>
            </a:r>
          </a:p>
          <a:p>
            <a:pPr marL="177819" indent="-177819">
              <a:buFont typeface="Arial" panose="020B0604020202020204" pitchFamily="34" charset="0"/>
              <a:buChar char="•"/>
            </a:pPr>
            <a:r>
              <a:rPr lang="en-US" baseline="0" dirty="0" smtClean="0"/>
              <a:t>This is not a new concept.  The start of legally recognized disabled rights was in 1964 with the civil rights act.  </a:t>
            </a:r>
          </a:p>
          <a:p>
            <a:pPr marL="177819" indent="-177819">
              <a:buFont typeface="Arial" panose="020B0604020202020204" pitchFamily="34" charset="0"/>
              <a:buChar char="•"/>
            </a:pPr>
            <a:r>
              <a:rPr lang="en-US" baseline="0" dirty="0" smtClean="0"/>
              <a:t>ADA came more to the forefront in 1973 with section 504 of the Rehabilitation act of 1973.  </a:t>
            </a:r>
          </a:p>
          <a:p>
            <a:pPr marL="177819" indent="-177819">
              <a:buFont typeface="Arial" panose="020B0604020202020204" pitchFamily="34" charset="0"/>
              <a:buChar char="•"/>
            </a:pPr>
            <a:r>
              <a:rPr lang="en-US" baseline="0" dirty="0" smtClean="0"/>
              <a:t>In 1990 the American Disabilities act was signed in to law in 1990.  This really pushed forward the ADA requirements in the ROW that we deal with today.</a:t>
            </a:r>
          </a:p>
          <a:p>
            <a:pPr marL="177819" indent="-177819">
              <a:buFont typeface="Arial" panose="020B0604020202020204" pitchFamily="34" charset="0"/>
              <a:buChar char="•"/>
            </a:pPr>
            <a:r>
              <a:rPr lang="en-US" baseline="0" dirty="0" smtClean="0"/>
              <a:t>The bottom line is that ADA is not new and there has been plenty of time to adapt to it.</a:t>
            </a:r>
          </a:p>
          <a:p>
            <a:pPr marL="177819" indent="-177819">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4</a:t>
            </a:fld>
            <a:endParaRPr lang="en-US"/>
          </a:p>
        </p:txBody>
      </p:sp>
    </p:spTree>
    <p:extLst>
      <p:ext uri="{BB962C8B-B14F-4D97-AF65-F5344CB8AC3E}">
        <p14:creationId xmlns:p14="http://schemas.microsoft.com/office/powerpoint/2010/main" val="33364823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city requires</a:t>
            </a:r>
            <a:r>
              <a:rPr lang="en-US" baseline="0" dirty="0" smtClean="0"/>
              <a:t> a max running slope of 7.69% and the Feds require max 8.33%; Construction inspection may approve 8.33% if other standards aren’t violated.  There is no other “wiggle room”.  </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40</a:t>
            </a:fld>
            <a:endParaRPr lang="en-US"/>
          </a:p>
        </p:txBody>
      </p:sp>
    </p:spTree>
    <p:extLst>
      <p:ext uri="{BB962C8B-B14F-4D97-AF65-F5344CB8AC3E}">
        <p14:creationId xmlns:p14="http://schemas.microsoft.com/office/powerpoint/2010/main" val="21110037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3A042C-0773-495A-8562-EFDE197D1C7D}" type="slidenum">
              <a:rPr lang="en-US" smtClean="0"/>
              <a:pPr/>
              <a:t>41</a:t>
            </a:fld>
            <a:endParaRPr lang="en-US"/>
          </a:p>
        </p:txBody>
      </p:sp>
    </p:spTree>
    <p:extLst>
      <p:ext uri="{BB962C8B-B14F-4D97-AF65-F5344CB8AC3E}">
        <p14:creationId xmlns:p14="http://schemas.microsoft.com/office/powerpoint/2010/main" val="1548686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8368">
              <a:defRPr/>
            </a:pPr>
            <a:r>
              <a:rPr lang="en-US" dirty="0" smtClean="0"/>
              <a:t>The city requires</a:t>
            </a:r>
            <a:r>
              <a:rPr lang="en-US" baseline="0" dirty="0" smtClean="0"/>
              <a:t> a max running slope of 1.56% and the Feds require max 2.08%; Construction inspection may approve 2.08% if other standards aren’t violated.  There is no other “wiggle room”.  </a:t>
            </a:r>
          </a:p>
          <a:p>
            <a:pPr defTabSz="948368">
              <a:defRPr/>
            </a:pPr>
            <a:r>
              <a:rPr lang="en-US" dirty="0" smtClean="0">
                <a:solidFill>
                  <a:srgbClr val="FF0000"/>
                </a:solidFill>
              </a:rPr>
              <a:t>Make a point that cross slope applies to the entire PAR</a:t>
            </a:r>
          </a:p>
          <a:p>
            <a:pPr defTabSz="948368">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42</a:t>
            </a:fld>
            <a:endParaRPr lang="en-US"/>
          </a:p>
        </p:txBody>
      </p:sp>
    </p:spTree>
    <p:extLst>
      <p:ext uri="{BB962C8B-B14F-4D97-AF65-F5344CB8AC3E}">
        <p14:creationId xmlns:p14="http://schemas.microsoft.com/office/powerpoint/2010/main" val="1485471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cross slope requirement is necessary so that wheelchair users are stable and upright as they navigate to their destinations.  The person on the left must compensate for the excessive cross slope.</a:t>
            </a:r>
          </a:p>
          <a:p>
            <a:endParaRPr lang="en-US" baseline="0" dirty="0" smtClean="0"/>
          </a:p>
          <a:p>
            <a:r>
              <a:rPr lang="en-US" baseline="0" dirty="0" smtClean="0"/>
              <a:t>In the photo on the right, we can see a portion of the PAR meets the cross slope requirement</a:t>
            </a:r>
            <a:r>
              <a:rPr lang="en-US" baseline="0" smtClean="0"/>
              <a:t>, but, there </a:t>
            </a:r>
            <a:r>
              <a:rPr lang="en-US" baseline="0" dirty="0" smtClean="0"/>
              <a:t>are times when building entrances are higher than the existing sidewalk.  That is the case here.  So, the PAR does not meet the minimum 4’ width.  </a:t>
            </a:r>
          </a:p>
          <a:p>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43</a:t>
            </a:fld>
            <a:endParaRPr lang="en-US"/>
          </a:p>
        </p:txBody>
      </p:sp>
    </p:spTree>
    <p:extLst>
      <p:ext uri="{BB962C8B-B14F-4D97-AF65-F5344CB8AC3E}">
        <p14:creationId xmlns:p14="http://schemas.microsoft.com/office/powerpoint/2010/main" val="16308578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the same cross slope requirements also</a:t>
            </a:r>
            <a:r>
              <a:rPr lang="en-US" baseline="0" dirty="0" smtClean="0"/>
              <a:t> apply to sidewalks;</a:t>
            </a:r>
          </a:p>
          <a:p>
            <a:r>
              <a:rPr lang="en-US" baseline="0" dirty="0" smtClean="0"/>
              <a:t>This photo shows a portion of the walk meeting 1.56%.  We use digital levels extensively in field review.  </a:t>
            </a:r>
            <a:r>
              <a:rPr lang="en-US" baseline="0" smtClean="0"/>
              <a:t>(show a level).   </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44</a:t>
            </a:fld>
            <a:endParaRPr lang="en-US"/>
          </a:p>
        </p:txBody>
      </p:sp>
    </p:spTree>
    <p:extLst>
      <p:ext uri="{BB962C8B-B14F-4D97-AF65-F5344CB8AC3E}">
        <p14:creationId xmlns:p14="http://schemas.microsoft.com/office/powerpoint/2010/main" val="861537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counter slope is defined as the cross slope of the street perpendicular to the curb.  If the</a:t>
            </a:r>
            <a:r>
              <a:rPr lang="en-US" baseline="0" dirty="0" smtClean="0"/>
              <a:t> 5% is exceeded, a wheelchair user could bottom out-</a:t>
            </a:r>
            <a:r>
              <a:rPr lang="en-US" baseline="0" dirty="0" err="1" smtClean="0"/>
              <a:t>ie</a:t>
            </a:r>
            <a:r>
              <a:rPr lang="en-US" baseline="0" dirty="0" smtClean="0"/>
              <a:t> his feet scrape the pavement.  </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45</a:t>
            </a:fld>
            <a:endParaRPr lang="en-US"/>
          </a:p>
        </p:txBody>
      </p:sp>
    </p:spTree>
    <p:extLst>
      <p:ext uri="{BB962C8B-B14F-4D97-AF65-F5344CB8AC3E}">
        <p14:creationId xmlns:p14="http://schemas.microsoft.com/office/powerpoint/2010/main" val="24851051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Elevation differences</a:t>
            </a:r>
            <a:r>
              <a:rPr lang="en-US" baseline="0" dirty="0" smtClean="0"/>
              <a:t> are limited to ¼” throughout the ramp and PAR.  In the last couple of years, the City has been addressing many lips caused by tree roots.  We fix these near the intersections we are constructing ramps at.</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46</a:t>
            </a:fld>
            <a:endParaRPr lang="en-US"/>
          </a:p>
        </p:txBody>
      </p:sp>
    </p:spTree>
    <p:extLst>
      <p:ext uri="{BB962C8B-B14F-4D97-AF65-F5344CB8AC3E}">
        <p14:creationId xmlns:p14="http://schemas.microsoft.com/office/powerpoint/2010/main" val="31385509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3A042C-0773-495A-8562-EFDE197D1C7D}" type="slidenum">
              <a:rPr lang="en-US" smtClean="0"/>
              <a:pPr/>
              <a:t>47</a:t>
            </a:fld>
            <a:endParaRPr lang="en-US"/>
          </a:p>
        </p:txBody>
      </p:sp>
    </p:spTree>
    <p:extLst>
      <p:ext uri="{BB962C8B-B14F-4D97-AF65-F5344CB8AC3E}">
        <p14:creationId xmlns:p14="http://schemas.microsoft.com/office/powerpoint/2010/main" val="31495050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be going over the changes</a:t>
            </a:r>
            <a:r>
              <a:rPr lang="en-US" baseline="0" dirty="0" smtClean="0"/>
              <a:t> to the Curb Ramp Design Boundary soon, but I wanted to show you clear space in it. When striped the clear space must be fully contained in the striped crosswalk.</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48</a:t>
            </a:fld>
            <a:endParaRPr lang="en-US"/>
          </a:p>
        </p:txBody>
      </p:sp>
    </p:spTree>
    <p:extLst>
      <p:ext uri="{BB962C8B-B14F-4D97-AF65-F5344CB8AC3E}">
        <p14:creationId xmlns:p14="http://schemas.microsoft.com/office/powerpoint/2010/main" val="16208380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purpose of a detectable warning</a:t>
            </a:r>
            <a:r>
              <a:rPr lang="en-US" baseline="0" dirty="0" smtClean="0"/>
              <a:t> mat is to alert those with vision impairments that you are entering a vehicular route.</a:t>
            </a:r>
          </a:p>
          <a:p>
            <a:r>
              <a:rPr lang="en-US" baseline="0" dirty="0" smtClean="0"/>
              <a:t>There are very specific guidelines for this feature and it is now documented in the new 2018 CMSC under ITEM 608 and 712.14; In the downtown area, cast iron or granite DW’s are required; the city prefers cast iron</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49</a:t>
            </a:fld>
            <a:endParaRPr lang="en-US"/>
          </a:p>
        </p:txBody>
      </p:sp>
    </p:spTree>
    <p:extLst>
      <p:ext uri="{BB962C8B-B14F-4D97-AF65-F5344CB8AC3E}">
        <p14:creationId xmlns:p14="http://schemas.microsoft.com/office/powerpoint/2010/main" val="3001636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a:t>
            </a:r>
            <a:r>
              <a:rPr lang="en-US" baseline="0" dirty="0" smtClean="0"/>
              <a:t> you attended the last ADA training provided by the City of Columbus, you probably watched some videos showing the difficulty folks with different disabilities have navigating the ROW.  We are not going to spend any more time in this presentation convincing you why we should make things ADA compliant.  This is the law and not up for judgement on whether it should be done.  If you would like watch some videos on the plight of the disabled, there are many available on </a:t>
            </a:r>
            <a:r>
              <a:rPr lang="en-US" baseline="0" dirty="0" err="1" smtClean="0"/>
              <a:t>Youtube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5</a:t>
            </a:fld>
            <a:endParaRPr lang="en-US"/>
          </a:p>
        </p:txBody>
      </p:sp>
    </p:spTree>
    <p:extLst>
      <p:ext uri="{BB962C8B-B14F-4D97-AF65-F5344CB8AC3E}">
        <p14:creationId xmlns:p14="http://schemas.microsoft.com/office/powerpoint/2010/main" val="28481490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Where are DW’s used? They</a:t>
            </a:r>
            <a:r>
              <a:rPr lang="en-US" baseline="0" dirty="0" smtClean="0"/>
              <a:t> are used where the PAR crosses public roadways, alley crossings and striped commercial drives</a:t>
            </a:r>
          </a:p>
          <a:p>
            <a:r>
              <a:rPr lang="en-US" baseline="0" dirty="0" smtClean="0"/>
              <a:t>1. Note how the DW mat is oriented to the direction of travel behind the curb.</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50</a:t>
            </a:fld>
            <a:endParaRPr lang="en-US"/>
          </a:p>
        </p:txBody>
      </p:sp>
    </p:spTree>
    <p:extLst>
      <p:ext uri="{BB962C8B-B14F-4D97-AF65-F5344CB8AC3E}">
        <p14:creationId xmlns:p14="http://schemas.microsoft.com/office/powerpoint/2010/main" val="12287559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alley ramps, DW</a:t>
            </a:r>
            <a:r>
              <a:rPr lang="en-US" baseline="0" dirty="0" smtClean="0"/>
              <a:t> placement changes based on the length of the landing at the bottom.  In the top diagram, the DW is placed at the grade break if the level landing at the bottom is less than 5’</a:t>
            </a:r>
          </a:p>
          <a:p>
            <a:r>
              <a:rPr lang="en-US" baseline="0" dirty="0" smtClean="0"/>
              <a:t>When the landing is &gt;5’, the DW is placed on the bottom landing.  </a:t>
            </a:r>
            <a:r>
              <a:rPr lang="en-US" baseline="0" dirty="0" smtClean="0">
                <a:solidFill>
                  <a:srgbClr val="FF0000"/>
                </a:solidFill>
              </a:rPr>
              <a:t>Bottom is not a landing it is a clear space.  Make sure not to confuse</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C03A042C-0773-495A-8562-EFDE197D1C7D}" type="slidenum">
              <a:rPr lang="en-US" smtClean="0"/>
              <a:pPr/>
              <a:t>51</a:t>
            </a:fld>
            <a:endParaRPr lang="en-US"/>
          </a:p>
        </p:txBody>
      </p:sp>
    </p:spTree>
    <p:extLst>
      <p:ext uri="{BB962C8B-B14F-4D97-AF65-F5344CB8AC3E}">
        <p14:creationId xmlns:p14="http://schemas.microsoft.com/office/powerpoint/2010/main" val="34138451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368">
              <a:defRPr/>
            </a:pPr>
            <a:r>
              <a:rPr lang="en-US" baseline="0" dirty="0" smtClean="0"/>
              <a:t>Blended transition have been constructed here</a:t>
            </a:r>
            <a:r>
              <a:rPr lang="en-US" dirty="0" smtClean="0"/>
              <a:t>.</a:t>
            </a:r>
          </a:p>
        </p:txBody>
      </p:sp>
      <p:sp>
        <p:nvSpPr>
          <p:cNvPr id="4" name="Slide Number Placeholder 3"/>
          <p:cNvSpPr>
            <a:spLocks noGrp="1"/>
          </p:cNvSpPr>
          <p:nvPr>
            <p:ph type="sldNum" sz="quarter" idx="10"/>
          </p:nvPr>
        </p:nvSpPr>
        <p:spPr/>
        <p:txBody>
          <a:bodyPr/>
          <a:lstStyle/>
          <a:p>
            <a:fld id="{C03A042C-0773-495A-8562-EFDE197D1C7D}" type="slidenum">
              <a:rPr lang="en-US" smtClean="0"/>
              <a:pPr/>
              <a:t>52</a:t>
            </a:fld>
            <a:endParaRPr lang="en-US"/>
          </a:p>
        </p:txBody>
      </p:sp>
    </p:spTree>
    <p:extLst>
      <p:ext uri="{BB962C8B-B14F-4D97-AF65-F5344CB8AC3E}">
        <p14:creationId xmlns:p14="http://schemas.microsoft.com/office/powerpoint/2010/main" val="2143887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368">
              <a:defRPr/>
            </a:pPr>
            <a:r>
              <a:rPr lang="en-US" dirty="0" smtClean="0"/>
              <a:t>Here is another</a:t>
            </a:r>
            <a:r>
              <a:rPr lang="en-US" baseline="0" dirty="0" smtClean="0"/>
              <a:t> example of a location where a blended transition would be constructed at an alley in Columbus.</a:t>
            </a:r>
            <a:endParaRPr lang="en-US" dirty="0" smtClean="0"/>
          </a:p>
          <a:p>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53</a:t>
            </a:fld>
            <a:endParaRPr lang="en-US"/>
          </a:p>
        </p:txBody>
      </p:sp>
    </p:spTree>
    <p:extLst>
      <p:ext uri="{BB962C8B-B14F-4D97-AF65-F5344CB8AC3E}">
        <p14:creationId xmlns:p14="http://schemas.microsoft.com/office/powerpoint/2010/main" val="26297388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3A042C-0773-495A-8562-EFDE197D1C7D}" type="slidenum">
              <a:rPr lang="en-US" smtClean="0"/>
              <a:pPr/>
              <a:t>54</a:t>
            </a:fld>
            <a:endParaRPr lang="en-US"/>
          </a:p>
        </p:txBody>
      </p:sp>
    </p:spTree>
    <p:extLst>
      <p:ext uri="{BB962C8B-B14F-4D97-AF65-F5344CB8AC3E}">
        <p14:creationId xmlns:p14="http://schemas.microsoft.com/office/powerpoint/2010/main" val="31158445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know, urban streets typically have a multitude of grates, access covers, manhole lids.  These are not permitted on the curb ramp itself, although they can be in the PAR, provided they meet Federal standards.</a:t>
            </a:r>
          </a:p>
          <a:p>
            <a:r>
              <a:rPr lang="en-US" dirty="0" smtClean="0"/>
              <a:t>Although tree</a:t>
            </a:r>
            <a:r>
              <a:rPr lang="en-US" baseline="0" dirty="0" smtClean="0"/>
              <a:t> grates are allowed in the PAR, according to DOJ, Columbus will flag their use during plan review.  Tree grates should not be placed in the PAR.</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55</a:t>
            </a:fld>
            <a:endParaRPr lang="en-US"/>
          </a:p>
        </p:txBody>
      </p:sp>
    </p:spTree>
    <p:extLst>
      <p:ext uri="{BB962C8B-B14F-4D97-AF65-F5344CB8AC3E}">
        <p14:creationId xmlns:p14="http://schemas.microsoft.com/office/powerpoint/2010/main" val="19692377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know, urban streets typically have a multitude of grates, access covers, manhole lids.  These are not permitted on the curb ramp itself, although they can be in the PAR, provided they meet Federal standards.</a:t>
            </a:r>
          </a:p>
          <a:p>
            <a:r>
              <a:rPr lang="en-US" dirty="0" smtClean="0"/>
              <a:t>Although tree</a:t>
            </a:r>
            <a:r>
              <a:rPr lang="en-US" baseline="0" dirty="0" smtClean="0"/>
              <a:t> grates are allowed in the PAR, according to DOJ, Columbus will flag their use during plan review.  Tree grates should not be placed in the PAR.</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56</a:t>
            </a:fld>
            <a:endParaRPr lang="en-US"/>
          </a:p>
        </p:txBody>
      </p:sp>
    </p:spTree>
    <p:extLst>
      <p:ext uri="{BB962C8B-B14F-4D97-AF65-F5344CB8AC3E}">
        <p14:creationId xmlns:p14="http://schemas.microsoft.com/office/powerpoint/2010/main" val="42402364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a:t>
            </a:r>
            <a:r>
              <a:rPr lang="en-US" dirty="0" err="1" smtClean="0"/>
              <a:t>Shoulds</a:t>
            </a:r>
            <a:r>
              <a:rPr lang="en-US" dirty="0" smtClean="0"/>
              <a:t>, not the </a:t>
            </a:r>
            <a:r>
              <a:rPr lang="en-US" dirty="0" err="1" smtClean="0"/>
              <a:t>Shalls</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57</a:t>
            </a:fld>
            <a:endParaRPr lang="en-US"/>
          </a:p>
        </p:txBody>
      </p:sp>
    </p:spTree>
    <p:extLst>
      <p:ext uri="{BB962C8B-B14F-4D97-AF65-F5344CB8AC3E}">
        <p14:creationId xmlns:p14="http://schemas.microsoft.com/office/powerpoint/2010/main" val="7078651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ADA Best Practices section has been added </a:t>
            </a:r>
          </a:p>
          <a:p>
            <a:r>
              <a:rPr lang="en-US" dirty="0" smtClean="0"/>
              <a:t>These are not absolute rules, but should generally be followed unless there is a reason preventing that.</a:t>
            </a:r>
          </a:p>
          <a:p>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58</a:t>
            </a:fld>
            <a:endParaRPr lang="en-US"/>
          </a:p>
        </p:txBody>
      </p:sp>
    </p:spTree>
    <p:extLst>
      <p:ext uri="{BB962C8B-B14F-4D97-AF65-F5344CB8AC3E}">
        <p14:creationId xmlns:p14="http://schemas.microsoft.com/office/powerpoint/2010/main" val="9229072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59</a:t>
            </a:fld>
            <a:endParaRPr lang="en-US"/>
          </a:p>
        </p:txBody>
      </p:sp>
    </p:spTree>
    <p:extLst>
      <p:ext uri="{BB962C8B-B14F-4D97-AF65-F5344CB8AC3E}">
        <p14:creationId xmlns:p14="http://schemas.microsoft.com/office/powerpoint/2010/main" val="1197022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19" indent="-177819">
              <a:buFont typeface="Arial" panose="020B0604020202020204" pitchFamily="34" charset="0"/>
              <a:buChar char="•"/>
            </a:pPr>
            <a:r>
              <a:rPr lang="en-US" dirty="0" smtClean="0"/>
              <a:t>All of the rules in the City of Columbus</a:t>
            </a:r>
            <a:r>
              <a:rPr lang="en-US" baseline="0" dirty="0" smtClean="0"/>
              <a:t> ADA R&amp;R are based on the requirements of federal documents.  New documents have been generated since the last ADA update and we list the documents referenced in the R&amp;Rs.  We reference these documents in this order and when the highest document does not provide guidance on an issue, we go to the next.  This is the also the order you should use the outside documents when a specific answer is not clear from the City ADA R&amp;Rs. </a:t>
            </a:r>
          </a:p>
          <a:p>
            <a:pPr marL="177819" indent="-177819">
              <a:buFont typeface="Arial" panose="020B0604020202020204" pitchFamily="34" charset="0"/>
              <a:buChar char="•"/>
            </a:pPr>
            <a:r>
              <a:rPr lang="en-US" baseline="0" dirty="0" smtClean="0"/>
              <a:t>2010 DOJ standards is #1 and is adopted by the department of Justice</a:t>
            </a:r>
          </a:p>
          <a:p>
            <a:pPr marL="177819" indent="-177819">
              <a:buFont typeface="Arial" panose="020B0604020202020204" pitchFamily="34" charset="0"/>
              <a:buChar char="•"/>
            </a:pPr>
            <a:r>
              <a:rPr lang="en-US" baseline="0" dirty="0" smtClean="0"/>
              <a:t>2011 PROWAG is #2 and provides much more specific information related to ADA in the ROW.  It was created by the US Access Board and is recommended for use by ODOT, FHWA, and others.  It has not been officially adopted by DOJ</a:t>
            </a:r>
          </a:p>
          <a:p>
            <a:pPr marL="177819" indent="-177819">
              <a:buFont typeface="Arial" panose="020B0604020202020204" pitchFamily="34" charset="0"/>
              <a:buChar char="•"/>
            </a:pPr>
            <a:r>
              <a:rPr lang="en-US" baseline="0" dirty="0" smtClean="0"/>
              <a:t>OMUTCD primarily covers pushbuttons, signing, and striping for the purposes of ADA </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6</a:t>
            </a:fld>
            <a:endParaRPr lang="en-US"/>
          </a:p>
        </p:txBody>
      </p:sp>
    </p:spTree>
    <p:extLst>
      <p:ext uri="{BB962C8B-B14F-4D97-AF65-F5344CB8AC3E}">
        <p14:creationId xmlns:p14="http://schemas.microsoft.com/office/powerpoint/2010/main" val="12265605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the R/W is likely close behind the walk,</a:t>
            </a:r>
            <a:r>
              <a:rPr lang="en-US" baseline="0" dirty="0" smtClean="0"/>
              <a:t> most homeowners would rather allow us onto their property to grade back in order to not use a curb wall.  This can be achieved by having them sign a work agreement.  </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60</a:t>
            </a:fld>
            <a:endParaRPr lang="en-US"/>
          </a:p>
        </p:txBody>
      </p:sp>
    </p:spTree>
    <p:extLst>
      <p:ext uri="{BB962C8B-B14F-4D97-AF65-F5344CB8AC3E}">
        <p14:creationId xmlns:p14="http://schemas.microsoft.com/office/powerpoint/2010/main" val="9974718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the R/W is likely close behind the walk,</a:t>
            </a:r>
            <a:r>
              <a:rPr lang="en-US" baseline="0" dirty="0" smtClean="0"/>
              <a:t> most homeowners would rather allow us onto their property to grade back in order to not use a curb wall.  This can be achieved by having them sign a </a:t>
            </a:r>
            <a:r>
              <a:rPr lang="en-US" baseline="0" smtClean="0"/>
              <a:t>work agreement.  </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61</a:t>
            </a:fld>
            <a:endParaRPr lang="en-US"/>
          </a:p>
        </p:txBody>
      </p:sp>
    </p:spTree>
    <p:extLst>
      <p:ext uri="{BB962C8B-B14F-4D97-AF65-F5344CB8AC3E}">
        <p14:creationId xmlns:p14="http://schemas.microsoft.com/office/powerpoint/2010/main" val="9004545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see R/W was close to the back of sidewalk.  If the designers see the need for curb wall, we will call it out and quantify it. The contractor requested</a:t>
            </a:r>
            <a:r>
              <a:rPr lang="en-US" baseline="0" dirty="0" smtClean="0"/>
              <a:t> Work Agreements at all 3 corners.  2 owners signed a work agreement.  </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62</a:t>
            </a:fld>
            <a:endParaRPr lang="en-US"/>
          </a:p>
        </p:txBody>
      </p:sp>
    </p:spTree>
    <p:extLst>
      <p:ext uri="{BB962C8B-B14F-4D97-AF65-F5344CB8AC3E}">
        <p14:creationId xmlns:p14="http://schemas.microsoft.com/office/powerpoint/2010/main" val="6992874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cell wall was built due to R/W constraints on Cleveland Ave</a:t>
            </a:r>
            <a:r>
              <a:rPr lang="en-US" baseline="0" dirty="0" smtClean="0"/>
              <a:t> in a recent resurfacing project, as well as the sidewalk.</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63</a:t>
            </a:fld>
            <a:endParaRPr lang="en-US"/>
          </a:p>
        </p:txBody>
      </p:sp>
    </p:spTree>
    <p:extLst>
      <p:ext uri="{BB962C8B-B14F-4D97-AF65-F5344CB8AC3E}">
        <p14:creationId xmlns:p14="http://schemas.microsoft.com/office/powerpoint/2010/main" val="28914868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intersection on </a:t>
            </a:r>
            <a:r>
              <a:rPr lang="en-US" dirty="0" err="1" smtClean="0"/>
              <a:t>Walcutt</a:t>
            </a:r>
            <a:r>
              <a:rPr lang="en-US" dirty="0" smtClean="0"/>
              <a:t> near Ridgeway staff designed.  The existing catch basin is surrounded by concrete, but no ramps exist.  Design best practice</a:t>
            </a:r>
            <a:r>
              <a:rPr lang="en-US" baseline="0" dirty="0" smtClean="0"/>
              <a:t> would place </a:t>
            </a:r>
            <a:r>
              <a:rPr lang="en-US" dirty="0" smtClean="0"/>
              <a:t>D ramps.  Long flares will connect to the existing concrete and short flares will be constructed on the opposite side. </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64</a:t>
            </a:fld>
            <a:endParaRPr lang="en-US"/>
          </a:p>
        </p:txBody>
      </p:sp>
    </p:spTree>
    <p:extLst>
      <p:ext uri="{BB962C8B-B14F-4D97-AF65-F5344CB8AC3E}">
        <p14:creationId xmlns:p14="http://schemas.microsoft.com/office/powerpoint/2010/main" val="41573273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Ramp locations closer to the intersection are most desirable.</a:t>
            </a:r>
            <a:r>
              <a:rPr lang="en-US" baseline="0" dirty="0" smtClean="0"/>
              <a:t>  We’ll be going over the location hierarchy shortly.  </a:t>
            </a:r>
          </a:p>
          <a:p>
            <a:r>
              <a:rPr lang="en-US" baseline="0" dirty="0" smtClean="0"/>
              <a:t>Locations closer to the intersection place pedestrians in the most visible location for vehicular traffic to be aware of them.</a:t>
            </a:r>
          </a:p>
          <a:p>
            <a:r>
              <a:rPr lang="en-US" baseline="0" dirty="0" smtClean="0"/>
              <a:t>Keeping ramps close to the intersection will also direct them on the natural walking path that able bodied pedestrians will be travelling.</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65</a:t>
            </a:fld>
            <a:endParaRPr lang="en-US"/>
          </a:p>
        </p:txBody>
      </p:sp>
    </p:spTree>
    <p:extLst>
      <p:ext uri="{BB962C8B-B14F-4D97-AF65-F5344CB8AC3E}">
        <p14:creationId xmlns:p14="http://schemas.microsoft.com/office/powerpoint/2010/main" val="9239440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be reviewing the updated Curb Ramp Design Boundary next.  The</a:t>
            </a:r>
            <a:r>
              <a:rPr lang="en-US" baseline="0" dirty="0" smtClean="0"/>
              <a:t> preferred order of ramp location is documented and designers shall place ramps in the most preferable location achievable within the site constraints.</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66</a:t>
            </a:fld>
            <a:endParaRPr lang="en-US"/>
          </a:p>
        </p:txBody>
      </p:sp>
    </p:spTree>
    <p:extLst>
      <p:ext uri="{BB962C8B-B14F-4D97-AF65-F5344CB8AC3E}">
        <p14:creationId xmlns:p14="http://schemas.microsoft.com/office/powerpoint/2010/main" val="1979721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smtClean="0">
                <a:solidFill>
                  <a:srgbClr val="FF0000"/>
                </a:solidFill>
              </a:rPr>
              <a:t>Show the 2’  and 15’ dimension for offset and ROW</a:t>
            </a:r>
          </a:p>
          <a:p>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67</a:t>
            </a:fld>
            <a:endParaRPr lang="en-US"/>
          </a:p>
        </p:txBody>
      </p:sp>
    </p:spTree>
    <p:extLst>
      <p:ext uri="{BB962C8B-B14F-4D97-AF65-F5344CB8AC3E}">
        <p14:creationId xmlns:p14="http://schemas.microsoft.com/office/powerpoint/2010/main" val="9644300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3A042C-0773-495A-8562-EFDE197D1C7D}" type="slidenum">
              <a:rPr lang="en-US" smtClean="0"/>
              <a:pPr/>
              <a:t>68</a:t>
            </a:fld>
            <a:endParaRPr lang="en-US"/>
          </a:p>
        </p:txBody>
      </p:sp>
    </p:spTree>
    <p:extLst>
      <p:ext uri="{BB962C8B-B14F-4D97-AF65-F5344CB8AC3E}">
        <p14:creationId xmlns:p14="http://schemas.microsoft.com/office/powerpoint/2010/main" val="4200120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Wheelchair</a:t>
            </a:r>
            <a:r>
              <a:rPr lang="en-US" baseline="0" dirty="0" smtClean="0"/>
              <a:t> has a straight path over the curb</a:t>
            </a:r>
          </a:p>
          <a:p>
            <a:r>
              <a:rPr lang="en-US" baseline="0" dirty="0" smtClean="0"/>
              <a:t>User can rest further back from the street</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69</a:t>
            </a:fld>
            <a:endParaRPr lang="en-US"/>
          </a:p>
        </p:txBody>
      </p:sp>
    </p:spTree>
    <p:extLst>
      <p:ext uri="{BB962C8B-B14F-4D97-AF65-F5344CB8AC3E}">
        <p14:creationId xmlns:p14="http://schemas.microsoft.com/office/powerpoint/2010/main" val="951079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3A042C-0773-495A-8562-EFDE197D1C7D}" type="slidenum">
              <a:rPr lang="en-US" smtClean="0"/>
              <a:pPr/>
              <a:t>7</a:t>
            </a:fld>
            <a:endParaRPr lang="en-US"/>
          </a:p>
        </p:txBody>
      </p:sp>
    </p:spTree>
    <p:extLst>
      <p:ext uri="{BB962C8B-B14F-4D97-AF65-F5344CB8AC3E}">
        <p14:creationId xmlns:p14="http://schemas.microsoft.com/office/powerpoint/2010/main" val="258884904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typically used where ROW is constrained</a:t>
            </a:r>
          </a:p>
          <a:p>
            <a:r>
              <a:rPr lang="en-US" dirty="0" smtClean="0"/>
              <a:t>Higher risk of ponding</a:t>
            </a:r>
          </a:p>
          <a:p>
            <a:r>
              <a:rPr lang="en-US" dirty="0" smtClean="0"/>
              <a:t>Affect the entire</a:t>
            </a:r>
            <a:r>
              <a:rPr lang="en-US" baseline="0" dirty="0" smtClean="0"/>
              <a:t> PAR</a:t>
            </a:r>
          </a:p>
          <a:p>
            <a:r>
              <a:rPr lang="en-US" baseline="0" dirty="0" smtClean="0"/>
              <a:t>Note the 5’ width on the landing.  Explain… The 5’ when constrained is about the foot overhang on a wheelchair and the clearance needed when rotating</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70</a:t>
            </a:fld>
            <a:endParaRPr lang="en-US"/>
          </a:p>
        </p:txBody>
      </p:sp>
    </p:spTree>
    <p:extLst>
      <p:ext uri="{BB962C8B-B14F-4D97-AF65-F5344CB8AC3E}">
        <p14:creationId xmlns:p14="http://schemas.microsoft.com/office/powerpoint/2010/main" val="9915750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Ramp Type J is a new ramp type and is rarely used.</a:t>
            </a:r>
          </a:p>
          <a:p>
            <a:r>
              <a:rPr lang="en-US" baseline="0" dirty="0" smtClean="0"/>
              <a:t>Using a single shared ramp instead of separate ramps is also not commonly used.</a:t>
            </a:r>
          </a:p>
          <a:p>
            <a:r>
              <a:rPr lang="en-US" baseline="0" dirty="0" smtClean="0"/>
              <a:t>A radial ramp type is used where large radii exist.  In this photo of Broad and High is an example.</a:t>
            </a:r>
          </a:p>
          <a:p>
            <a:r>
              <a:rPr lang="en-US" baseline="0" dirty="0" smtClean="0"/>
              <a:t>1. Here is a street view of it.  Note the DW goes all around the ramp. Radial ramps work downtown with wide sidewalks and large </a:t>
            </a:r>
            <a:r>
              <a:rPr lang="en-US" baseline="0" dirty="0" err="1" smtClean="0"/>
              <a:t>ped</a:t>
            </a:r>
            <a:r>
              <a:rPr lang="en-US" baseline="0" dirty="0" smtClean="0"/>
              <a:t> volumes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71</a:t>
            </a:fld>
            <a:endParaRPr lang="en-US"/>
          </a:p>
        </p:txBody>
      </p:sp>
    </p:spTree>
    <p:extLst>
      <p:ext uri="{BB962C8B-B14F-4D97-AF65-F5344CB8AC3E}">
        <p14:creationId xmlns:p14="http://schemas.microsoft.com/office/powerpoint/2010/main" val="309592633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smtClean="0"/>
              <a:t>These ramps are just for specific locations;</a:t>
            </a:r>
            <a:r>
              <a:rPr lang="en-US" dirty="0" smtClean="0">
                <a:solidFill>
                  <a:srgbClr val="FF0000"/>
                </a:solidFill>
              </a:rPr>
              <a:t> Talk about L-1 new, preferred, drainage concerns</a:t>
            </a:r>
          </a:p>
          <a:p>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72</a:t>
            </a:fld>
            <a:endParaRPr lang="en-US"/>
          </a:p>
        </p:txBody>
      </p:sp>
    </p:spTree>
    <p:extLst>
      <p:ext uri="{BB962C8B-B14F-4D97-AF65-F5344CB8AC3E}">
        <p14:creationId xmlns:p14="http://schemas.microsoft.com/office/powerpoint/2010/main" val="40942466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Pedestrian pads have been changed to build connected sets when possible; their purpose</a:t>
            </a:r>
            <a:r>
              <a:rPr lang="en-US" baseline="0" dirty="0" smtClean="0"/>
              <a:t> is to access pushbuttons</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73</a:t>
            </a:fld>
            <a:endParaRPr lang="en-US"/>
          </a:p>
        </p:txBody>
      </p:sp>
    </p:spTree>
    <p:extLst>
      <p:ext uri="{BB962C8B-B14F-4D97-AF65-F5344CB8AC3E}">
        <p14:creationId xmlns:p14="http://schemas.microsoft.com/office/powerpoint/2010/main" val="20168824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Brick ramps </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74</a:t>
            </a:fld>
            <a:endParaRPr lang="en-US"/>
          </a:p>
        </p:txBody>
      </p:sp>
    </p:spTree>
    <p:extLst>
      <p:ext uri="{BB962C8B-B14F-4D97-AF65-F5344CB8AC3E}">
        <p14:creationId xmlns:p14="http://schemas.microsoft.com/office/powerpoint/2010/main" val="30017593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75</a:t>
            </a:fld>
            <a:endParaRPr lang="en-US"/>
          </a:p>
        </p:txBody>
      </p:sp>
    </p:spTree>
    <p:extLst>
      <p:ext uri="{BB962C8B-B14F-4D97-AF65-F5344CB8AC3E}">
        <p14:creationId xmlns:p14="http://schemas.microsoft.com/office/powerpoint/2010/main" val="2189476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Full design and design</a:t>
            </a:r>
            <a:r>
              <a:rPr lang="en-US" baseline="0" dirty="0" smtClean="0"/>
              <a:t> build</a:t>
            </a:r>
            <a:endParaRPr lang="en-US" dirty="0" smtClean="0"/>
          </a:p>
        </p:txBody>
      </p:sp>
      <p:sp>
        <p:nvSpPr>
          <p:cNvPr id="4" name="Slide Number Placeholder 3"/>
          <p:cNvSpPr>
            <a:spLocks noGrp="1"/>
          </p:cNvSpPr>
          <p:nvPr>
            <p:ph type="sldNum" sz="quarter" idx="10"/>
          </p:nvPr>
        </p:nvSpPr>
        <p:spPr/>
        <p:txBody>
          <a:bodyPr/>
          <a:lstStyle/>
          <a:p>
            <a:fld id="{C03A042C-0773-495A-8562-EFDE197D1C7D}" type="slidenum">
              <a:rPr lang="en-US" smtClean="0"/>
              <a:pPr/>
              <a:t>76</a:t>
            </a:fld>
            <a:endParaRPr lang="en-US"/>
          </a:p>
        </p:txBody>
      </p:sp>
    </p:spTree>
    <p:extLst>
      <p:ext uri="{BB962C8B-B14F-4D97-AF65-F5344CB8AC3E}">
        <p14:creationId xmlns:p14="http://schemas.microsoft.com/office/powerpoint/2010/main" val="7119021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a:buFont typeface="Arial" panose="020B0604020202020204" pitchFamily="34" charset="0"/>
              <a:buChar char="•"/>
            </a:pPr>
            <a:r>
              <a:rPr lang="en-US" dirty="0" smtClean="0"/>
              <a:t>Elevations at every grade break intersection</a:t>
            </a:r>
          </a:p>
          <a:p>
            <a:pPr marL="171425" indent="-171425">
              <a:buFont typeface="Arial" panose="020B0604020202020204" pitchFamily="34" charset="0"/>
              <a:buChar char="•"/>
            </a:pPr>
            <a:r>
              <a:rPr lang="en-US" dirty="0" smtClean="0"/>
              <a:t>Dimensions of ramps and landings</a:t>
            </a:r>
          </a:p>
          <a:p>
            <a:pPr marL="171425" indent="-171425">
              <a:buFont typeface="Arial" panose="020B0604020202020204" pitchFamily="34" charset="0"/>
              <a:buChar char="•"/>
            </a:pPr>
            <a:r>
              <a:rPr lang="en-US" dirty="0" smtClean="0"/>
              <a:t>Grade %</a:t>
            </a:r>
          </a:p>
          <a:p>
            <a:pPr marL="171425" indent="-171425">
              <a:buFont typeface="Arial" panose="020B0604020202020204" pitchFamily="34" charset="0"/>
              <a:buChar char="•"/>
            </a:pPr>
            <a:r>
              <a:rPr lang="en-US" dirty="0" smtClean="0"/>
              <a:t>Flow lines</a:t>
            </a:r>
          </a:p>
          <a:p>
            <a:pPr marL="171425" indent="-171425">
              <a:buFont typeface="Arial" panose="020B0604020202020204" pitchFamily="34" charset="0"/>
              <a:buChar char="•"/>
            </a:pPr>
            <a:r>
              <a:rPr lang="en-US" dirty="0" smtClean="0"/>
              <a:t>Shows the curb line drains</a:t>
            </a:r>
          </a:p>
          <a:p>
            <a:pPr marL="171425" indent="-171425">
              <a:buFont typeface="Arial" panose="020B0604020202020204" pitchFamily="34" charset="0"/>
              <a:buChar char="•"/>
            </a:pPr>
            <a:r>
              <a:rPr lang="en-US" dirty="0" smtClean="0"/>
              <a:t>Existing facilities</a:t>
            </a:r>
          </a:p>
          <a:p>
            <a:pPr marL="171425" indent="-171425">
              <a:buFont typeface="Arial" panose="020B0604020202020204" pitchFamily="34" charset="0"/>
              <a:buChar char="•"/>
            </a:pPr>
            <a:r>
              <a:rPr lang="en-US" dirty="0" smtClean="0"/>
              <a:t>Ex stone and proposed concrete curb</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77</a:t>
            </a:fld>
            <a:endParaRPr lang="en-US"/>
          </a:p>
        </p:txBody>
      </p:sp>
    </p:spTree>
    <p:extLst>
      <p:ext uri="{BB962C8B-B14F-4D97-AF65-F5344CB8AC3E}">
        <p14:creationId xmlns:p14="http://schemas.microsoft.com/office/powerpoint/2010/main" val="42509066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Full design and design</a:t>
            </a:r>
            <a:r>
              <a:rPr lang="en-US" baseline="0" dirty="0" smtClean="0"/>
              <a:t> build</a:t>
            </a:r>
            <a:endParaRPr lang="en-US" dirty="0" smtClean="0"/>
          </a:p>
        </p:txBody>
      </p:sp>
      <p:sp>
        <p:nvSpPr>
          <p:cNvPr id="4" name="Slide Number Placeholder 3"/>
          <p:cNvSpPr>
            <a:spLocks noGrp="1"/>
          </p:cNvSpPr>
          <p:nvPr>
            <p:ph type="sldNum" sz="quarter" idx="10"/>
          </p:nvPr>
        </p:nvSpPr>
        <p:spPr/>
        <p:txBody>
          <a:bodyPr/>
          <a:lstStyle/>
          <a:p>
            <a:fld id="{C03A042C-0773-495A-8562-EFDE197D1C7D}" type="slidenum">
              <a:rPr lang="en-US" smtClean="0"/>
              <a:pPr/>
              <a:t>78</a:t>
            </a:fld>
            <a:endParaRPr lang="en-US"/>
          </a:p>
        </p:txBody>
      </p:sp>
    </p:spTree>
    <p:extLst>
      <p:ext uri="{BB962C8B-B14F-4D97-AF65-F5344CB8AC3E}">
        <p14:creationId xmlns:p14="http://schemas.microsoft.com/office/powerpoint/2010/main" val="26960331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Full design and design</a:t>
            </a:r>
            <a:r>
              <a:rPr lang="en-US" baseline="0" dirty="0" smtClean="0"/>
              <a:t> build</a:t>
            </a:r>
            <a:endParaRPr lang="en-US" dirty="0" smtClean="0"/>
          </a:p>
        </p:txBody>
      </p:sp>
      <p:sp>
        <p:nvSpPr>
          <p:cNvPr id="4" name="Slide Number Placeholder 3"/>
          <p:cNvSpPr>
            <a:spLocks noGrp="1"/>
          </p:cNvSpPr>
          <p:nvPr>
            <p:ph type="sldNum" sz="quarter" idx="10"/>
          </p:nvPr>
        </p:nvSpPr>
        <p:spPr/>
        <p:txBody>
          <a:bodyPr/>
          <a:lstStyle/>
          <a:p>
            <a:fld id="{C03A042C-0773-495A-8562-EFDE197D1C7D}" type="slidenum">
              <a:rPr lang="en-US" smtClean="0"/>
              <a:pPr/>
              <a:t>79</a:t>
            </a:fld>
            <a:endParaRPr lang="en-US"/>
          </a:p>
        </p:txBody>
      </p:sp>
    </p:spTree>
    <p:extLst>
      <p:ext uri="{BB962C8B-B14F-4D97-AF65-F5344CB8AC3E}">
        <p14:creationId xmlns:p14="http://schemas.microsoft.com/office/powerpoint/2010/main" val="4108561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a:t>
            </a:r>
            <a:r>
              <a:rPr lang="en-US" baseline="0" dirty="0" smtClean="0"/>
              <a:t> to conditions and scoping</a:t>
            </a:r>
            <a:endParaRPr lang="en-US" dirty="0" smtClean="0"/>
          </a:p>
        </p:txBody>
      </p:sp>
      <p:sp>
        <p:nvSpPr>
          <p:cNvPr id="4" name="Slide Number Placeholder 3"/>
          <p:cNvSpPr>
            <a:spLocks noGrp="1"/>
          </p:cNvSpPr>
          <p:nvPr>
            <p:ph type="sldNum" sz="quarter" idx="10"/>
          </p:nvPr>
        </p:nvSpPr>
        <p:spPr/>
        <p:txBody>
          <a:bodyPr/>
          <a:lstStyle/>
          <a:p>
            <a:fld id="{C03A042C-0773-495A-8562-EFDE197D1C7D}" type="slidenum">
              <a:rPr lang="en-US" smtClean="0"/>
              <a:pPr/>
              <a:t>8</a:t>
            </a:fld>
            <a:endParaRPr lang="en-US"/>
          </a:p>
        </p:txBody>
      </p:sp>
    </p:spTree>
    <p:extLst>
      <p:ext uri="{BB962C8B-B14F-4D97-AF65-F5344CB8AC3E}">
        <p14:creationId xmlns:p14="http://schemas.microsoft.com/office/powerpoint/2010/main" val="366129390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3A042C-0773-495A-8562-EFDE197D1C7D}" type="slidenum">
              <a:rPr lang="en-US" smtClean="0"/>
              <a:pPr/>
              <a:t>80</a:t>
            </a:fld>
            <a:endParaRPr lang="en-US"/>
          </a:p>
        </p:txBody>
      </p:sp>
    </p:spTree>
    <p:extLst>
      <p:ext uri="{BB962C8B-B14F-4D97-AF65-F5344CB8AC3E}">
        <p14:creationId xmlns:p14="http://schemas.microsoft.com/office/powerpoint/2010/main" val="398331022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Full design and design</a:t>
            </a:r>
            <a:r>
              <a:rPr lang="en-US" baseline="0" dirty="0" smtClean="0"/>
              <a:t> build</a:t>
            </a:r>
            <a:endParaRPr lang="en-US" dirty="0" smtClean="0"/>
          </a:p>
        </p:txBody>
      </p:sp>
      <p:sp>
        <p:nvSpPr>
          <p:cNvPr id="4" name="Slide Number Placeholder 3"/>
          <p:cNvSpPr>
            <a:spLocks noGrp="1"/>
          </p:cNvSpPr>
          <p:nvPr>
            <p:ph type="sldNum" sz="quarter" idx="10"/>
          </p:nvPr>
        </p:nvSpPr>
        <p:spPr/>
        <p:txBody>
          <a:bodyPr/>
          <a:lstStyle/>
          <a:p>
            <a:fld id="{C03A042C-0773-495A-8562-EFDE197D1C7D}" type="slidenum">
              <a:rPr lang="en-US" smtClean="0"/>
              <a:pPr/>
              <a:t>81</a:t>
            </a:fld>
            <a:endParaRPr lang="en-US"/>
          </a:p>
        </p:txBody>
      </p:sp>
    </p:spTree>
    <p:extLst>
      <p:ext uri="{BB962C8B-B14F-4D97-AF65-F5344CB8AC3E}">
        <p14:creationId xmlns:p14="http://schemas.microsoft.com/office/powerpoint/2010/main" val="284819033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82</a:t>
            </a:fld>
            <a:endParaRPr lang="en-US"/>
          </a:p>
        </p:txBody>
      </p:sp>
    </p:spTree>
    <p:extLst>
      <p:ext uri="{BB962C8B-B14F-4D97-AF65-F5344CB8AC3E}">
        <p14:creationId xmlns:p14="http://schemas.microsoft.com/office/powerpoint/2010/main" val="415978457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83</a:t>
            </a:fld>
            <a:endParaRPr lang="en-US"/>
          </a:p>
        </p:txBody>
      </p:sp>
    </p:spTree>
    <p:extLst>
      <p:ext uri="{BB962C8B-B14F-4D97-AF65-F5344CB8AC3E}">
        <p14:creationId xmlns:p14="http://schemas.microsoft.com/office/powerpoint/2010/main" val="35810376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3A042C-0773-495A-8562-EFDE197D1C7D}" type="slidenum">
              <a:rPr lang="en-US" smtClean="0"/>
              <a:pPr/>
              <a:t>84</a:t>
            </a:fld>
            <a:endParaRPr lang="en-US"/>
          </a:p>
        </p:txBody>
      </p:sp>
    </p:spTree>
    <p:extLst>
      <p:ext uri="{BB962C8B-B14F-4D97-AF65-F5344CB8AC3E}">
        <p14:creationId xmlns:p14="http://schemas.microsoft.com/office/powerpoint/2010/main" val="349565500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a</a:t>
            </a:r>
            <a:r>
              <a:rPr lang="en-US" baseline="0" dirty="0" smtClean="0"/>
              <a:t> PAR crosses an alley, we construct ramps on either side.  This figure shows the maximum slopes on the alley profile within the 15’ limit of reconstruction.  Most of the time, this can be achieved.</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85</a:t>
            </a:fld>
            <a:endParaRPr lang="en-US"/>
          </a:p>
        </p:txBody>
      </p:sp>
    </p:spTree>
    <p:extLst>
      <p:ext uri="{BB962C8B-B14F-4D97-AF65-F5344CB8AC3E}">
        <p14:creationId xmlns:p14="http://schemas.microsoft.com/office/powerpoint/2010/main" val="16137839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Typically</a:t>
            </a:r>
            <a:r>
              <a:rPr lang="en-US" baseline="0" dirty="0" smtClean="0"/>
              <a:t> full depth reconstruction would need to be scoped to require a bench be placed in the roadway.   A small improvement to the benching can be done through variable mill or fill.  It is important to design for the transition to grade breaks. This is not just Alley benching we are discussing, but benching for all crosswalks</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86</a:t>
            </a:fld>
            <a:endParaRPr lang="en-US"/>
          </a:p>
        </p:txBody>
      </p:sp>
    </p:spTree>
    <p:extLst>
      <p:ext uri="{BB962C8B-B14F-4D97-AF65-F5344CB8AC3E}">
        <p14:creationId xmlns:p14="http://schemas.microsoft.com/office/powerpoint/2010/main" val="335044553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3A042C-0773-495A-8562-EFDE197D1C7D}" type="slidenum">
              <a:rPr lang="en-US" smtClean="0"/>
              <a:pPr/>
              <a:t>87</a:t>
            </a:fld>
            <a:endParaRPr lang="en-US"/>
          </a:p>
        </p:txBody>
      </p:sp>
    </p:spTree>
    <p:extLst>
      <p:ext uri="{BB962C8B-B14F-4D97-AF65-F5344CB8AC3E}">
        <p14:creationId xmlns:p14="http://schemas.microsoft.com/office/powerpoint/2010/main" val="15675068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3A042C-0773-495A-8562-EFDE197D1C7D}" type="slidenum">
              <a:rPr lang="en-US" smtClean="0"/>
              <a:pPr/>
              <a:t>88</a:t>
            </a:fld>
            <a:endParaRPr lang="en-US"/>
          </a:p>
        </p:txBody>
      </p:sp>
    </p:spTree>
    <p:extLst>
      <p:ext uri="{BB962C8B-B14F-4D97-AF65-F5344CB8AC3E}">
        <p14:creationId xmlns:p14="http://schemas.microsoft.com/office/powerpoint/2010/main" val="36668851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3A042C-0773-495A-8562-EFDE197D1C7D}" type="slidenum">
              <a:rPr lang="en-US" smtClean="0"/>
              <a:pPr/>
              <a:t>89</a:t>
            </a:fld>
            <a:endParaRPr lang="en-US"/>
          </a:p>
        </p:txBody>
      </p:sp>
    </p:spTree>
    <p:extLst>
      <p:ext uri="{BB962C8B-B14F-4D97-AF65-F5344CB8AC3E}">
        <p14:creationId xmlns:p14="http://schemas.microsoft.com/office/powerpoint/2010/main" val="3357940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1441 update coming soon</a:t>
            </a:r>
          </a:p>
        </p:txBody>
      </p:sp>
      <p:sp>
        <p:nvSpPr>
          <p:cNvPr id="4" name="Slide Number Placeholder 3"/>
          <p:cNvSpPr>
            <a:spLocks noGrp="1"/>
          </p:cNvSpPr>
          <p:nvPr>
            <p:ph type="sldNum" sz="quarter" idx="10"/>
          </p:nvPr>
        </p:nvSpPr>
        <p:spPr/>
        <p:txBody>
          <a:bodyPr/>
          <a:lstStyle/>
          <a:p>
            <a:fld id="{C03A042C-0773-495A-8562-EFDE197D1C7D}" type="slidenum">
              <a:rPr lang="en-US" smtClean="0"/>
              <a:pPr/>
              <a:t>9</a:t>
            </a:fld>
            <a:endParaRPr lang="en-US"/>
          </a:p>
        </p:txBody>
      </p:sp>
    </p:spTree>
    <p:extLst>
      <p:ext uri="{BB962C8B-B14F-4D97-AF65-F5344CB8AC3E}">
        <p14:creationId xmlns:p14="http://schemas.microsoft.com/office/powerpoint/2010/main" val="23809061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90</a:t>
            </a:fld>
            <a:endParaRPr lang="en-US"/>
          </a:p>
        </p:txBody>
      </p:sp>
    </p:spTree>
    <p:extLst>
      <p:ext uri="{BB962C8B-B14F-4D97-AF65-F5344CB8AC3E}">
        <p14:creationId xmlns:p14="http://schemas.microsoft.com/office/powerpoint/2010/main" val="408643181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3A042C-0773-495A-8562-EFDE197D1C7D}" type="slidenum">
              <a:rPr lang="en-US" smtClean="0"/>
              <a:pPr/>
              <a:t>91</a:t>
            </a:fld>
            <a:endParaRPr lang="en-US"/>
          </a:p>
        </p:txBody>
      </p:sp>
    </p:spTree>
    <p:extLst>
      <p:ext uri="{BB962C8B-B14F-4D97-AF65-F5344CB8AC3E}">
        <p14:creationId xmlns:p14="http://schemas.microsoft.com/office/powerpoint/2010/main" val="5721709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92</a:t>
            </a:fld>
            <a:endParaRPr lang="en-US"/>
          </a:p>
        </p:txBody>
      </p:sp>
    </p:spTree>
    <p:extLst>
      <p:ext uri="{BB962C8B-B14F-4D97-AF65-F5344CB8AC3E}">
        <p14:creationId xmlns:p14="http://schemas.microsoft.com/office/powerpoint/2010/main" val="233904440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3A042C-0773-495A-8562-EFDE197D1C7D}" type="slidenum">
              <a:rPr lang="en-US" smtClean="0"/>
              <a:pPr/>
              <a:t>93</a:t>
            </a:fld>
            <a:endParaRPr lang="en-US"/>
          </a:p>
        </p:txBody>
      </p:sp>
    </p:spTree>
    <p:extLst>
      <p:ext uri="{BB962C8B-B14F-4D97-AF65-F5344CB8AC3E}">
        <p14:creationId xmlns:p14="http://schemas.microsoft.com/office/powerpoint/2010/main" val="101660596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that the position of the pushbutton is always parallel to the crosswalk</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94</a:t>
            </a:fld>
            <a:endParaRPr lang="en-US"/>
          </a:p>
        </p:txBody>
      </p:sp>
    </p:spTree>
    <p:extLst>
      <p:ext uri="{BB962C8B-B14F-4D97-AF65-F5344CB8AC3E}">
        <p14:creationId xmlns:p14="http://schemas.microsoft.com/office/powerpoint/2010/main" val="231519954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that the position of the pushbutton is always parallel to the crosswalk</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95</a:t>
            </a:fld>
            <a:endParaRPr lang="en-US"/>
          </a:p>
        </p:txBody>
      </p:sp>
    </p:spTree>
    <p:extLst>
      <p:ext uri="{BB962C8B-B14F-4D97-AF65-F5344CB8AC3E}">
        <p14:creationId xmlns:p14="http://schemas.microsoft.com/office/powerpoint/2010/main" val="387093404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photo on the left, we can see there is greater than a 10” reach to the pushbutton.</a:t>
            </a:r>
          </a:p>
          <a:p>
            <a:r>
              <a:rPr lang="en-US" baseline="0" dirty="0" smtClean="0"/>
              <a:t>In the photo on the right, we can see the vertical grade change between the sidewalk and the pushbutton.</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96</a:t>
            </a:fld>
            <a:endParaRPr lang="en-US"/>
          </a:p>
        </p:txBody>
      </p:sp>
    </p:spTree>
    <p:extLst>
      <p:ext uri="{BB962C8B-B14F-4D97-AF65-F5344CB8AC3E}">
        <p14:creationId xmlns:p14="http://schemas.microsoft.com/office/powerpoint/2010/main" val="279858624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19" indent="-177819">
              <a:buFont typeface="Arial" panose="020B0604020202020204" pitchFamily="34" charset="0"/>
              <a:buChar char="•"/>
            </a:pPr>
            <a:r>
              <a:rPr lang="en-US" dirty="0" smtClean="0"/>
              <a:t>The previous R&amp;Rs</a:t>
            </a:r>
            <a:r>
              <a:rPr lang="en-US" baseline="0" dirty="0" smtClean="0"/>
              <a:t> did not provide requirements for marked ADA on street parking outside of residential requests.  </a:t>
            </a:r>
          </a:p>
          <a:p>
            <a:pPr marL="177819" indent="-177819">
              <a:buFont typeface="Arial" panose="020B0604020202020204" pitchFamily="34" charset="0"/>
              <a:buChar char="•"/>
            </a:pPr>
            <a:r>
              <a:rPr lang="en-US" baseline="0" dirty="0" smtClean="0"/>
              <a:t>2010 DOJ calls for the requirement of 4% of marked or metered parking spaces to be designated ADA spaces.  </a:t>
            </a:r>
          </a:p>
          <a:p>
            <a:pPr marL="177819" indent="-177819">
              <a:buFont typeface="Arial" panose="020B0604020202020204" pitchFamily="34" charset="0"/>
              <a:buChar char="•"/>
            </a:pPr>
            <a:r>
              <a:rPr lang="en-US" baseline="0" dirty="0" smtClean="0"/>
              <a:t>PROWAG added the requirement of at least 1 spot per block</a:t>
            </a:r>
          </a:p>
          <a:p>
            <a:pPr marL="177819" indent="-177819">
              <a:buFont typeface="Arial" panose="020B0604020202020204" pitchFamily="34" charset="0"/>
              <a:buChar char="•"/>
            </a:pPr>
            <a:r>
              <a:rPr lang="en-US" baseline="0" dirty="0" smtClean="0"/>
              <a:t>ODOT was the first to enforce this on the City with some Urban Resurfacing projects</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97</a:t>
            </a:fld>
            <a:endParaRPr lang="en-US"/>
          </a:p>
        </p:txBody>
      </p:sp>
    </p:spTree>
    <p:extLst>
      <p:ext uri="{BB962C8B-B14F-4D97-AF65-F5344CB8AC3E}">
        <p14:creationId xmlns:p14="http://schemas.microsoft.com/office/powerpoint/2010/main" val="174871829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End of the block allows us to not make other</a:t>
            </a:r>
            <a:r>
              <a:rPr lang="en-US" baseline="0" dirty="0" smtClean="0"/>
              <a:t> special accommodations for the ADA space.  The existing ADA ramp at the corner is permitted to be used for access</a:t>
            </a:r>
            <a:endParaRPr lang="en-US" dirty="0"/>
          </a:p>
        </p:txBody>
      </p:sp>
      <p:sp>
        <p:nvSpPr>
          <p:cNvPr id="4" name="Slide Number Placeholder 3"/>
          <p:cNvSpPr>
            <a:spLocks noGrp="1"/>
          </p:cNvSpPr>
          <p:nvPr>
            <p:ph type="sldNum" sz="quarter" idx="10"/>
          </p:nvPr>
        </p:nvSpPr>
        <p:spPr/>
        <p:txBody>
          <a:bodyPr/>
          <a:lstStyle/>
          <a:p>
            <a:fld id="{C03A042C-0773-495A-8562-EFDE197D1C7D}" type="slidenum">
              <a:rPr lang="en-US" smtClean="0"/>
              <a:pPr/>
              <a:t>98</a:t>
            </a:fld>
            <a:endParaRPr lang="en-US"/>
          </a:p>
        </p:txBody>
      </p:sp>
    </p:spTree>
    <p:extLst>
      <p:ext uri="{BB962C8B-B14F-4D97-AF65-F5344CB8AC3E}">
        <p14:creationId xmlns:p14="http://schemas.microsoft.com/office/powerpoint/2010/main" val="180381276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3A042C-0773-495A-8562-EFDE197D1C7D}" type="slidenum">
              <a:rPr lang="en-US" smtClean="0"/>
              <a:pPr/>
              <a:t>99</a:t>
            </a:fld>
            <a:endParaRPr lang="en-US"/>
          </a:p>
        </p:txBody>
      </p:sp>
    </p:spTree>
    <p:extLst>
      <p:ext uri="{BB962C8B-B14F-4D97-AF65-F5344CB8AC3E}">
        <p14:creationId xmlns:p14="http://schemas.microsoft.com/office/powerpoint/2010/main" val="41328718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68B6F5E-4727-4EBC-99E4-2F9139417B42}" type="datetime1">
              <a:rPr lang="en-US" smtClean="0"/>
              <a:pPr/>
              <a:t>3/18/2019</a:t>
            </a:fld>
            <a:endParaRPr lang="en-US"/>
          </a:p>
        </p:txBody>
      </p:sp>
      <p:sp>
        <p:nvSpPr>
          <p:cNvPr id="5" name="Footer Placeholder 4"/>
          <p:cNvSpPr>
            <a:spLocks noGrp="1"/>
          </p:cNvSpPr>
          <p:nvPr>
            <p:ph type="ftr" sz="quarter" idx="11"/>
          </p:nvPr>
        </p:nvSpPr>
        <p:spPr>
          <a:xfrm>
            <a:off x="3124200" y="6124574"/>
            <a:ext cx="2895600" cy="596901"/>
          </a:xfrm>
        </p:spPr>
        <p:txBody>
          <a:bodyPr/>
          <a:lstStyle/>
          <a:p>
            <a:r>
              <a:rPr lang="en-US" dirty="0" smtClean="0"/>
              <a:t>In-House Design Section</a:t>
            </a:r>
            <a:endParaRPr lang="en-US" dirty="0"/>
          </a:p>
        </p:txBody>
      </p:sp>
      <p:sp>
        <p:nvSpPr>
          <p:cNvPr id="6" name="Slide Number Placeholder 5"/>
          <p:cNvSpPr>
            <a:spLocks noGrp="1"/>
          </p:cNvSpPr>
          <p:nvPr>
            <p:ph type="sldNum" sz="quarter" idx="12"/>
          </p:nvPr>
        </p:nvSpPr>
        <p:spPr/>
        <p:txBody>
          <a:bodyPr/>
          <a:lstStyle/>
          <a:p>
            <a:fld id="{79BC8553-D7CE-49B8-A555-B856885E86A3}" type="slidenum">
              <a:rPr lang="en-US" smtClean="0"/>
              <a:pPr/>
              <a:t>‹#›</a:t>
            </a:fld>
            <a:endParaRPr lang="en-US"/>
          </a:p>
        </p:txBody>
      </p:sp>
      <p:sp>
        <p:nvSpPr>
          <p:cNvPr id="7" name="Rectangle 6"/>
          <p:cNvSpPr/>
          <p:nvPr userDrawn="1"/>
        </p:nvSpPr>
        <p:spPr>
          <a:xfrm>
            <a:off x="142875" y="180975"/>
            <a:ext cx="8915400" cy="1171575"/>
          </a:xfrm>
          <a:prstGeom prst="rect">
            <a:avLst/>
          </a:prstGeom>
          <a:gradFill>
            <a:gsLst>
              <a:gs pos="0">
                <a:schemeClr val="bg1">
                  <a:lumMod val="50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282" name="Picture 1" descr="COC_Public%20Service_RGB_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81850" y="285750"/>
            <a:ext cx="177165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FBB5CD-478C-4B2F-AD7B-B6AFCDEDF155}" type="datetime1">
              <a:rPr lang="en-US" smtClean="0"/>
              <a:pPr/>
              <a:t>3/18/2019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BC8553-D7CE-49B8-A555-B856885E86A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35671D-41C3-4156-9F43-8D39F98F8187}" type="datetime1">
              <a:rPr lang="en-US" smtClean="0"/>
              <a:pPr/>
              <a:t>3/18/2019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BC8553-D7CE-49B8-A555-B856885E86A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B51102-F798-4165-A302-91DD4D8CB15F}" type="datetimeFigureOut">
              <a:rPr lang="en-US" smtClean="0"/>
              <a:t>3/18/2019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CA3A6A-C3A1-4BC1-BDB3-71E9A3502367}" type="slidenum">
              <a:rPr lang="en-US" smtClean="0"/>
              <a:t>‹#›</a:t>
            </a:fld>
            <a:endParaRPr lang="en-US"/>
          </a:p>
        </p:txBody>
      </p:sp>
    </p:spTree>
    <p:extLst>
      <p:ext uri="{BB962C8B-B14F-4D97-AF65-F5344CB8AC3E}">
        <p14:creationId xmlns:p14="http://schemas.microsoft.com/office/powerpoint/2010/main" val="1762694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68B6F5E-4727-4EBC-99E4-2F9139417B42}" type="datetime1">
              <a:rPr lang="en-US" smtClean="0"/>
              <a:pPr/>
              <a:t>3/18/2019</a:t>
            </a:fld>
            <a:endParaRPr lang="en-US"/>
          </a:p>
        </p:txBody>
      </p:sp>
      <p:sp>
        <p:nvSpPr>
          <p:cNvPr id="5" name="Footer Placeholder 4"/>
          <p:cNvSpPr>
            <a:spLocks noGrp="1"/>
          </p:cNvSpPr>
          <p:nvPr>
            <p:ph type="ftr" sz="quarter" idx="11"/>
          </p:nvPr>
        </p:nvSpPr>
        <p:spPr>
          <a:xfrm>
            <a:off x="3124200" y="6124576"/>
            <a:ext cx="2895600" cy="596901"/>
          </a:xfrm>
        </p:spPr>
        <p:txBody>
          <a:bodyPr/>
          <a:lstStyle/>
          <a:p>
            <a:r>
              <a:rPr lang="en-US" dirty="0" smtClean="0"/>
              <a:t>In-House Design Section</a:t>
            </a:r>
            <a:endParaRPr lang="en-US" dirty="0"/>
          </a:p>
        </p:txBody>
      </p:sp>
      <p:sp>
        <p:nvSpPr>
          <p:cNvPr id="6" name="Slide Number Placeholder 5"/>
          <p:cNvSpPr>
            <a:spLocks noGrp="1"/>
          </p:cNvSpPr>
          <p:nvPr>
            <p:ph type="sldNum" sz="quarter" idx="12"/>
          </p:nvPr>
        </p:nvSpPr>
        <p:spPr/>
        <p:txBody>
          <a:bodyPr/>
          <a:lstStyle/>
          <a:p>
            <a:fld id="{79BC8553-D7CE-49B8-A555-B856885E86A3}" type="slidenum">
              <a:rPr lang="en-US" smtClean="0"/>
              <a:pPr/>
              <a:t>‹#›</a:t>
            </a:fld>
            <a:endParaRPr lang="en-US"/>
          </a:p>
        </p:txBody>
      </p:sp>
      <p:sp>
        <p:nvSpPr>
          <p:cNvPr id="7" name="Rectangle 6"/>
          <p:cNvSpPr/>
          <p:nvPr userDrawn="1"/>
        </p:nvSpPr>
        <p:spPr>
          <a:xfrm>
            <a:off x="142875" y="180977"/>
            <a:ext cx="8915400" cy="1171575"/>
          </a:xfrm>
          <a:prstGeom prst="rect">
            <a:avLst/>
          </a:prstGeom>
          <a:gradFill>
            <a:gsLst>
              <a:gs pos="0">
                <a:schemeClr val="bg1">
                  <a:lumMod val="50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7282" name="Picture 1" descr="COC_Public%20Service_RGB_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81850" y="285752"/>
            <a:ext cx="177165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508886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04A4A1-D8C9-4BA7-92A1-12544EEE5DF8}" type="datetime1">
              <a:rPr lang="en-US" smtClean="0"/>
              <a:pPr/>
              <a:t>3/18/2019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BC8553-D7CE-49B8-A555-B856885E86A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1D6505-AE76-47AE-B11B-4756E9ACA0CD}" type="datetime1">
              <a:rPr lang="en-US" smtClean="0"/>
              <a:pPr/>
              <a:t>3/18/2019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BC8553-D7CE-49B8-A555-B856885E86A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B731D3-60D1-4351-BD8B-3320292DDE19}" type="datetime1">
              <a:rPr lang="en-US" smtClean="0"/>
              <a:pPr/>
              <a:t>3/18/2019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BC8553-D7CE-49B8-A555-B856885E86A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390D4C-B2D2-44F4-9B55-62BB2B63BF61}" type="datetime1">
              <a:rPr lang="en-US" smtClean="0"/>
              <a:pPr/>
              <a:t>3/18/2019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BC8553-D7CE-49B8-A555-B856885E86A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277FD9-DD3F-4AA7-9A9D-5277B4513523}" type="datetime1">
              <a:rPr lang="en-US" smtClean="0"/>
              <a:pPr/>
              <a:t>3/18/2019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BC8553-D7CE-49B8-A555-B856885E86A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5001C2-04C5-48CA-88F1-B729C2EECCCE}" type="datetime1">
              <a:rPr lang="en-US" smtClean="0"/>
              <a:pPr/>
              <a:t>3/18/2019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BC8553-D7CE-49B8-A555-B856885E86A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0B6079-D86D-4721-9257-D6F4AD454A3B}" type="datetime1">
              <a:rPr lang="en-US" smtClean="0"/>
              <a:pPr/>
              <a:t>3/18/2019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BC8553-D7CE-49B8-A555-B856885E86A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C0FF1B-8D15-4CF9-A847-3E35F7266EC3}" type="datetime1">
              <a:rPr lang="en-US" smtClean="0"/>
              <a:pPr/>
              <a:t>3/18/2019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BC8553-D7CE-49B8-A555-B856885E86A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17779D-7AC2-481A-B4AF-DC9872F59067}" type="datetime1">
              <a:rPr lang="en-US" smtClean="0"/>
              <a:pPr/>
              <a:t>3/18/2019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BC8553-D7CE-49B8-A555-B856885E86A3}" type="slidenum">
              <a:rPr lang="en-US" smtClean="0"/>
              <a:pPr/>
              <a:t>‹#›</a:t>
            </a:fld>
            <a:endParaRPr lang="en-US"/>
          </a:p>
        </p:txBody>
      </p:sp>
      <p:sp>
        <p:nvSpPr>
          <p:cNvPr id="7" name="Rectangle 6"/>
          <p:cNvSpPr/>
          <p:nvPr userDrawn="1"/>
        </p:nvSpPr>
        <p:spPr>
          <a:xfrm>
            <a:off x="142875" y="180975"/>
            <a:ext cx="8915400" cy="1171575"/>
          </a:xfrm>
          <a:prstGeom prst="rect">
            <a:avLst/>
          </a:prstGeom>
          <a:gradFill>
            <a:gsLst>
              <a:gs pos="0">
                <a:schemeClr val="bg1">
                  <a:lumMod val="50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 descr="COC_Public%20Service_RGB_jp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181850" y="285750"/>
            <a:ext cx="177165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ada.gov/doj-fhwa-ta.ht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00.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comments" Target="../comments/comment1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07.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08.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10.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1.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12.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11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hyperlink" Target="mailto:kedussault@columbus.gov" TargetMode="External"/><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9.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comments" Target="../comments/commen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comments" Target="../comments/commen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comments" Target="../comments/comment4.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34.emf"/><Relationship Id="rId4" Type="http://schemas.openxmlformats.org/officeDocument/2006/relationships/oleObject" Target="../embeddings/oleObject2.bin"/></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comments" Target="../comments/comment5.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comments" Target="../comments/comment6.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comments" Target="../comments/comment8.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comments" Target="../comments/comment9.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7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comments" Target="../comments/commen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comments" Target="../comments/comment11.xml"/><Relationship Id="rId4" Type="http://schemas.openxmlformats.org/officeDocument/2006/relationships/image" Target="../media/image96.png"/></Relationships>
</file>

<file path=ppt/slides/_rels/slide8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comments" Target="../comments/comment12.xml"/><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comments" Target="../comments/comment13.xml"/></Relationships>
</file>

<file path=ppt/slides/_rels/slide8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comments" Target="../comments/comment1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4.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5.xm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9BC8553-D7CE-49B8-A555-B856885E86A3}" type="slidenum">
              <a:rPr lang="en-US" smtClean="0"/>
              <a:pPr/>
              <a:t>1</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799" y="1709737"/>
            <a:ext cx="4829175" cy="4829175"/>
          </a:xfrm>
          <a:prstGeom prst="rect">
            <a:avLst/>
          </a:prstGeom>
        </p:spPr>
      </p:pic>
      <p:sp>
        <p:nvSpPr>
          <p:cNvPr id="4" name="TextBox 3"/>
          <p:cNvSpPr txBox="1"/>
          <p:nvPr/>
        </p:nvSpPr>
        <p:spPr>
          <a:xfrm>
            <a:off x="828675" y="66675"/>
            <a:ext cx="6629400" cy="1384995"/>
          </a:xfrm>
          <a:prstGeom prst="rect">
            <a:avLst/>
          </a:prstGeom>
          <a:noFill/>
        </p:spPr>
        <p:txBody>
          <a:bodyPr wrap="square" rtlCol="0">
            <a:spAutoFit/>
          </a:bodyPr>
          <a:lstStyle/>
          <a:p>
            <a:pPr algn="ctr"/>
            <a:r>
              <a:rPr lang="en-US" sz="2800" b="1" dirty="0" smtClean="0"/>
              <a:t>City Of Columbus </a:t>
            </a:r>
          </a:p>
          <a:p>
            <a:pPr algn="ctr"/>
            <a:r>
              <a:rPr lang="en-US" sz="2800" b="1" dirty="0" smtClean="0"/>
              <a:t>Department of Public Service</a:t>
            </a:r>
          </a:p>
          <a:p>
            <a:pPr algn="ctr"/>
            <a:r>
              <a:rPr lang="en-US" sz="2800" b="1" dirty="0" smtClean="0"/>
              <a:t>ADA Training 2019</a:t>
            </a:r>
            <a:endParaRPr lang="en-US" sz="2800" b="1" dirty="0"/>
          </a:p>
        </p:txBody>
      </p:sp>
    </p:spTree>
    <p:extLst>
      <p:ext uri="{BB962C8B-B14F-4D97-AF65-F5344CB8AC3E}">
        <p14:creationId xmlns:p14="http://schemas.microsoft.com/office/powerpoint/2010/main" val="35134238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ADA</a:t>
            </a:r>
            <a:r>
              <a:rPr lang="en-US" dirty="0"/>
              <a:t> </a:t>
            </a:r>
            <a:r>
              <a:rPr lang="en-US" b="1" dirty="0"/>
              <a:t>Scoping</a:t>
            </a:r>
            <a:r>
              <a:rPr lang="en-US" dirty="0"/>
              <a:t/>
            </a:r>
            <a:br>
              <a:rPr lang="en-US" dirty="0"/>
            </a:br>
            <a:r>
              <a:rPr lang="en-US" sz="2800" b="1" dirty="0"/>
              <a:t>Project Type</a:t>
            </a:r>
            <a:endParaRPr lang="en-US" b="1" dirty="0"/>
          </a:p>
        </p:txBody>
      </p:sp>
      <p:sp>
        <p:nvSpPr>
          <p:cNvPr id="3" name="Content Placeholder 2"/>
          <p:cNvSpPr>
            <a:spLocks noGrp="1"/>
          </p:cNvSpPr>
          <p:nvPr>
            <p:ph idx="1"/>
          </p:nvPr>
        </p:nvSpPr>
        <p:spPr>
          <a:xfrm>
            <a:off x="457200" y="1600200"/>
            <a:ext cx="4371975" cy="4525963"/>
          </a:xfrm>
        </p:spPr>
        <p:txBody>
          <a:bodyPr>
            <a:normAutofit/>
          </a:bodyPr>
          <a:lstStyle/>
          <a:p>
            <a:r>
              <a:rPr lang="en-US" dirty="0" smtClean="0"/>
              <a:t>New ADA responsibilities related to resurfacing are based on a DOJ/DOT Joint </a:t>
            </a:r>
            <a:r>
              <a:rPr lang="en-US" dirty="0"/>
              <a:t>T</a:t>
            </a:r>
            <a:r>
              <a:rPr lang="en-US" dirty="0" smtClean="0"/>
              <a:t>echnical Assistance document </a:t>
            </a:r>
            <a:r>
              <a:rPr lang="en-US" dirty="0">
                <a:hlinkClick r:id="rId3"/>
              </a:rPr>
              <a:t>https://</a:t>
            </a:r>
            <a:r>
              <a:rPr lang="en-US" dirty="0" smtClean="0">
                <a:hlinkClick r:id="rId3"/>
              </a:rPr>
              <a:t>www.ada.gov/doj-fhwa-ta.htm</a:t>
            </a:r>
            <a:endParaRPr lang="en-US"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10</a:t>
            </a:fld>
            <a:endParaRPr lang="en-US"/>
          </a:p>
        </p:txBody>
      </p:sp>
      <p:pic>
        <p:nvPicPr>
          <p:cNvPr id="5" name="Picture 4"/>
          <p:cNvPicPr>
            <a:picLocks noChangeAspect="1"/>
          </p:cNvPicPr>
          <p:nvPr/>
        </p:nvPicPr>
        <p:blipFill>
          <a:blip r:embed="rId4"/>
          <a:stretch>
            <a:fillRect/>
          </a:stretch>
        </p:blipFill>
        <p:spPr>
          <a:xfrm>
            <a:off x="5028437" y="1686719"/>
            <a:ext cx="3411724" cy="4400550"/>
          </a:xfrm>
          <a:prstGeom prst="rect">
            <a:avLst/>
          </a:prstGeom>
        </p:spPr>
      </p:pic>
    </p:spTree>
    <p:extLst>
      <p:ext uri="{BB962C8B-B14F-4D97-AF65-F5344CB8AC3E}">
        <p14:creationId xmlns:p14="http://schemas.microsoft.com/office/powerpoint/2010/main" val="286110255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Exceptions</a:t>
            </a:r>
            <a:endParaRPr lang="en-US"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100</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515" y="1417638"/>
            <a:ext cx="7068969" cy="5121274"/>
          </a:xfrm>
          <a:prstGeom prst="rect">
            <a:avLst/>
          </a:prstGeom>
        </p:spPr>
      </p:pic>
    </p:spTree>
    <p:extLst>
      <p:ext uri="{BB962C8B-B14F-4D97-AF65-F5344CB8AC3E}">
        <p14:creationId xmlns:p14="http://schemas.microsoft.com/office/powerpoint/2010/main" val="351005660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Exceptions</a:t>
            </a:r>
            <a:br>
              <a:rPr lang="en-US" dirty="0" smtClean="0"/>
            </a:br>
            <a:r>
              <a:rPr lang="en-US" sz="2800" dirty="0" smtClean="0"/>
              <a:t>Technically infeasible path</a:t>
            </a:r>
            <a:endParaRPr lang="en-US" sz="2800" dirty="0"/>
          </a:p>
        </p:txBody>
      </p:sp>
      <p:sp>
        <p:nvSpPr>
          <p:cNvPr id="3" name="Content Placeholder 2"/>
          <p:cNvSpPr>
            <a:spLocks noGrp="1"/>
          </p:cNvSpPr>
          <p:nvPr>
            <p:ph idx="1"/>
          </p:nvPr>
        </p:nvSpPr>
        <p:spPr/>
        <p:txBody>
          <a:bodyPr>
            <a:normAutofit lnSpcReduction="10000"/>
          </a:bodyPr>
          <a:lstStyle/>
          <a:p>
            <a:r>
              <a:rPr lang="en-US" dirty="0" smtClean="0"/>
              <a:t>When it is technically infeasible to provide a compliant PAR triggered by an alteration, it may be necessary to sign the ADA compliant path</a:t>
            </a:r>
          </a:p>
          <a:p>
            <a:r>
              <a:rPr lang="en-US" dirty="0" smtClean="0"/>
              <a:t>This must go through the design exception process</a:t>
            </a:r>
          </a:p>
          <a:p>
            <a:r>
              <a:rPr lang="en-US" dirty="0" smtClean="0"/>
              <a:t>Signage must be placed to follow the complete alternate pathway, just like a roadway detour</a:t>
            </a:r>
            <a:endParaRPr lang="en-US"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101</a:t>
            </a:fld>
            <a:endParaRPr lang="en-US"/>
          </a:p>
        </p:txBody>
      </p:sp>
    </p:spTree>
    <p:extLst>
      <p:ext uri="{BB962C8B-B14F-4D97-AF65-F5344CB8AC3E}">
        <p14:creationId xmlns:p14="http://schemas.microsoft.com/office/powerpoint/2010/main" val="400922312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Exceptions</a:t>
            </a:r>
            <a:br>
              <a:rPr lang="en-US" dirty="0" smtClean="0"/>
            </a:br>
            <a:r>
              <a:rPr lang="en-US" sz="2800" dirty="0" smtClean="0"/>
              <a:t>Technically infeasible path</a:t>
            </a:r>
            <a:endParaRPr lang="en-US" sz="2800"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102</a:t>
            </a:fld>
            <a:endParaRPr lang="en-US"/>
          </a:p>
        </p:txBody>
      </p:sp>
      <p:pic>
        <p:nvPicPr>
          <p:cNvPr id="6" name="Picture 5"/>
          <p:cNvPicPr>
            <a:picLocks noChangeAspect="1"/>
          </p:cNvPicPr>
          <p:nvPr/>
        </p:nvPicPr>
        <p:blipFill>
          <a:blip r:embed="rId3"/>
          <a:stretch>
            <a:fillRect/>
          </a:stretch>
        </p:blipFill>
        <p:spPr>
          <a:xfrm>
            <a:off x="2959235" y="1604761"/>
            <a:ext cx="5276850" cy="5116714"/>
          </a:xfrm>
          <a:prstGeom prst="rect">
            <a:avLst/>
          </a:prstGeom>
        </p:spPr>
      </p:pic>
    </p:spTree>
    <p:extLst>
      <p:ext uri="{BB962C8B-B14F-4D97-AF65-F5344CB8AC3E}">
        <p14:creationId xmlns:p14="http://schemas.microsoft.com/office/powerpoint/2010/main" val="340611201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39243" y="1980284"/>
            <a:ext cx="4027914" cy="4741191"/>
          </a:xfrm>
        </p:spPr>
      </p:pic>
      <p:sp>
        <p:nvSpPr>
          <p:cNvPr id="2" name="Title 1"/>
          <p:cNvSpPr>
            <a:spLocks noGrp="1"/>
          </p:cNvSpPr>
          <p:nvPr>
            <p:ph type="title"/>
          </p:nvPr>
        </p:nvSpPr>
        <p:spPr/>
        <p:txBody>
          <a:bodyPr/>
          <a:lstStyle/>
          <a:p>
            <a:r>
              <a:rPr lang="en-US" dirty="0"/>
              <a:t>Design Exceptions</a:t>
            </a:r>
            <a:br>
              <a:rPr lang="en-US" dirty="0"/>
            </a:br>
            <a:r>
              <a:rPr lang="en-US" sz="2800" dirty="0"/>
              <a:t>Technically infeasible path</a:t>
            </a:r>
          </a:p>
        </p:txBody>
      </p:sp>
      <p:sp>
        <p:nvSpPr>
          <p:cNvPr id="4" name="Slide Number Placeholder 3"/>
          <p:cNvSpPr>
            <a:spLocks noGrp="1"/>
          </p:cNvSpPr>
          <p:nvPr>
            <p:ph type="sldNum" sz="quarter" idx="12"/>
          </p:nvPr>
        </p:nvSpPr>
        <p:spPr/>
        <p:txBody>
          <a:bodyPr/>
          <a:lstStyle/>
          <a:p>
            <a:fld id="{79BC8553-D7CE-49B8-A555-B856885E86A3}" type="slidenum">
              <a:rPr lang="en-US" smtClean="0"/>
              <a:pPr/>
              <a:t>103</a:t>
            </a:fld>
            <a:endParaRPr lang="en-US"/>
          </a:p>
        </p:txBody>
      </p:sp>
      <p:sp>
        <p:nvSpPr>
          <p:cNvPr id="6" name="TextBox 5"/>
          <p:cNvSpPr txBox="1"/>
          <p:nvPr/>
        </p:nvSpPr>
        <p:spPr>
          <a:xfrm>
            <a:off x="457200" y="2103929"/>
            <a:ext cx="3479575"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This sign indicates the alternate path for disabled persons to use</a:t>
            </a:r>
          </a:p>
          <a:p>
            <a:pPr marL="457200" indent="-457200">
              <a:buFont typeface="Arial" panose="020B0604020202020204" pitchFamily="34" charset="0"/>
              <a:buChar char="•"/>
            </a:pPr>
            <a:r>
              <a:rPr lang="en-US" sz="2800" dirty="0" smtClean="0"/>
              <a:t>It  does not restrict pedestrians from using the ADA non-compliant route</a:t>
            </a:r>
            <a:endParaRPr lang="en-US" sz="2800" dirty="0"/>
          </a:p>
        </p:txBody>
      </p:sp>
    </p:spTree>
    <p:extLst>
      <p:ext uri="{BB962C8B-B14F-4D97-AF65-F5344CB8AC3E}">
        <p14:creationId xmlns:p14="http://schemas.microsoft.com/office/powerpoint/2010/main" val="244575081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Exceptions</a:t>
            </a:r>
            <a:br>
              <a:rPr lang="en-US" dirty="0"/>
            </a:br>
            <a:r>
              <a:rPr lang="en-US" sz="2800" dirty="0"/>
              <a:t>Technically infeasible path</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33796" y="1822624"/>
            <a:ext cx="4053004" cy="4898851"/>
          </a:xfrm>
        </p:spPr>
      </p:pic>
      <p:sp>
        <p:nvSpPr>
          <p:cNvPr id="4" name="Slide Number Placeholder 3"/>
          <p:cNvSpPr>
            <a:spLocks noGrp="1"/>
          </p:cNvSpPr>
          <p:nvPr>
            <p:ph type="sldNum" sz="quarter" idx="12"/>
          </p:nvPr>
        </p:nvSpPr>
        <p:spPr/>
        <p:txBody>
          <a:bodyPr/>
          <a:lstStyle/>
          <a:p>
            <a:fld id="{79BC8553-D7CE-49B8-A555-B856885E86A3}" type="slidenum">
              <a:rPr lang="en-US" smtClean="0"/>
              <a:pPr/>
              <a:t>104</a:t>
            </a:fld>
            <a:endParaRPr lang="en-US"/>
          </a:p>
        </p:txBody>
      </p:sp>
      <p:sp>
        <p:nvSpPr>
          <p:cNvPr id="7" name="TextBox 6"/>
          <p:cNvSpPr txBox="1"/>
          <p:nvPr/>
        </p:nvSpPr>
        <p:spPr>
          <a:xfrm>
            <a:off x="647362" y="2120113"/>
            <a:ext cx="3843717"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This sign restricts access to ALL pedestrians</a:t>
            </a:r>
          </a:p>
          <a:p>
            <a:pPr marL="285750" indent="-285750">
              <a:buFont typeface="Arial" panose="020B0604020202020204" pitchFamily="34" charset="0"/>
              <a:buChar char="•"/>
            </a:pPr>
            <a:r>
              <a:rPr lang="en-US" sz="2400" dirty="0" smtClean="0"/>
              <a:t>It should only be used where a crosswalk is not safe for </a:t>
            </a:r>
            <a:r>
              <a:rPr lang="en-US" sz="2400" b="1" u="sng" dirty="0" smtClean="0"/>
              <a:t>ANYBODY</a:t>
            </a:r>
            <a:r>
              <a:rPr lang="en-US" sz="2400" dirty="0" smtClean="0"/>
              <a:t> to cross</a:t>
            </a:r>
          </a:p>
          <a:p>
            <a:pPr marL="285750" indent="-285750">
              <a:buFont typeface="Arial" panose="020B0604020202020204" pitchFamily="34" charset="0"/>
              <a:buChar char="•"/>
            </a:pPr>
            <a:r>
              <a:rPr lang="en-US" sz="2400" dirty="0" smtClean="0"/>
              <a:t>Use of this sign should be approved by the DPS Division of Traffic Management</a:t>
            </a:r>
            <a:endParaRPr lang="en-US" sz="2400" dirty="0"/>
          </a:p>
        </p:txBody>
      </p:sp>
    </p:spTree>
    <p:extLst>
      <p:ext uri="{BB962C8B-B14F-4D97-AF65-F5344CB8AC3E}">
        <p14:creationId xmlns:p14="http://schemas.microsoft.com/office/powerpoint/2010/main" val="234412889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56601" y="1417637"/>
            <a:ext cx="8493757" cy="5138805"/>
          </a:xfrm>
          <a:prstGeom prst="rect">
            <a:avLst/>
          </a:prstGeom>
        </p:spPr>
      </p:pic>
      <p:sp>
        <p:nvSpPr>
          <p:cNvPr id="2" name="Title 1"/>
          <p:cNvSpPr>
            <a:spLocks noGrp="1"/>
          </p:cNvSpPr>
          <p:nvPr>
            <p:ph type="title"/>
          </p:nvPr>
        </p:nvSpPr>
        <p:spPr/>
        <p:txBody>
          <a:bodyPr/>
          <a:lstStyle/>
          <a:p>
            <a:r>
              <a:rPr lang="en-US" dirty="0"/>
              <a:t>Design Exceptions</a:t>
            </a:r>
            <a:br>
              <a:rPr lang="en-US" dirty="0"/>
            </a:br>
            <a:r>
              <a:rPr lang="en-US" sz="2800" dirty="0" smtClean="0"/>
              <a:t>Ramp slope example</a:t>
            </a:r>
            <a:endParaRPr lang="en-US" sz="2800"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105</a:t>
            </a:fld>
            <a:endParaRPr lang="en-US"/>
          </a:p>
        </p:txBody>
      </p:sp>
    </p:spTree>
    <p:extLst>
      <p:ext uri="{BB962C8B-B14F-4D97-AF65-F5344CB8AC3E}">
        <p14:creationId xmlns:p14="http://schemas.microsoft.com/office/powerpoint/2010/main" val="379862293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endParaRPr lang="en-US"/>
          </a:p>
        </p:txBody>
      </p:sp>
      <p:sp>
        <p:nvSpPr>
          <p:cNvPr id="5" name="Title 4"/>
          <p:cNvSpPr>
            <a:spLocks noGrp="1"/>
          </p:cNvSpPr>
          <p:nvPr>
            <p:ph type="ctrTitle"/>
          </p:nvPr>
        </p:nvSpPr>
        <p:spPr>
          <a:xfrm>
            <a:off x="759940" y="838201"/>
            <a:ext cx="5776784" cy="791347"/>
          </a:xfrm>
        </p:spPr>
        <p:txBody>
          <a:bodyPr/>
          <a:lstStyle/>
          <a:p>
            <a:r>
              <a:rPr lang="en-US" dirty="0" smtClean="0">
                <a:solidFill>
                  <a:srgbClr val="FF0000"/>
                </a:solidFill>
              </a:rPr>
              <a:t>Pop Quiz</a:t>
            </a:r>
            <a:endParaRPr lang="en-US" dirty="0">
              <a:solidFill>
                <a:srgbClr val="FF000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548" y="857250"/>
            <a:ext cx="6799217" cy="5099413"/>
          </a:xfrm>
          <a:prstGeom prst="rect">
            <a:avLst/>
          </a:prstGeom>
        </p:spPr>
      </p:pic>
    </p:spTree>
    <p:extLst>
      <p:ext uri="{BB962C8B-B14F-4D97-AF65-F5344CB8AC3E}">
        <p14:creationId xmlns:p14="http://schemas.microsoft.com/office/powerpoint/2010/main" val="407817157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260" y="857250"/>
            <a:ext cx="6777680" cy="5083260"/>
          </a:xfrm>
          <a:prstGeom prst="rect">
            <a:avLst/>
          </a:prstGeom>
        </p:spPr>
      </p:pic>
      <p:sp>
        <p:nvSpPr>
          <p:cNvPr id="2" name="Title 1"/>
          <p:cNvSpPr>
            <a:spLocks noGrp="1"/>
          </p:cNvSpPr>
          <p:nvPr>
            <p:ph type="ctrTitle"/>
          </p:nvPr>
        </p:nvSpPr>
        <p:spPr/>
        <p:txBody>
          <a:bodyPr/>
          <a:lstStyle/>
          <a:p>
            <a:endParaRPr lang="en-US"/>
          </a:p>
        </p:txBody>
      </p:sp>
    </p:spTree>
    <p:extLst>
      <p:ext uri="{BB962C8B-B14F-4D97-AF65-F5344CB8AC3E}">
        <p14:creationId xmlns:p14="http://schemas.microsoft.com/office/powerpoint/2010/main" val="320569808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endParaRPr lang="en-US"/>
          </a:p>
        </p:txBody>
      </p:sp>
      <p:sp>
        <p:nvSpPr>
          <p:cNvPr id="5" name="Title 4"/>
          <p:cNvSpPr>
            <a:spLocks noGrp="1"/>
          </p:cNvSpPr>
          <p:nvPr>
            <p:ph type="ctrTitle"/>
          </p:nvPr>
        </p:nvSpPr>
        <p:spPr>
          <a:xfrm>
            <a:off x="759940" y="838201"/>
            <a:ext cx="5776784" cy="791347"/>
          </a:xfrm>
        </p:spPr>
        <p:txBody>
          <a:bodyPr/>
          <a:lstStyle/>
          <a:p>
            <a:r>
              <a:rPr lang="en-US" dirty="0" smtClean="0">
                <a:solidFill>
                  <a:srgbClr val="FF0000"/>
                </a:solidFill>
              </a:rPr>
              <a:t>Pop Quiz</a:t>
            </a:r>
            <a:endParaRPr lang="en-US" dirty="0">
              <a:solidFill>
                <a:srgbClr val="FF000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124524856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endParaRPr lang="en-US"/>
          </a:p>
        </p:txBody>
      </p:sp>
      <p:sp>
        <p:nvSpPr>
          <p:cNvPr id="5" name="Title 4"/>
          <p:cNvSpPr>
            <a:spLocks noGrp="1"/>
          </p:cNvSpPr>
          <p:nvPr>
            <p:ph type="ctrTitle"/>
          </p:nvPr>
        </p:nvSpPr>
        <p:spPr>
          <a:xfrm>
            <a:off x="759940" y="838201"/>
            <a:ext cx="5776784" cy="791347"/>
          </a:xfrm>
        </p:spPr>
        <p:txBody>
          <a:bodyPr/>
          <a:lstStyle/>
          <a:p>
            <a:r>
              <a:rPr lang="en-US" dirty="0" smtClean="0">
                <a:solidFill>
                  <a:srgbClr val="FF0000"/>
                </a:solidFill>
              </a:rPr>
              <a:t>Pop Quiz</a:t>
            </a:r>
            <a:endParaRPr lang="en-US" dirty="0">
              <a:solidFill>
                <a:srgbClr val="FF000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167" y="955222"/>
            <a:ext cx="6727371" cy="5045528"/>
          </a:xfrm>
          <a:prstGeom prst="rect">
            <a:avLst/>
          </a:prstGeom>
        </p:spPr>
      </p:pic>
    </p:spTree>
    <p:extLst>
      <p:ext uri="{BB962C8B-B14F-4D97-AF65-F5344CB8AC3E}">
        <p14:creationId xmlns:p14="http://schemas.microsoft.com/office/powerpoint/2010/main" val="23387900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ADA</a:t>
            </a:r>
            <a:r>
              <a:rPr lang="en-US" dirty="0"/>
              <a:t> </a:t>
            </a:r>
            <a:r>
              <a:rPr lang="en-US" b="1" dirty="0"/>
              <a:t>Scoping</a:t>
            </a:r>
            <a:r>
              <a:rPr lang="en-US" dirty="0"/>
              <a:t/>
            </a:r>
            <a:br>
              <a:rPr lang="en-US" dirty="0"/>
            </a:br>
            <a:r>
              <a:rPr lang="en-US" sz="2800" b="1" dirty="0"/>
              <a:t>Project Type</a:t>
            </a:r>
            <a:endParaRPr lang="en-US" b="1" dirty="0"/>
          </a:p>
        </p:txBody>
      </p:sp>
      <p:sp>
        <p:nvSpPr>
          <p:cNvPr id="3" name="Content Placeholder 2"/>
          <p:cNvSpPr>
            <a:spLocks noGrp="1"/>
          </p:cNvSpPr>
          <p:nvPr>
            <p:ph idx="1"/>
          </p:nvPr>
        </p:nvSpPr>
        <p:spPr/>
        <p:txBody>
          <a:bodyPr>
            <a:normAutofit lnSpcReduction="10000"/>
          </a:bodyPr>
          <a:lstStyle/>
          <a:p>
            <a:r>
              <a:rPr lang="en-US" b="1" dirty="0" smtClean="0"/>
              <a:t>Title II </a:t>
            </a:r>
            <a:r>
              <a:rPr lang="en-US" dirty="0" smtClean="0"/>
              <a:t>– The City of Columbus and other Title II agencies are held to a higher standard, and certain operations trigger ADA compliance beyond what the project immediately disturbs.</a:t>
            </a:r>
          </a:p>
          <a:p>
            <a:r>
              <a:rPr lang="en-US" dirty="0" smtClean="0"/>
              <a:t>Private entities working within the ROW are required to repair the area directly disturbed up to current ADA compliance.</a:t>
            </a:r>
            <a:br>
              <a:rPr lang="en-US" dirty="0" smtClean="0"/>
            </a:br>
            <a:endParaRPr lang="en-US"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11</a:t>
            </a:fld>
            <a:endParaRPr lang="en-US"/>
          </a:p>
        </p:txBody>
      </p:sp>
    </p:spTree>
    <p:extLst>
      <p:ext uri="{BB962C8B-B14F-4D97-AF65-F5344CB8AC3E}">
        <p14:creationId xmlns:p14="http://schemas.microsoft.com/office/powerpoint/2010/main" val="211238794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endParaRPr lang="en-US"/>
          </a:p>
        </p:txBody>
      </p:sp>
      <p:sp>
        <p:nvSpPr>
          <p:cNvPr id="5" name="Title 4"/>
          <p:cNvSpPr>
            <a:spLocks noGrp="1"/>
          </p:cNvSpPr>
          <p:nvPr>
            <p:ph type="ctrTitle"/>
          </p:nvPr>
        </p:nvSpPr>
        <p:spPr>
          <a:xfrm>
            <a:off x="759940" y="838201"/>
            <a:ext cx="5776784" cy="791347"/>
          </a:xfrm>
        </p:spPr>
        <p:txBody>
          <a:bodyPr/>
          <a:lstStyle/>
          <a:p>
            <a:r>
              <a:rPr lang="en-US" dirty="0" smtClean="0">
                <a:solidFill>
                  <a:srgbClr val="FF0000"/>
                </a:solidFill>
              </a:rPr>
              <a:t>Pop Quiz</a:t>
            </a:r>
            <a:endParaRPr lang="en-US" dirty="0">
              <a:solidFill>
                <a:srgbClr val="FF00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128310478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endParaRPr lang="en-US"/>
          </a:p>
        </p:txBody>
      </p:sp>
      <p:sp>
        <p:nvSpPr>
          <p:cNvPr id="5" name="Title 4"/>
          <p:cNvSpPr>
            <a:spLocks noGrp="1"/>
          </p:cNvSpPr>
          <p:nvPr>
            <p:ph type="ctrTitle"/>
          </p:nvPr>
        </p:nvSpPr>
        <p:spPr>
          <a:xfrm>
            <a:off x="759940" y="838201"/>
            <a:ext cx="5776784" cy="791347"/>
          </a:xfrm>
        </p:spPr>
        <p:txBody>
          <a:bodyPr/>
          <a:lstStyle/>
          <a:p>
            <a:r>
              <a:rPr lang="en-US" dirty="0" smtClean="0">
                <a:solidFill>
                  <a:srgbClr val="FF0000"/>
                </a:solidFill>
              </a:rPr>
              <a:t>Pop Quiz</a:t>
            </a:r>
            <a:endParaRPr lang="en-US" dirty="0">
              <a:solidFill>
                <a:srgbClr val="FF00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120" y="857250"/>
            <a:ext cx="6757851" cy="5068388"/>
          </a:xfrm>
          <a:prstGeom prst="rect">
            <a:avLst/>
          </a:prstGeom>
        </p:spPr>
      </p:pic>
    </p:spTree>
    <p:extLst>
      <p:ext uri="{BB962C8B-B14F-4D97-AF65-F5344CB8AC3E}">
        <p14:creationId xmlns:p14="http://schemas.microsoft.com/office/powerpoint/2010/main" val="388563539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endParaRPr lang="en-US"/>
          </a:p>
        </p:txBody>
      </p:sp>
      <p:sp>
        <p:nvSpPr>
          <p:cNvPr id="5" name="Title 4"/>
          <p:cNvSpPr>
            <a:spLocks noGrp="1"/>
          </p:cNvSpPr>
          <p:nvPr>
            <p:ph type="ctrTitle"/>
          </p:nvPr>
        </p:nvSpPr>
        <p:spPr>
          <a:xfrm>
            <a:off x="759940" y="838201"/>
            <a:ext cx="5776784" cy="791347"/>
          </a:xfrm>
        </p:spPr>
        <p:txBody>
          <a:bodyPr/>
          <a:lstStyle/>
          <a:p>
            <a:r>
              <a:rPr lang="en-US" dirty="0" smtClean="0">
                <a:solidFill>
                  <a:srgbClr val="FF0000"/>
                </a:solidFill>
              </a:rPr>
              <a:t>Pop Quiz</a:t>
            </a:r>
            <a:endParaRPr lang="en-US" dirty="0">
              <a:solidFill>
                <a:srgbClr val="FF000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206033674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Construction </a:t>
            </a:r>
            <a:r>
              <a:rPr lang="en-US" dirty="0" smtClean="0">
                <a:solidFill>
                  <a:srgbClr val="FF0000"/>
                </a:solidFill>
              </a:rPr>
              <a:t>(add construction activity background)</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79BC8553-D7CE-49B8-A555-B856885E86A3}" type="slidenum">
              <a:rPr lang="en-US" smtClean="0"/>
              <a:pPr/>
              <a:t>113</a:t>
            </a:fld>
            <a:endParaRPr lang="en-US"/>
          </a:p>
        </p:txBody>
      </p:sp>
      <p:pic>
        <p:nvPicPr>
          <p:cNvPr id="5" name="Picture 4"/>
          <p:cNvPicPr>
            <a:picLocks noChangeAspect="1"/>
          </p:cNvPicPr>
          <p:nvPr/>
        </p:nvPicPr>
        <p:blipFill>
          <a:blip r:embed="rId3"/>
          <a:stretch>
            <a:fillRect/>
          </a:stretch>
        </p:blipFill>
        <p:spPr>
          <a:xfrm>
            <a:off x="184792" y="1471044"/>
            <a:ext cx="8502008" cy="5101205"/>
          </a:xfrm>
          <a:prstGeom prst="rect">
            <a:avLst/>
          </a:prstGeom>
        </p:spPr>
      </p:pic>
      <p:pic>
        <p:nvPicPr>
          <p:cNvPr id="6" name="Picture 5"/>
          <p:cNvPicPr>
            <a:picLocks noChangeAspect="1"/>
          </p:cNvPicPr>
          <p:nvPr/>
        </p:nvPicPr>
        <p:blipFill>
          <a:blip r:embed="rId4"/>
          <a:stretch>
            <a:fillRect/>
          </a:stretch>
        </p:blipFill>
        <p:spPr>
          <a:xfrm>
            <a:off x="-3535755" y="1194326"/>
            <a:ext cx="3116305" cy="2105504"/>
          </a:xfrm>
          <a:prstGeom prst="rect">
            <a:avLst/>
          </a:prstGeom>
        </p:spPr>
      </p:pic>
    </p:spTree>
    <p:extLst>
      <p:ext uri="{BB962C8B-B14F-4D97-AF65-F5344CB8AC3E}">
        <p14:creationId xmlns:p14="http://schemas.microsoft.com/office/powerpoint/2010/main" val="100788531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2884" y="274638"/>
            <a:ext cx="5340485" cy="1143000"/>
          </a:xfrm>
        </p:spPr>
        <p:txBody>
          <a:bodyPr/>
          <a:lstStyle/>
          <a:p>
            <a:pPr algn="l"/>
            <a:r>
              <a:rPr lang="en-US" b="1" dirty="0" smtClean="0">
                <a:solidFill>
                  <a:srgbClr val="FF0000"/>
                </a:solidFill>
              </a:rPr>
              <a:t>Pedestrian </a:t>
            </a:r>
            <a:r>
              <a:rPr lang="en-US" b="1" dirty="0" smtClean="0">
                <a:solidFill>
                  <a:srgbClr val="FF0000"/>
                </a:solidFill>
              </a:rPr>
              <a:t>(</a:t>
            </a:r>
            <a:r>
              <a:rPr lang="en-US" b="1" dirty="0" smtClean="0">
                <a:solidFill>
                  <a:srgbClr val="FF0000"/>
                </a:solidFill>
              </a:rPr>
              <a:t>MOT)</a:t>
            </a:r>
            <a:endParaRPr lang="en-US" b="1" dirty="0">
              <a:solidFill>
                <a:srgbClr val="FF0000"/>
              </a:solidFill>
            </a:endParaRPr>
          </a:p>
        </p:txBody>
      </p:sp>
      <p:sp>
        <p:nvSpPr>
          <p:cNvPr id="3" name="Content Placeholder 2"/>
          <p:cNvSpPr>
            <a:spLocks noGrp="1"/>
          </p:cNvSpPr>
          <p:nvPr>
            <p:ph idx="1"/>
          </p:nvPr>
        </p:nvSpPr>
        <p:spPr/>
        <p:txBody>
          <a:bodyPr>
            <a:normAutofit fontScale="92500"/>
          </a:bodyPr>
          <a:lstStyle/>
          <a:p>
            <a:r>
              <a:rPr lang="en-US" sz="3600" dirty="0" smtClean="0"/>
              <a:t>Consider the pedestrian route when phasing construction.   </a:t>
            </a:r>
          </a:p>
          <a:p>
            <a:r>
              <a:rPr lang="en-US" sz="3600" dirty="0" smtClean="0"/>
              <a:t>Before closing sidewalk to begin work, a pedestrian detour must be set up.</a:t>
            </a:r>
          </a:p>
          <a:p>
            <a:r>
              <a:rPr lang="en-US" sz="3600" dirty="0" smtClean="0"/>
              <a:t>Ensure signage is set up in all directions of traffic to allow pedestrians to follow the detour without doubling back</a:t>
            </a:r>
          </a:p>
          <a:p>
            <a:r>
              <a:rPr lang="en-US" sz="3600" dirty="0" smtClean="0"/>
              <a:t>Ensure the detour pathway is ADA compliant.</a:t>
            </a:r>
            <a:endParaRPr lang="en-US" sz="3600"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114</a:t>
            </a:fld>
            <a:endParaRPr lang="en-US"/>
          </a:p>
        </p:txBody>
      </p:sp>
    </p:spTree>
    <p:extLst>
      <p:ext uri="{BB962C8B-B14F-4D97-AF65-F5344CB8AC3E}">
        <p14:creationId xmlns:p14="http://schemas.microsoft.com/office/powerpoint/2010/main" val="26102157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8450" y="274638"/>
            <a:ext cx="6488349" cy="1143000"/>
          </a:xfrm>
        </p:spPr>
        <p:txBody>
          <a:bodyPr/>
          <a:lstStyle/>
          <a:p>
            <a:pPr algn="l"/>
            <a:r>
              <a:rPr lang="en-US" b="1" dirty="0" smtClean="0">
                <a:solidFill>
                  <a:srgbClr val="FF0000"/>
                </a:solidFill>
              </a:rPr>
              <a:t>Pedestrian MOT</a:t>
            </a:r>
            <a:endParaRPr lang="en-US" b="1" dirty="0">
              <a:solidFill>
                <a:srgbClr val="FF0000"/>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73757" y="1429053"/>
            <a:ext cx="6796486" cy="5109859"/>
          </a:xfrm>
        </p:spPr>
      </p:pic>
      <p:sp>
        <p:nvSpPr>
          <p:cNvPr id="4" name="Slide Number Placeholder 3"/>
          <p:cNvSpPr>
            <a:spLocks noGrp="1"/>
          </p:cNvSpPr>
          <p:nvPr>
            <p:ph type="sldNum" sz="quarter" idx="12"/>
          </p:nvPr>
        </p:nvSpPr>
        <p:spPr/>
        <p:txBody>
          <a:bodyPr/>
          <a:lstStyle/>
          <a:p>
            <a:fld id="{79BC8553-D7CE-49B8-A555-B856885E86A3}" type="slidenum">
              <a:rPr lang="en-US" smtClean="0"/>
              <a:pPr/>
              <a:t>115</a:t>
            </a:fld>
            <a:endParaRPr lang="en-US"/>
          </a:p>
        </p:txBody>
      </p:sp>
      <p:sp>
        <p:nvSpPr>
          <p:cNvPr id="3" name="TextBox 2"/>
          <p:cNvSpPr txBox="1"/>
          <p:nvPr/>
        </p:nvSpPr>
        <p:spPr>
          <a:xfrm>
            <a:off x="4747098" y="1585609"/>
            <a:ext cx="2422187" cy="954107"/>
          </a:xfrm>
          <a:prstGeom prst="rect">
            <a:avLst/>
          </a:prstGeom>
          <a:noFill/>
        </p:spPr>
        <p:txBody>
          <a:bodyPr wrap="square" rtlCol="0">
            <a:spAutoFit/>
          </a:bodyPr>
          <a:lstStyle/>
          <a:p>
            <a:r>
              <a:rPr lang="en-US" sz="2800" dirty="0" smtClean="0"/>
              <a:t>Planning your MOT is critical</a:t>
            </a:r>
            <a:endParaRPr lang="en-US" sz="2800" dirty="0"/>
          </a:p>
        </p:txBody>
      </p:sp>
    </p:spTree>
    <p:extLst>
      <p:ext uri="{BB962C8B-B14F-4D97-AF65-F5344CB8AC3E}">
        <p14:creationId xmlns:p14="http://schemas.microsoft.com/office/powerpoint/2010/main" val="225813735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9130"/>
            <a:ext cx="8229600" cy="1143000"/>
          </a:xfrm>
        </p:spPr>
        <p:txBody>
          <a:bodyPr/>
          <a:lstStyle/>
          <a:p>
            <a:r>
              <a:rPr lang="en-US" b="1" dirty="0" smtClean="0">
                <a:solidFill>
                  <a:srgbClr val="FF0000"/>
                </a:solidFill>
              </a:rPr>
              <a:t>Pedestrian MOT</a:t>
            </a:r>
            <a:endParaRPr lang="en-US" b="1" dirty="0">
              <a:solidFill>
                <a:srgbClr val="FF0000"/>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628" y="2798579"/>
            <a:ext cx="4048125" cy="3067050"/>
          </a:xfrm>
        </p:spPr>
      </p:pic>
      <p:sp>
        <p:nvSpPr>
          <p:cNvPr id="4" name="Slide Number Placeholder 3"/>
          <p:cNvSpPr>
            <a:spLocks noGrp="1"/>
          </p:cNvSpPr>
          <p:nvPr>
            <p:ph type="sldNum" sz="quarter" idx="12"/>
          </p:nvPr>
        </p:nvSpPr>
        <p:spPr/>
        <p:txBody>
          <a:bodyPr/>
          <a:lstStyle/>
          <a:p>
            <a:fld id="{79BC8553-D7CE-49B8-A555-B856885E86A3}" type="slidenum">
              <a:rPr lang="en-US" smtClean="0"/>
              <a:pPr/>
              <a:t>116</a:t>
            </a:fld>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6753" y="2899263"/>
            <a:ext cx="4752894" cy="3564670"/>
          </a:xfrm>
          <a:prstGeom prst="rect">
            <a:avLst/>
          </a:prstGeom>
        </p:spPr>
      </p:pic>
      <p:sp>
        <p:nvSpPr>
          <p:cNvPr id="7" name="TextBox 6"/>
          <p:cNvSpPr txBox="1"/>
          <p:nvPr/>
        </p:nvSpPr>
        <p:spPr>
          <a:xfrm>
            <a:off x="1101970" y="1736364"/>
            <a:ext cx="5697415" cy="646331"/>
          </a:xfrm>
          <a:prstGeom prst="rect">
            <a:avLst/>
          </a:prstGeom>
          <a:noFill/>
        </p:spPr>
        <p:txBody>
          <a:bodyPr wrap="square" rtlCol="0">
            <a:spAutoFit/>
          </a:bodyPr>
          <a:lstStyle/>
          <a:p>
            <a:pPr algn="ctr"/>
            <a:r>
              <a:rPr lang="en-US" sz="3600" dirty="0" smtClean="0"/>
              <a:t>Common elements</a:t>
            </a:r>
            <a:endParaRPr lang="en-US" sz="3600" dirty="0"/>
          </a:p>
        </p:txBody>
      </p:sp>
    </p:spTree>
    <p:extLst>
      <p:ext uri="{BB962C8B-B14F-4D97-AF65-F5344CB8AC3E}">
        <p14:creationId xmlns:p14="http://schemas.microsoft.com/office/powerpoint/2010/main" val="398381489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9130"/>
            <a:ext cx="8229600" cy="1143000"/>
          </a:xfrm>
        </p:spPr>
        <p:txBody>
          <a:bodyPr/>
          <a:lstStyle/>
          <a:p>
            <a:r>
              <a:rPr lang="en-US" b="1" dirty="0" smtClean="0">
                <a:solidFill>
                  <a:srgbClr val="FF0000"/>
                </a:solidFill>
              </a:rPr>
              <a:t>Pedestrian MOT</a:t>
            </a:r>
            <a:endParaRPr lang="en-US" b="1" dirty="0">
              <a:solidFill>
                <a:srgbClr val="FF0000"/>
              </a:solidFill>
            </a:endParaRPr>
          </a:p>
        </p:txBody>
      </p:sp>
      <p:sp>
        <p:nvSpPr>
          <p:cNvPr id="4" name="Slide Number Placeholder 3"/>
          <p:cNvSpPr>
            <a:spLocks noGrp="1"/>
          </p:cNvSpPr>
          <p:nvPr>
            <p:ph type="sldNum" sz="quarter" idx="12"/>
          </p:nvPr>
        </p:nvSpPr>
        <p:spPr/>
        <p:txBody>
          <a:bodyPr/>
          <a:lstStyle/>
          <a:p>
            <a:fld id="{79BC8553-D7CE-49B8-A555-B856885E86A3}" type="slidenum">
              <a:rPr lang="en-US" smtClean="0"/>
              <a:pPr/>
              <a:t>117</a:t>
            </a:fld>
            <a:endParaRPr lang="en-US"/>
          </a:p>
        </p:txBody>
      </p:sp>
      <p:pic>
        <p:nvPicPr>
          <p:cNvPr id="9" name="Picture 8"/>
          <p:cNvPicPr>
            <a:picLocks noChangeAspect="1"/>
          </p:cNvPicPr>
          <p:nvPr/>
        </p:nvPicPr>
        <p:blipFill>
          <a:blip r:embed="rId3"/>
          <a:stretch>
            <a:fillRect/>
          </a:stretch>
        </p:blipFill>
        <p:spPr>
          <a:xfrm>
            <a:off x="0" y="2380025"/>
            <a:ext cx="9144000" cy="3976325"/>
          </a:xfrm>
          <a:prstGeom prst="rect">
            <a:avLst/>
          </a:prstGeom>
        </p:spPr>
      </p:pic>
    </p:spTree>
    <p:extLst>
      <p:ext uri="{BB962C8B-B14F-4D97-AF65-F5344CB8AC3E}">
        <p14:creationId xmlns:p14="http://schemas.microsoft.com/office/powerpoint/2010/main" val="369699906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9130"/>
            <a:ext cx="8229600" cy="1143000"/>
          </a:xfrm>
        </p:spPr>
        <p:txBody>
          <a:bodyPr/>
          <a:lstStyle/>
          <a:p>
            <a:r>
              <a:rPr lang="en-US" b="1" dirty="0" smtClean="0">
                <a:solidFill>
                  <a:srgbClr val="FF0000"/>
                </a:solidFill>
              </a:rPr>
              <a:t>Pedestrian MOT</a:t>
            </a:r>
            <a:endParaRPr lang="en-US" b="1" dirty="0">
              <a:solidFill>
                <a:srgbClr val="FF0000"/>
              </a:solidFill>
            </a:endParaRPr>
          </a:p>
        </p:txBody>
      </p:sp>
      <p:sp>
        <p:nvSpPr>
          <p:cNvPr id="4" name="Slide Number Placeholder 3"/>
          <p:cNvSpPr>
            <a:spLocks noGrp="1"/>
          </p:cNvSpPr>
          <p:nvPr>
            <p:ph type="sldNum" sz="quarter" idx="12"/>
          </p:nvPr>
        </p:nvSpPr>
        <p:spPr/>
        <p:txBody>
          <a:bodyPr/>
          <a:lstStyle/>
          <a:p>
            <a:fld id="{79BC8553-D7CE-49B8-A555-B856885E86A3}" type="slidenum">
              <a:rPr lang="en-US" smtClean="0"/>
              <a:pPr/>
              <a:t>118</a:t>
            </a:fld>
            <a:endParaRPr lang="en-US"/>
          </a:p>
        </p:txBody>
      </p:sp>
      <p:pic>
        <p:nvPicPr>
          <p:cNvPr id="3" name="Picture 2"/>
          <p:cNvPicPr>
            <a:picLocks noChangeAspect="1"/>
          </p:cNvPicPr>
          <p:nvPr/>
        </p:nvPicPr>
        <p:blipFill>
          <a:blip r:embed="rId3"/>
          <a:stretch>
            <a:fillRect/>
          </a:stretch>
        </p:blipFill>
        <p:spPr>
          <a:xfrm>
            <a:off x="0" y="1548673"/>
            <a:ext cx="9144000" cy="3760653"/>
          </a:xfrm>
          <a:prstGeom prst="rect">
            <a:avLst/>
          </a:prstGeom>
        </p:spPr>
      </p:pic>
    </p:spTree>
    <p:extLst>
      <p:ext uri="{BB962C8B-B14F-4D97-AF65-F5344CB8AC3E}">
        <p14:creationId xmlns:p14="http://schemas.microsoft.com/office/powerpoint/2010/main" val="332048980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9130"/>
            <a:ext cx="8229600" cy="1143000"/>
          </a:xfrm>
        </p:spPr>
        <p:txBody>
          <a:bodyPr/>
          <a:lstStyle/>
          <a:p>
            <a:r>
              <a:rPr lang="en-US" b="1" dirty="0" smtClean="0">
                <a:solidFill>
                  <a:srgbClr val="FF0000"/>
                </a:solidFill>
              </a:rPr>
              <a:t>Pedestrian MOT</a:t>
            </a:r>
            <a:endParaRPr lang="en-US" b="1" dirty="0">
              <a:solidFill>
                <a:srgbClr val="FF0000"/>
              </a:solidFill>
            </a:endParaRPr>
          </a:p>
        </p:txBody>
      </p:sp>
      <p:sp>
        <p:nvSpPr>
          <p:cNvPr id="4" name="Slide Number Placeholder 3"/>
          <p:cNvSpPr>
            <a:spLocks noGrp="1"/>
          </p:cNvSpPr>
          <p:nvPr>
            <p:ph type="sldNum" sz="quarter" idx="12"/>
          </p:nvPr>
        </p:nvSpPr>
        <p:spPr/>
        <p:txBody>
          <a:bodyPr/>
          <a:lstStyle/>
          <a:p>
            <a:fld id="{79BC8553-D7CE-49B8-A555-B856885E86A3}" type="slidenum">
              <a:rPr lang="en-US" smtClean="0"/>
              <a:pPr/>
              <a:t>119</a:t>
            </a:fld>
            <a:endParaRPr lang="en-US"/>
          </a:p>
        </p:txBody>
      </p:sp>
      <p:pic>
        <p:nvPicPr>
          <p:cNvPr id="3" name="Picture 2"/>
          <p:cNvPicPr>
            <a:picLocks noChangeAspect="1"/>
          </p:cNvPicPr>
          <p:nvPr/>
        </p:nvPicPr>
        <p:blipFill>
          <a:blip r:embed="rId3"/>
          <a:stretch>
            <a:fillRect/>
          </a:stretch>
        </p:blipFill>
        <p:spPr>
          <a:xfrm>
            <a:off x="0" y="1803481"/>
            <a:ext cx="9144000" cy="3251037"/>
          </a:xfrm>
          <a:prstGeom prst="rect">
            <a:avLst/>
          </a:prstGeom>
        </p:spPr>
      </p:pic>
    </p:spTree>
    <p:extLst>
      <p:ext uri="{BB962C8B-B14F-4D97-AF65-F5344CB8AC3E}">
        <p14:creationId xmlns:p14="http://schemas.microsoft.com/office/powerpoint/2010/main" val="20374923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ADA</a:t>
            </a:r>
            <a:r>
              <a:rPr lang="en-US" dirty="0"/>
              <a:t> </a:t>
            </a:r>
            <a:r>
              <a:rPr lang="en-US" b="1" dirty="0"/>
              <a:t>Scoping</a:t>
            </a:r>
            <a:r>
              <a:rPr lang="en-US" dirty="0"/>
              <a:t/>
            </a:r>
            <a:br>
              <a:rPr lang="en-US" dirty="0"/>
            </a:br>
            <a:r>
              <a:rPr lang="en-US" sz="2800" b="1" dirty="0"/>
              <a:t>Project Type</a:t>
            </a:r>
            <a:endParaRPr lang="en-US" b="1" dirty="0"/>
          </a:p>
        </p:txBody>
      </p:sp>
      <p:sp>
        <p:nvSpPr>
          <p:cNvPr id="3" name="Content Placeholder 2"/>
          <p:cNvSpPr>
            <a:spLocks noGrp="1"/>
          </p:cNvSpPr>
          <p:nvPr>
            <p:ph idx="1"/>
          </p:nvPr>
        </p:nvSpPr>
        <p:spPr/>
        <p:txBody>
          <a:bodyPr>
            <a:normAutofit lnSpcReduction="10000"/>
          </a:bodyPr>
          <a:lstStyle/>
          <a:p>
            <a:r>
              <a:rPr lang="en-US" b="1" dirty="0" smtClean="0"/>
              <a:t>CIP Roadway projects </a:t>
            </a:r>
            <a:r>
              <a:rPr lang="en-US" dirty="0" smtClean="0"/>
              <a:t>will make curb ramps for all legs of an intersection compliant when compliance is triggered at one leg</a:t>
            </a:r>
          </a:p>
          <a:p>
            <a:r>
              <a:rPr lang="en-US" b="1" dirty="0" smtClean="0"/>
              <a:t>CIP Utility projects </a:t>
            </a:r>
            <a:r>
              <a:rPr lang="en-US" dirty="0" smtClean="0"/>
              <a:t>will generally be triggered into ADA compliance by the resurfacing required.  Where only one leg of an intersection is affected, only that leg is required to be made compliant for CIP utility projects</a:t>
            </a:r>
            <a:endParaRPr lang="en-US"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12</a:t>
            </a:fld>
            <a:endParaRPr lang="en-US"/>
          </a:p>
        </p:txBody>
      </p:sp>
    </p:spTree>
    <p:extLst>
      <p:ext uri="{BB962C8B-B14F-4D97-AF65-F5344CB8AC3E}">
        <p14:creationId xmlns:p14="http://schemas.microsoft.com/office/powerpoint/2010/main" val="293084157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Construction</a:t>
            </a:r>
            <a:endParaRPr lang="en-US" dirty="0"/>
          </a:p>
        </p:txBody>
      </p:sp>
      <p:sp>
        <p:nvSpPr>
          <p:cNvPr id="3" name="Content Placeholder 2"/>
          <p:cNvSpPr>
            <a:spLocks noGrp="1"/>
          </p:cNvSpPr>
          <p:nvPr>
            <p:ph idx="1"/>
          </p:nvPr>
        </p:nvSpPr>
        <p:spPr/>
        <p:txBody>
          <a:bodyPr/>
          <a:lstStyle/>
          <a:p>
            <a:r>
              <a:rPr lang="en-US" dirty="0" smtClean="0"/>
              <a:t>It is critical for Construction Inspection personnel to have an understanding of ADA compliance.</a:t>
            </a:r>
          </a:p>
          <a:p>
            <a:r>
              <a:rPr lang="en-US" dirty="0" smtClean="0"/>
              <a:t>Full design projects should require minimal direction during the construction curb ramps.</a:t>
            </a:r>
          </a:p>
          <a:p>
            <a:r>
              <a:rPr lang="en-US" dirty="0" smtClean="0"/>
              <a:t>Design/Build Ramps require the inspector to review the contractor’s submittal and approve them in the time specified by the contract.</a:t>
            </a:r>
            <a:endParaRPr lang="en-US"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120</a:t>
            </a:fld>
            <a:endParaRPr lang="en-US"/>
          </a:p>
        </p:txBody>
      </p:sp>
    </p:spTree>
    <p:extLst>
      <p:ext uri="{BB962C8B-B14F-4D97-AF65-F5344CB8AC3E}">
        <p14:creationId xmlns:p14="http://schemas.microsoft.com/office/powerpoint/2010/main" val="369782640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BC8553-D7CE-49B8-A555-B856885E86A3}" type="slidenum">
              <a:rPr lang="en-US" smtClean="0"/>
              <a:pPr/>
              <a:t>121</a:t>
            </a:fld>
            <a:endParaRPr lang="en-US"/>
          </a:p>
        </p:txBody>
      </p:sp>
      <p:pic>
        <p:nvPicPr>
          <p:cNvPr id="5" name="Picture 4"/>
          <p:cNvPicPr>
            <a:picLocks noChangeAspect="1"/>
          </p:cNvPicPr>
          <p:nvPr/>
        </p:nvPicPr>
        <p:blipFill>
          <a:blip r:embed="rId3"/>
          <a:stretch>
            <a:fillRect/>
          </a:stretch>
        </p:blipFill>
        <p:spPr>
          <a:xfrm>
            <a:off x="1040000" y="85725"/>
            <a:ext cx="5901950" cy="6934200"/>
          </a:xfrm>
          <a:prstGeom prst="rect">
            <a:avLst/>
          </a:prstGeom>
        </p:spPr>
      </p:pic>
    </p:spTree>
    <p:extLst>
      <p:ext uri="{BB962C8B-B14F-4D97-AF65-F5344CB8AC3E}">
        <p14:creationId xmlns:p14="http://schemas.microsoft.com/office/powerpoint/2010/main" val="189705090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Construction</a:t>
            </a:r>
          </a:p>
        </p:txBody>
      </p:sp>
      <p:sp>
        <p:nvSpPr>
          <p:cNvPr id="3" name="Content Placeholder 2"/>
          <p:cNvSpPr>
            <a:spLocks noGrp="1"/>
          </p:cNvSpPr>
          <p:nvPr>
            <p:ph idx="1"/>
          </p:nvPr>
        </p:nvSpPr>
        <p:spPr/>
        <p:txBody>
          <a:bodyPr>
            <a:normAutofit fontScale="92500" lnSpcReduction="10000"/>
          </a:bodyPr>
          <a:lstStyle/>
          <a:p>
            <a:r>
              <a:rPr lang="en-US" dirty="0" smtClean="0"/>
              <a:t>Contractors constructing ramps within Columbus ROW must identify an ADA Compliance Officer to take responsibility for compliance of all ramps constructed</a:t>
            </a:r>
          </a:p>
          <a:p>
            <a:r>
              <a:rPr lang="en-US" dirty="0" smtClean="0"/>
              <a:t>ALL ramps constructed will require a compliance form to be completed and signed by the ADA Compliance Officer.</a:t>
            </a:r>
          </a:p>
          <a:p>
            <a:r>
              <a:rPr lang="en-US" dirty="0" smtClean="0"/>
              <a:t>Compliance forms shall be maintained in the project records for any project building curb ramps.</a:t>
            </a:r>
            <a:endParaRPr lang="en-US"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122</a:t>
            </a:fld>
            <a:endParaRPr lang="en-US"/>
          </a:p>
        </p:txBody>
      </p:sp>
    </p:spTree>
    <p:extLst>
      <p:ext uri="{BB962C8B-B14F-4D97-AF65-F5344CB8AC3E}">
        <p14:creationId xmlns:p14="http://schemas.microsoft.com/office/powerpoint/2010/main" val="269191691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Construction</a:t>
            </a:r>
          </a:p>
        </p:txBody>
      </p:sp>
      <p:sp>
        <p:nvSpPr>
          <p:cNvPr id="3" name="Content Placeholder 2"/>
          <p:cNvSpPr>
            <a:spLocks noGrp="1"/>
          </p:cNvSpPr>
          <p:nvPr>
            <p:ph idx="1"/>
          </p:nvPr>
        </p:nvSpPr>
        <p:spPr/>
        <p:txBody>
          <a:bodyPr>
            <a:normAutofit/>
          </a:bodyPr>
          <a:lstStyle/>
          <a:p>
            <a:r>
              <a:rPr lang="en-US" dirty="0" smtClean="0"/>
              <a:t>Construction inspection shall spot check and complete compliance forms for least 10% of ramps for </a:t>
            </a:r>
            <a:r>
              <a:rPr lang="en-US" dirty="0"/>
              <a:t>q</a:t>
            </a:r>
            <a:r>
              <a:rPr lang="en-US" dirty="0" smtClean="0"/>
              <a:t>uality </a:t>
            </a:r>
            <a:r>
              <a:rPr lang="en-US" dirty="0"/>
              <a:t>a</a:t>
            </a:r>
            <a:r>
              <a:rPr lang="en-US" dirty="0" smtClean="0"/>
              <a:t>ssurance</a:t>
            </a:r>
          </a:p>
          <a:p>
            <a:r>
              <a:rPr lang="en-US" dirty="0" smtClean="0"/>
              <a:t>If it is found an ADA compliance officer calls a ramp compliant 3 times in a rolling 2 years, that individual will no longer be allowed to be designated as an ADA Compliance Officer in Columbus</a:t>
            </a:r>
            <a:endParaRPr lang="en-US"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123</a:t>
            </a:fld>
            <a:endParaRPr lang="en-US"/>
          </a:p>
        </p:txBody>
      </p:sp>
    </p:spTree>
    <p:extLst>
      <p:ext uri="{BB962C8B-B14F-4D97-AF65-F5344CB8AC3E}">
        <p14:creationId xmlns:p14="http://schemas.microsoft.com/office/powerpoint/2010/main" val="29567127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543556" y="1057275"/>
            <a:ext cx="6858000" cy="628650"/>
          </a:xfrm>
          <a:prstGeom prst="rect">
            <a:avLst/>
          </a:prstGeom>
        </p:spPr>
        <p:txBody>
          <a:bodyPr>
            <a:normAutofit fontScale="90000"/>
          </a:bodyPr>
          <a:lstStyle/>
          <a:p>
            <a:r>
              <a:rPr lang="en-US" sz="2100" b="1" dirty="0">
                <a:solidFill>
                  <a:srgbClr val="1F694B"/>
                </a:solidFill>
                <a:latin typeface="Times New Roman" pitchFamily="18" charset="0"/>
                <a:cs typeface="Times New Roman" pitchFamily="18" charset="0"/>
              </a:rPr>
              <a:t/>
            </a:r>
            <a:br>
              <a:rPr lang="en-US" sz="2100" b="1" dirty="0">
                <a:solidFill>
                  <a:srgbClr val="1F694B"/>
                </a:solidFill>
                <a:latin typeface="Times New Roman" pitchFamily="18" charset="0"/>
                <a:cs typeface="Times New Roman" pitchFamily="18" charset="0"/>
              </a:rPr>
            </a:br>
            <a:r>
              <a:rPr lang="en-US" sz="2100" b="1" dirty="0">
                <a:solidFill>
                  <a:srgbClr val="1F694B"/>
                </a:solidFill>
                <a:latin typeface="Times New Roman" pitchFamily="18" charset="0"/>
                <a:cs typeface="Times New Roman" pitchFamily="18" charset="0"/>
              </a:rPr>
              <a:t/>
            </a:r>
            <a:br>
              <a:rPr lang="en-US" sz="2100" b="1" dirty="0">
                <a:solidFill>
                  <a:srgbClr val="1F694B"/>
                </a:solidFill>
                <a:latin typeface="Times New Roman" pitchFamily="18" charset="0"/>
                <a:cs typeface="Times New Roman" pitchFamily="18" charset="0"/>
              </a:rPr>
            </a:br>
            <a:r>
              <a:rPr lang="en-US" sz="2100" b="1" dirty="0">
                <a:latin typeface="Times New Roman" pitchFamily="18" charset="0"/>
                <a:cs typeface="Times New Roman" pitchFamily="18" charset="0"/>
              </a:rPr>
              <a:t> </a:t>
            </a:r>
            <a:r>
              <a:rPr lang="en-US" sz="2100" b="1" u="sng" dirty="0">
                <a:solidFill>
                  <a:srgbClr val="1F694B"/>
                </a:solidFill>
                <a:latin typeface="Times New Roman" pitchFamily="18" charset="0"/>
                <a:cs typeface="Times New Roman" pitchFamily="18" charset="0"/>
              </a:rPr>
              <a:t/>
            </a:r>
            <a:br>
              <a:rPr lang="en-US" sz="2100" b="1" u="sng" dirty="0">
                <a:solidFill>
                  <a:srgbClr val="1F694B"/>
                </a:solidFill>
                <a:latin typeface="Times New Roman" pitchFamily="18" charset="0"/>
                <a:cs typeface="Times New Roman" pitchFamily="18" charset="0"/>
              </a:rPr>
            </a:br>
            <a:r>
              <a:rPr lang="en-US" sz="2100" b="1" u="sng" dirty="0">
                <a:solidFill>
                  <a:srgbClr val="1F694B"/>
                </a:solidFill>
                <a:latin typeface="Times New Roman" pitchFamily="18" charset="0"/>
                <a:cs typeface="Times New Roman" pitchFamily="18" charset="0"/>
              </a:rPr>
              <a:t/>
            </a:r>
            <a:br>
              <a:rPr lang="en-US" sz="2100" b="1" u="sng" dirty="0">
                <a:solidFill>
                  <a:srgbClr val="1F694B"/>
                </a:solidFill>
                <a:latin typeface="Times New Roman" pitchFamily="18" charset="0"/>
                <a:cs typeface="Times New Roman" pitchFamily="18" charset="0"/>
              </a:rPr>
            </a:br>
            <a:endParaRPr lang="en-US" sz="2100" b="1" dirty="0">
              <a:latin typeface="Times New Roman" pitchFamily="18" charset="0"/>
              <a:cs typeface="Times New Roman" pitchFamily="18" charset="0"/>
            </a:endParaRPr>
          </a:p>
        </p:txBody>
      </p:sp>
      <p:sp>
        <p:nvSpPr>
          <p:cNvPr id="11" name="Slide Number Placeholder 10"/>
          <p:cNvSpPr>
            <a:spLocks noGrp="1"/>
          </p:cNvSpPr>
          <p:nvPr>
            <p:ph type="sldNum" sz="quarter" idx="12"/>
          </p:nvPr>
        </p:nvSpPr>
        <p:spPr/>
        <p:txBody>
          <a:bodyPr/>
          <a:lstStyle/>
          <a:p>
            <a:fld id="{79BC8553-D7CE-49B8-A555-B856885E86A3}" type="slidenum">
              <a:rPr lang="en-US" smtClean="0"/>
              <a:pPr/>
              <a:t>124</a:t>
            </a:fld>
            <a:endParaRPr lang="en-US"/>
          </a:p>
        </p:txBody>
      </p:sp>
      <p:sp>
        <p:nvSpPr>
          <p:cNvPr id="7" name="Rectangle 6"/>
          <p:cNvSpPr/>
          <p:nvPr/>
        </p:nvSpPr>
        <p:spPr>
          <a:xfrm>
            <a:off x="1157287" y="1030948"/>
            <a:ext cx="4900613" cy="600164"/>
          </a:xfrm>
          <a:prstGeom prst="rect">
            <a:avLst/>
          </a:prstGeom>
        </p:spPr>
        <p:txBody>
          <a:bodyPr wrap="square">
            <a:spAutoFit/>
          </a:bodyPr>
          <a:lstStyle/>
          <a:p>
            <a:pPr algn="ctr"/>
            <a:r>
              <a:rPr lang="en-US" sz="3300" b="1" dirty="0">
                <a:solidFill>
                  <a:schemeClr val="tx1">
                    <a:lumMod val="95000"/>
                    <a:lumOff val="5000"/>
                  </a:schemeClr>
                </a:solidFill>
                <a:cs typeface="Times New Roman" pitchFamily="18" charset="0"/>
              </a:rPr>
              <a:t>Compliance verification</a:t>
            </a:r>
          </a:p>
        </p:txBody>
      </p:sp>
      <p:sp>
        <p:nvSpPr>
          <p:cNvPr id="13" name="TextBox 12"/>
          <p:cNvSpPr txBox="1"/>
          <p:nvPr/>
        </p:nvSpPr>
        <p:spPr>
          <a:xfrm>
            <a:off x="738955" y="3018551"/>
            <a:ext cx="7776395" cy="3000821"/>
          </a:xfrm>
          <a:prstGeom prst="rect">
            <a:avLst/>
          </a:prstGeom>
          <a:noFill/>
        </p:spPr>
        <p:txBody>
          <a:bodyPr wrap="square" rtlCol="0">
            <a:spAutoFit/>
          </a:bodyPr>
          <a:lstStyle/>
          <a:p>
            <a:pPr marL="342900" indent="-342900">
              <a:buFont typeface="Arial" panose="020B0604020202020204" pitchFamily="34" charset="0"/>
              <a:buChar char="•"/>
            </a:pPr>
            <a:endParaRPr lang="en-US" sz="2100" b="1" dirty="0">
              <a:latin typeface="+mj-lt"/>
            </a:endParaRPr>
          </a:p>
          <a:p>
            <a:pPr marL="342900" indent="-342900">
              <a:buFont typeface="Arial" panose="020B0604020202020204" pitchFamily="34" charset="0"/>
              <a:buChar char="•"/>
            </a:pPr>
            <a:r>
              <a:rPr lang="en-US" sz="2100" b="1" dirty="0">
                <a:latin typeface="+mj-lt"/>
              </a:rPr>
              <a:t>Documentation of compliance is now required per CMS 608.07 (CMS Revision July 1, 2018)</a:t>
            </a:r>
          </a:p>
          <a:p>
            <a:pPr marL="342900" indent="-342900">
              <a:buFont typeface="Arial" panose="020B0604020202020204" pitchFamily="34" charset="0"/>
              <a:buChar char="•"/>
            </a:pPr>
            <a:r>
              <a:rPr lang="en-US" sz="2100" b="1" dirty="0">
                <a:latin typeface="+mj-lt"/>
              </a:rPr>
              <a:t>The contractor must identify an ADA compliance officer for the project</a:t>
            </a:r>
          </a:p>
          <a:p>
            <a:pPr marL="342900" indent="-342900">
              <a:buFont typeface="Arial" panose="020B0604020202020204" pitchFamily="34" charset="0"/>
              <a:buChar char="•"/>
            </a:pPr>
            <a:r>
              <a:rPr lang="en-US" sz="2100" b="1" dirty="0">
                <a:latin typeface="+mj-lt"/>
              </a:rPr>
              <a:t>The contractor must provide a signed compliance form for every ramp constructed.</a:t>
            </a:r>
          </a:p>
          <a:p>
            <a:pPr marL="342900" indent="-342900">
              <a:buFont typeface="Arial" panose="020B0604020202020204" pitchFamily="34" charset="0"/>
              <a:buChar char="•"/>
            </a:pPr>
            <a:r>
              <a:rPr lang="en-US" sz="2100" b="1" dirty="0">
                <a:latin typeface="+mj-lt"/>
              </a:rPr>
              <a:t>Construction Inspection must verify at least 10% of the compliance forms</a:t>
            </a:r>
          </a:p>
        </p:txBody>
      </p:sp>
      <p:pic>
        <p:nvPicPr>
          <p:cNvPr id="3" name="Picture 2"/>
          <p:cNvPicPr>
            <a:picLocks noChangeAspect="1"/>
          </p:cNvPicPr>
          <p:nvPr/>
        </p:nvPicPr>
        <p:blipFill>
          <a:blip r:embed="rId3"/>
          <a:stretch>
            <a:fillRect/>
          </a:stretch>
        </p:blipFill>
        <p:spPr>
          <a:xfrm>
            <a:off x="738956" y="1986739"/>
            <a:ext cx="7315200" cy="1035844"/>
          </a:xfrm>
          <a:prstGeom prst="rect">
            <a:avLst/>
          </a:prstGeom>
        </p:spPr>
      </p:pic>
    </p:spTree>
    <p:extLst>
      <p:ext uri="{BB962C8B-B14F-4D97-AF65-F5344CB8AC3E}">
        <p14:creationId xmlns:p14="http://schemas.microsoft.com/office/powerpoint/2010/main" val="2664892995"/>
      </p:ext>
    </p:extLst>
  </p:cSld>
  <p:clrMapOvr>
    <a:masterClrMapping/>
  </p:clrMapOvr>
  <p:transition>
    <p:cover dir="u"/>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52400" y="1447800"/>
            <a:ext cx="8839200" cy="5257800"/>
          </a:xfrm>
        </p:spPr>
        <p:txBody>
          <a:bodyPr>
            <a:noAutofit/>
          </a:bodyPr>
          <a:lstStyle/>
          <a:p>
            <a:pPr marL="0" lvl="1">
              <a:spcAft>
                <a:spcPts val="600"/>
              </a:spcAft>
            </a:pPr>
            <a:endParaRPr lang="en-US" sz="4400" b="1" dirty="0" smtClean="0">
              <a:solidFill>
                <a:schemeClr val="tx1"/>
              </a:solidFill>
              <a:latin typeface="Times New Roman" pitchFamily="18" charset="0"/>
              <a:cs typeface="Times New Roman" pitchFamily="18" charset="0"/>
            </a:endParaRPr>
          </a:p>
          <a:p>
            <a:pPr marL="0" lvl="1" indent="0" algn="ctr">
              <a:spcAft>
                <a:spcPts val="600"/>
              </a:spcAft>
              <a:buNone/>
            </a:pPr>
            <a:r>
              <a:rPr lang="en-US" sz="4400" b="1" dirty="0" smtClean="0">
                <a:solidFill>
                  <a:srgbClr val="FF0000"/>
                </a:solidFill>
                <a:latin typeface="Times New Roman" pitchFamily="18" charset="0"/>
                <a:cs typeface="Times New Roman" pitchFamily="18" charset="0"/>
              </a:rPr>
              <a:t>Questions?</a:t>
            </a:r>
          </a:p>
        </p:txBody>
      </p:sp>
      <p:sp>
        <p:nvSpPr>
          <p:cNvPr id="2" name="Title 1"/>
          <p:cNvSpPr>
            <a:spLocks noGrp="1"/>
          </p:cNvSpPr>
          <p:nvPr>
            <p:ph type="ctrTitle" idx="4294967295"/>
          </p:nvPr>
        </p:nvSpPr>
        <p:spPr>
          <a:xfrm>
            <a:off x="0" y="228601"/>
            <a:ext cx="9144000" cy="838200"/>
          </a:xfrm>
          <a:prstGeom prst="rect">
            <a:avLst/>
          </a:prstGeom>
        </p:spPr>
        <p:txBody>
          <a:bodyPr>
            <a:normAutofit fontScale="90000"/>
          </a:bodyPr>
          <a:lstStyle/>
          <a:p>
            <a:r>
              <a:rPr lang="en-US" sz="2800" b="1" dirty="0" smtClean="0">
                <a:solidFill>
                  <a:srgbClr val="1F694B"/>
                </a:solidFill>
                <a:latin typeface="Times New Roman" pitchFamily="18" charset="0"/>
                <a:cs typeface="Times New Roman" pitchFamily="18" charset="0"/>
              </a:rPr>
              <a:t/>
            </a:r>
            <a:br>
              <a:rPr lang="en-US" sz="2800" b="1" dirty="0" smtClean="0">
                <a:solidFill>
                  <a:srgbClr val="1F694B"/>
                </a:solidFill>
                <a:latin typeface="Times New Roman" pitchFamily="18" charset="0"/>
                <a:cs typeface="Times New Roman" pitchFamily="18" charset="0"/>
              </a:rPr>
            </a:br>
            <a:r>
              <a:rPr lang="en-US" sz="2800" b="1" dirty="0" smtClean="0">
                <a:solidFill>
                  <a:srgbClr val="1F694B"/>
                </a:solidFill>
                <a:latin typeface="Times New Roman" pitchFamily="18" charset="0"/>
                <a:cs typeface="Times New Roman" pitchFamily="18" charset="0"/>
              </a:rPr>
              <a:t/>
            </a:r>
            <a:br>
              <a:rPr lang="en-US" sz="2800" b="1" dirty="0" smtClean="0">
                <a:solidFill>
                  <a:srgbClr val="1F694B"/>
                </a:solidFill>
                <a:latin typeface="Times New Roman" pitchFamily="18" charset="0"/>
                <a:cs typeface="Times New Roman" pitchFamily="18" charset="0"/>
              </a:rPr>
            </a:br>
            <a:r>
              <a:rPr lang="en-US" sz="2800" b="1" dirty="0" smtClean="0">
                <a:latin typeface="Times New Roman" pitchFamily="18" charset="0"/>
                <a:cs typeface="Times New Roman" pitchFamily="18" charset="0"/>
              </a:rPr>
              <a:t> </a:t>
            </a:r>
            <a:r>
              <a:rPr lang="en-US" sz="2800" b="1" u="sng" dirty="0" smtClean="0">
                <a:solidFill>
                  <a:srgbClr val="1F694B"/>
                </a:solidFill>
                <a:latin typeface="Times New Roman" pitchFamily="18" charset="0"/>
                <a:cs typeface="Times New Roman" pitchFamily="18" charset="0"/>
              </a:rPr>
              <a:t/>
            </a:r>
            <a:br>
              <a:rPr lang="en-US" sz="2800" b="1" u="sng" dirty="0" smtClean="0">
                <a:solidFill>
                  <a:srgbClr val="1F694B"/>
                </a:solidFill>
                <a:latin typeface="Times New Roman" pitchFamily="18" charset="0"/>
                <a:cs typeface="Times New Roman" pitchFamily="18" charset="0"/>
              </a:rPr>
            </a:br>
            <a:r>
              <a:rPr lang="en-US" sz="2800" b="1" u="sng" dirty="0" smtClean="0">
                <a:solidFill>
                  <a:srgbClr val="1F694B"/>
                </a:solidFill>
                <a:latin typeface="Times New Roman" pitchFamily="18" charset="0"/>
                <a:cs typeface="Times New Roman" pitchFamily="18" charset="0"/>
              </a:rPr>
              <a:t/>
            </a:r>
            <a:br>
              <a:rPr lang="en-US" sz="2800" b="1" u="sng" dirty="0" smtClean="0">
                <a:solidFill>
                  <a:srgbClr val="1F694B"/>
                </a:solidFill>
                <a:latin typeface="Times New Roman" pitchFamily="18" charset="0"/>
                <a:cs typeface="Times New Roman" pitchFamily="18" charset="0"/>
              </a:rPr>
            </a:br>
            <a:endParaRPr lang="en-US" sz="2800" b="1" dirty="0">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79BC8553-D7CE-49B8-A555-B856885E86A3}" type="slidenum">
              <a:rPr lang="en-US" smtClean="0"/>
              <a:pPr/>
              <a:t>125</a:t>
            </a:fld>
            <a:endParaRPr lang="en-US"/>
          </a:p>
        </p:txBody>
      </p:sp>
    </p:spTree>
  </p:cSld>
  <p:clrMapOvr>
    <a:masterClrMapping/>
  </p:clrMapOvr>
  <p:transition>
    <p:dissolv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283009" y="2267527"/>
            <a:ext cx="4197350" cy="41148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80000"/>
              </a:lnSpc>
              <a:spcBef>
                <a:spcPct val="20000"/>
              </a:spcBef>
              <a:spcAft>
                <a:spcPts val="0"/>
              </a:spcAft>
              <a:buClrTx/>
              <a:buSzTx/>
              <a:buFontTx/>
              <a:buNone/>
              <a:tabLst/>
              <a:defRPr/>
            </a:pPr>
            <a:r>
              <a:rPr kumimoji="0" lang="en-US" sz="3200" b="1" i="0" u="none" strike="noStrike" kern="1200" cap="none" spc="0" normalizeH="0" baseline="0" noProof="0" dirty="0" smtClean="0">
                <a:ln>
                  <a:noFill/>
                </a:ln>
                <a:solidFill>
                  <a:srgbClr val="1F694B"/>
                </a:solidFill>
                <a:effectLst/>
                <a:uLnTx/>
                <a:uFillTx/>
                <a:latin typeface="+mj-lt"/>
                <a:cs typeface="Times New Roman" pitchFamily="18" charset="0"/>
              </a:rPr>
              <a:t>Steve Wasosky, PE</a:t>
            </a:r>
          </a:p>
          <a:p>
            <a:pPr marL="0" marR="0" lvl="0" indent="0" algn="ctr" defTabSz="914400" rtl="0" eaLnBrk="1" fontAlgn="auto" latinLnBrk="0" hangingPunct="1">
              <a:lnSpc>
                <a:spcPct val="80000"/>
              </a:lnSpc>
              <a:spcBef>
                <a:spcPct val="20000"/>
              </a:spcBef>
              <a:spcAft>
                <a:spcPts val="0"/>
              </a:spcAft>
              <a:buClrTx/>
              <a:buSzTx/>
              <a:buFontTx/>
              <a:buNone/>
              <a:tabLst/>
              <a:defRPr/>
            </a:pPr>
            <a:r>
              <a:rPr kumimoji="0" lang="en-US" sz="2400" b="0" i="0" u="none" strike="noStrike" kern="1200" cap="none" spc="0" normalizeH="0" baseline="0" noProof="0" dirty="0" smtClean="0">
                <a:ln>
                  <a:noFill/>
                </a:ln>
                <a:effectLst/>
                <a:uLnTx/>
                <a:uFillTx/>
                <a:latin typeface="+mj-lt"/>
                <a:cs typeface="Times New Roman" pitchFamily="18" charset="0"/>
              </a:rPr>
              <a:t>Design Section Manager</a:t>
            </a:r>
          </a:p>
          <a:p>
            <a:pPr marL="0" marR="0" lvl="0" indent="0" algn="ctr" defTabSz="914400" rtl="0" eaLnBrk="1" fontAlgn="auto" latinLnBrk="0" hangingPunct="1">
              <a:lnSpc>
                <a:spcPct val="80000"/>
              </a:lnSpc>
              <a:spcBef>
                <a:spcPct val="20000"/>
              </a:spcBef>
              <a:spcAft>
                <a:spcPts val="0"/>
              </a:spcAft>
              <a:buClrTx/>
              <a:buSzTx/>
              <a:buFontTx/>
              <a:buNone/>
              <a:tabLst/>
              <a:defRPr/>
            </a:pPr>
            <a:r>
              <a:rPr kumimoji="0" lang="en-US" sz="2400" b="0" i="0" u="none" strike="noStrike" kern="1200" cap="none" spc="0" normalizeH="0" baseline="0" noProof="0" dirty="0" smtClean="0">
                <a:ln>
                  <a:noFill/>
                </a:ln>
                <a:effectLst/>
                <a:uLnTx/>
                <a:uFillTx/>
                <a:latin typeface="+mj-lt"/>
                <a:cs typeface="Times New Roman" pitchFamily="18" charset="0"/>
              </a:rPr>
              <a:t>614.645.3183</a:t>
            </a:r>
          </a:p>
          <a:p>
            <a:pPr marL="0" marR="0" lvl="0" indent="0" algn="ctr" defTabSz="914400" rtl="0" eaLnBrk="1" fontAlgn="auto" latinLnBrk="0" hangingPunct="1">
              <a:lnSpc>
                <a:spcPct val="80000"/>
              </a:lnSpc>
              <a:spcBef>
                <a:spcPct val="20000"/>
              </a:spcBef>
              <a:spcAft>
                <a:spcPts val="0"/>
              </a:spcAft>
              <a:buClrTx/>
              <a:buSzTx/>
              <a:buFontTx/>
              <a:buNone/>
              <a:tabLst/>
              <a:defRPr/>
            </a:pPr>
            <a:r>
              <a:rPr kumimoji="0" lang="en-US" sz="2400" b="0" i="0" u="none" strike="noStrike" kern="1200" cap="none" spc="0" normalizeH="0" baseline="0" noProof="0" dirty="0" smtClean="0">
                <a:ln>
                  <a:noFill/>
                </a:ln>
                <a:effectLst/>
                <a:uLnTx/>
                <a:uFillTx/>
                <a:latin typeface="+mj-lt"/>
                <a:cs typeface="Times New Roman" pitchFamily="18" charset="0"/>
              </a:rPr>
              <a:t>sswasosky@columbus.gov</a:t>
            </a:r>
          </a:p>
          <a:p>
            <a:pPr marL="0" marR="0" lvl="0" indent="0" algn="ctr" defTabSz="914400" rtl="0" eaLnBrk="1" fontAlgn="auto" latinLnBrk="0" hangingPunct="1">
              <a:lnSpc>
                <a:spcPct val="80000"/>
              </a:lnSpc>
              <a:spcBef>
                <a:spcPct val="20000"/>
              </a:spcBef>
              <a:spcAft>
                <a:spcPts val="0"/>
              </a:spcAft>
              <a:buClrTx/>
              <a:buSzTx/>
              <a:buFontTx/>
              <a:buNone/>
              <a:tabLst/>
              <a:defRPr/>
            </a:pPr>
            <a:endParaRPr kumimoji="0" lang="en-US" sz="2400" b="0" i="0" u="none" strike="noStrike" kern="1200" cap="none" spc="0" normalizeH="0" baseline="0" noProof="0" dirty="0" smtClean="0">
              <a:ln>
                <a:noFill/>
              </a:ln>
              <a:effectLst/>
              <a:uLnTx/>
              <a:uFillTx/>
              <a:latin typeface="+mj-lt"/>
              <a:cs typeface="Times New Roman" pitchFamily="18" charset="0"/>
            </a:endParaRPr>
          </a:p>
          <a:p>
            <a:pPr marL="0" marR="0" lvl="0" indent="0" algn="ctr" defTabSz="914400" rtl="0" eaLnBrk="1" fontAlgn="auto" latinLnBrk="0" hangingPunct="1">
              <a:lnSpc>
                <a:spcPct val="80000"/>
              </a:lnSpc>
              <a:spcBef>
                <a:spcPct val="20000"/>
              </a:spcBef>
              <a:spcAft>
                <a:spcPts val="0"/>
              </a:spcAft>
              <a:buClrTx/>
              <a:buSzTx/>
              <a:buFontTx/>
              <a:buNone/>
              <a:tabLst/>
              <a:defRPr/>
            </a:pPr>
            <a:endParaRPr kumimoji="0" lang="en-US" sz="2400" b="0" i="0" u="none" strike="noStrike" kern="1200" cap="none" spc="0" normalizeH="0" baseline="0" noProof="0" dirty="0" smtClean="0">
              <a:ln>
                <a:noFill/>
              </a:ln>
              <a:effectLst/>
              <a:uLnTx/>
              <a:uFillTx/>
              <a:latin typeface="+mj-lt"/>
              <a:cs typeface="Times New Roman" pitchFamily="18" charset="0"/>
            </a:endParaRPr>
          </a:p>
          <a:p>
            <a:pPr marL="0" marR="0" lvl="0" indent="0" algn="ctr" defTabSz="914400" rtl="0" eaLnBrk="1" fontAlgn="auto" latinLnBrk="0" hangingPunct="1">
              <a:lnSpc>
                <a:spcPct val="80000"/>
              </a:lnSpc>
              <a:spcBef>
                <a:spcPct val="20000"/>
              </a:spcBef>
              <a:spcAft>
                <a:spcPts val="0"/>
              </a:spcAft>
              <a:buClrTx/>
              <a:buSzTx/>
              <a:buFontTx/>
              <a:buNone/>
              <a:tabLst/>
              <a:defRPr/>
            </a:pPr>
            <a:r>
              <a:rPr kumimoji="0" lang="en-US" sz="3200" b="1" i="0" u="none" strike="noStrike" kern="1200" cap="none" spc="0" normalizeH="0" baseline="0" noProof="0" dirty="0" smtClean="0">
                <a:ln>
                  <a:noFill/>
                </a:ln>
                <a:solidFill>
                  <a:srgbClr val="1F694B"/>
                </a:solidFill>
                <a:effectLst/>
                <a:uLnTx/>
                <a:uFillTx/>
                <a:latin typeface="+mj-lt"/>
                <a:cs typeface="Times New Roman" pitchFamily="18" charset="0"/>
              </a:rPr>
              <a:t>David Krier, PE</a:t>
            </a:r>
          </a:p>
          <a:p>
            <a:pPr marL="0" marR="0" lvl="0" indent="0" algn="ctr" defTabSz="914400" rtl="0" eaLnBrk="1" fontAlgn="auto" latinLnBrk="0" hangingPunct="1">
              <a:lnSpc>
                <a:spcPct val="80000"/>
              </a:lnSpc>
              <a:spcBef>
                <a:spcPct val="20000"/>
              </a:spcBef>
              <a:spcAft>
                <a:spcPts val="0"/>
              </a:spcAft>
              <a:buClrTx/>
              <a:buSzTx/>
              <a:buFontTx/>
              <a:buNone/>
              <a:tabLst/>
              <a:defRPr/>
            </a:pPr>
            <a:r>
              <a:rPr kumimoji="0" lang="en-US" sz="2400" b="0" i="0" u="none" strike="noStrike" kern="1200" cap="none" spc="0" normalizeH="0" baseline="0" noProof="0" dirty="0" smtClean="0">
                <a:ln>
                  <a:noFill/>
                </a:ln>
                <a:effectLst/>
                <a:uLnTx/>
                <a:uFillTx/>
                <a:latin typeface="+mj-lt"/>
                <a:cs typeface="Times New Roman" pitchFamily="18" charset="0"/>
              </a:rPr>
              <a:t>ADA Project Manager</a:t>
            </a:r>
          </a:p>
          <a:p>
            <a:pPr marL="0" marR="0" lvl="0" indent="0" algn="ctr" defTabSz="914400" rtl="0" eaLnBrk="1" fontAlgn="auto" latinLnBrk="0" hangingPunct="1">
              <a:lnSpc>
                <a:spcPct val="80000"/>
              </a:lnSpc>
              <a:spcBef>
                <a:spcPct val="20000"/>
              </a:spcBef>
              <a:spcAft>
                <a:spcPts val="0"/>
              </a:spcAft>
              <a:buClrTx/>
              <a:buSzTx/>
              <a:buFontTx/>
              <a:buNone/>
              <a:tabLst/>
              <a:defRPr/>
            </a:pPr>
            <a:r>
              <a:rPr kumimoji="0" lang="en-US" sz="2400" b="0" i="0" u="none" strike="noStrike" kern="1200" cap="none" spc="0" normalizeH="0" baseline="0" noProof="0" dirty="0" smtClean="0">
                <a:ln>
                  <a:noFill/>
                </a:ln>
                <a:effectLst/>
                <a:uLnTx/>
                <a:uFillTx/>
                <a:latin typeface="+mj-lt"/>
                <a:cs typeface="Times New Roman" pitchFamily="18" charset="0"/>
              </a:rPr>
              <a:t>614.645.8238</a:t>
            </a:r>
          </a:p>
          <a:p>
            <a:pPr marL="0" marR="0" lvl="0" indent="0" algn="ctr" defTabSz="914400" rtl="0" eaLnBrk="1" fontAlgn="auto" latinLnBrk="0" hangingPunct="1">
              <a:lnSpc>
                <a:spcPct val="80000"/>
              </a:lnSpc>
              <a:spcBef>
                <a:spcPct val="20000"/>
              </a:spcBef>
              <a:spcAft>
                <a:spcPts val="0"/>
              </a:spcAft>
              <a:buClrTx/>
              <a:buSzTx/>
              <a:buFontTx/>
              <a:buNone/>
              <a:tabLst/>
              <a:defRPr/>
            </a:pPr>
            <a:r>
              <a:rPr kumimoji="0" lang="en-US" sz="2400" b="0" i="0" u="none" strike="noStrike" kern="1200" cap="none" spc="0" normalizeH="0" baseline="0" noProof="0" dirty="0" smtClean="0">
                <a:ln>
                  <a:noFill/>
                </a:ln>
                <a:effectLst/>
                <a:uLnTx/>
                <a:uFillTx/>
                <a:latin typeface="+mj-lt"/>
                <a:cs typeface="Times New Roman" pitchFamily="18" charset="0"/>
              </a:rPr>
              <a:t>dckrier@columbus.gov</a:t>
            </a:r>
          </a:p>
          <a:p>
            <a:pPr marL="0" marR="0" lvl="0" indent="0" algn="ctr" defTabSz="914400" rtl="0" eaLnBrk="1" fontAlgn="auto" latinLnBrk="0" hangingPunct="1">
              <a:lnSpc>
                <a:spcPct val="80000"/>
              </a:lnSpc>
              <a:spcBef>
                <a:spcPct val="20000"/>
              </a:spcBef>
              <a:spcAft>
                <a:spcPts val="0"/>
              </a:spcAft>
              <a:buClrTx/>
              <a:buSzTx/>
              <a:buFontTx/>
              <a:buNone/>
              <a:tabLst/>
              <a:defRPr/>
            </a:pPr>
            <a:endParaRPr kumimoji="0" lang="en-US" sz="24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80000"/>
              </a:lnSpc>
              <a:spcBef>
                <a:spcPct val="20000"/>
              </a:spcBef>
              <a:spcAft>
                <a:spcPts val="0"/>
              </a:spcAft>
              <a:buClrTx/>
              <a:buSzTx/>
              <a:buFontTx/>
              <a:buNone/>
              <a:tabLst/>
              <a:defRPr/>
            </a:pPr>
            <a:endParaRPr kumimoji="0" lang="en-US" sz="1800" b="0" i="0" u="none" strike="noStrike" kern="1200" cap="none" spc="0" normalizeH="0" baseline="0" noProof="0" dirty="0" smtClean="0">
              <a:ln>
                <a:noFill/>
              </a:ln>
              <a:solidFill>
                <a:schemeClr val="tx1">
                  <a:tint val="75000"/>
                </a:schemeClr>
              </a:solidFill>
              <a:effectLst/>
              <a:uLnTx/>
              <a:uFillTx/>
              <a:latin typeface="Comic Sans MS" pitchFamily="66" charset="0"/>
              <a:ea typeface="+mn-ea"/>
              <a:cs typeface="+mn-cs"/>
            </a:endParaRPr>
          </a:p>
          <a:p>
            <a:pPr marL="0" marR="0" lvl="0" indent="0" algn="ctr" defTabSz="914400" rtl="0" eaLnBrk="1" fontAlgn="auto" latinLnBrk="0" hangingPunct="1">
              <a:lnSpc>
                <a:spcPct val="80000"/>
              </a:lnSpc>
              <a:spcBef>
                <a:spcPct val="20000"/>
              </a:spcBef>
              <a:spcAft>
                <a:spcPts val="0"/>
              </a:spcAft>
              <a:buClrTx/>
              <a:buSzTx/>
              <a:buFontTx/>
              <a:buNone/>
              <a:tabLst/>
              <a:defRPr/>
            </a:pPr>
            <a:endParaRPr kumimoji="0" lang="en-US" sz="1800" b="0" i="0" u="none" strike="noStrike" kern="1200" cap="none" spc="0" normalizeH="0" baseline="0" noProof="0" dirty="0" smtClean="0">
              <a:ln>
                <a:noFill/>
              </a:ln>
              <a:solidFill>
                <a:schemeClr val="tx1">
                  <a:tint val="75000"/>
                </a:schemeClr>
              </a:solidFill>
              <a:effectLst/>
              <a:uLnTx/>
              <a:uFillTx/>
              <a:latin typeface="+mn-lt"/>
              <a:ea typeface="+mn-ea"/>
              <a:cs typeface="+mn-cs"/>
            </a:endParaRPr>
          </a:p>
        </p:txBody>
      </p:sp>
      <p:sp>
        <p:nvSpPr>
          <p:cNvPr id="7" name="Rectangle 4"/>
          <p:cNvSpPr txBox="1">
            <a:spLocks noChangeArrowheads="1"/>
          </p:cNvSpPr>
          <p:nvPr/>
        </p:nvSpPr>
        <p:spPr>
          <a:xfrm>
            <a:off x="4637521" y="2267527"/>
            <a:ext cx="4195763" cy="4114800"/>
          </a:xfrm>
          <a:prstGeom prst="rect">
            <a:avLst/>
          </a:prstGeom>
        </p:spPr>
        <p:txBody>
          <a:bodyPr/>
          <a:lstStyle/>
          <a:p>
            <a:pPr marL="342900" marR="0" lvl="0" indent="-342900" algn="ctr" defTabSz="914400" rtl="0" eaLnBrk="1" fontAlgn="auto" latinLnBrk="0" hangingPunct="1">
              <a:lnSpc>
                <a:spcPct val="80000"/>
              </a:lnSpc>
              <a:spcBef>
                <a:spcPct val="20000"/>
              </a:spcBef>
              <a:spcAft>
                <a:spcPts val="0"/>
              </a:spcAft>
              <a:buClrTx/>
              <a:buSzTx/>
              <a:buFontTx/>
              <a:buNone/>
              <a:tabLst/>
              <a:defRPr/>
            </a:pPr>
            <a:r>
              <a:rPr lang="en-US" sz="3200" b="1" dirty="0" smtClean="0">
                <a:solidFill>
                  <a:srgbClr val="1F694B"/>
                </a:solidFill>
                <a:latin typeface="+mj-lt"/>
                <a:cs typeface="Times New Roman" pitchFamily="18" charset="0"/>
              </a:rPr>
              <a:t>Kathleen Harman, PE</a:t>
            </a:r>
            <a:endParaRPr kumimoji="0" lang="en-US" sz="3200" b="1" i="0" u="none" strike="noStrike" kern="1200" cap="none" spc="0" normalizeH="0" baseline="0" noProof="0" dirty="0" smtClean="0">
              <a:ln>
                <a:noFill/>
              </a:ln>
              <a:solidFill>
                <a:srgbClr val="1F694B"/>
              </a:solidFill>
              <a:effectLst/>
              <a:uLnTx/>
              <a:uFillTx/>
              <a:latin typeface="+mj-lt"/>
              <a:cs typeface="Times New Roman" pitchFamily="18" charset="0"/>
            </a:endParaRPr>
          </a:p>
          <a:p>
            <a:pPr marL="342900" marR="0" lvl="0" indent="-342900" algn="ctr" defTabSz="914400" rtl="0" eaLnBrk="1" fontAlgn="auto" latinLnBrk="0" hangingPunct="1">
              <a:lnSpc>
                <a:spcPct val="80000"/>
              </a:lnSpc>
              <a:spcBef>
                <a:spcPct val="2000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cs typeface="Times New Roman" pitchFamily="18" charset="0"/>
              </a:rPr>
              <a:t>ADA Design Manager</a:t>
            </a:r>
          </a:p>
          <a:p>
            <a:pPr marL="342900" marR="0" lvl="0" indent="-342900" algn="ctr" defTabSz="914400" rtl="0" eaLnBrk="1" fontAlgn="auto" latinLnBrk="0" hangingPunct="1">
              <a:lnSpc>
                <a:spcPct val="80000"/>
              </a:lnSpc>
              <a:spcBef>
                <a:spcPct val="2000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cs typeface="Times New Roman" pitchFamily="18" charset="0"/>
              </a:rPr>
              <a:t>614.724.0574</a:t>
            </a:r>
          </a:p>
          <a:p>
            <a:pPr marL="342900" marR="0" lvl="0" indent="-342900" algn="ctr" defTabSz="914400" rtl="0" eaLnBrk="1" fontAlgn="auto" latinLnBrk="0" hangingPunct="1">
              <a:lnSpc>
                <a:spcPct val="80000"/>
              </a:lnSpc>
              <a:spcBef>
                <a:spcPct val="20000"/>
              </a:spcBef>
              <a:spcAft>
                <a:spcPts val="0"/>
              </a:spcAft>
              <a:buClrTx/>
              <a:buSzTx/>
              <a:buFontTx/>
              <a:buNone/>
              <a:tabLst/>
              <a:defRPr/>
            </a:pPr>
            <a:r>
              <a:rPr lang="en-US" sz="2400" dirty="0" err="1" smtClean="0">
                <a:latin typeface="+mj-lt"/>
                <a:cs typeface="Times New Roman" pitchFamily="18" charset="0"/>
                <a:hlinkClick r:id="rId3"/>
              </a:rPr>
              <a:t>keharman</a:t>
            </a:r>
            <a:r>
              <a:rPr kumimoji="0" lang="en-US" sz="2400" b="0" i="0" u="none" strike="noStrike" kern="1200" cap="none" spc="0" normalizeH="0" baseline="0" noProof="0" dirty="0" smtClean="0">
                <a:ln>
                  <a:noFill/>
                </a:ln>
                <a:effectLst/>
                <a:uLnTx/>
                <a:uFillTx/>
                <a:latin typeface="+mj-lt"/>
                <a:cs typeface="Times New Roman" pitchFamily="18" charset="0"/>
                <a:hlinkClick r:id="rId3"/>
              </a:rPr>
              <a:t>@columbus.gov</a:t>
            </a:r>
            <a:endParaRPr kumimoji="0" lang="en-US" sz="2400" b="0" i="0" u="none" strike="noStrike" kern="1200" cap="none" spc="0" normalizeH="0" baseline="0" noProof="0" dirty="0" smtClean="0">
              <a:ln>
                <a:noFill/>
              </a:ln>
              <a:effectLst/>
              <a:uLnTx/>
              <a:uFillTx/>
              <a:latin typeface="+mj-lt"/>
              <a:cs typeface="Times New Roman" pitchFamily="18" charset="0"/>
            </a:endParaRPr>
          </a:p>
          <a:p>
            <a:pPr marL="342900" marR="0" lvl="0" indent="-342900" algn="ctr" defTabSz="914400" rtl="0" eaLnBrk="1" fontAlgn="auto" latinLnBrk="0" hangingPunct="1">
              <a:lnSpc>
                <a:spcPct val="80000"/>
              </a:lnSpc>
              <a:spcBef>
                <a:spcPct val="20000"/>
              </a:spcBef>
              <a:spcAft>
                <a:spcPts val="0"/>
              </a:spcAft>
              <a:buClrTx/>
              <a:buSzTx/>
              <a:buFontTx/>
              <a:buNone/>
              <a:tabLst/>
              <a:defRPr/>
            </a:pPr>
            <a:endParaRPr lang="en-US" sz="2400" dirty="0">
              <a:latin typeface="+mj-lt"/>
              <a:cs typeface="Times New Roman" pitchFamily="18" charset="0"/>
            </a:endParaRPr>
          </a:p>
          <a:p>
            <a:pPr marL="342900" indent="-342900" algn="ctr">
              <a:lnSpc>
                <a:spcPct val="80000"/>
              </a:lnSpc>
              <a:spcBef>
                <a:spcPct val="20000"/>
              </a:spcBef>
              <a:defRPr/>
            </a:pPr>
            <a:r>
              <a:rPr lang="en-US" sz="3200" b="1" dirty="0" smtClean="0">
                <a:solidFill>
                  <a:srgbClr val="1F694B"/>
                </a:solidFill>
                <a:cs typeface="Times New Roman" pitchFamily="18" charset="0"/>
              </a:rPr>
              <a:t>Dinesh Patel</a:t>
            </a:r>
          </a:p>
          <a:p>
            <a:pPr marL="342900" lvl="0" indent="-342900" algn="ctr">
              <a:lnSpc>
                <a:spcPct val="80000"/>
              </a:lnSpc>
              <a:spcBef>
                <a:spcPct val="20000"/>
              </a:spcBef>
              <a:defRPr/>
            </a:pPr>
            <a:r>
              <a:rPr lang="en-US" sz="2400" dirty="0">
                <a:cs typeface="Times New Roman" pitchFamily="18" charset="0"/>
              </a:rPr>
              <a:t>ADA </a:t>
            </a:r>
            <a:r>
              <a:rPr lang="en-US" sz="2400" dirty="0" smtClean="0">
                <a:cs typeface="Times New Roman" pitchFamily="18" charset="0"/>
              </a:rPr>
              <a:t>Inspector</a:t>
            </a:r>
            <a:endParaRPr lang="en-US" sz="2400" dirty="0">
              <a:cs typeface="Times New Roman" pitchFamily="18" charset="0"/>
            </a:endParaRPr>
          </a:p>
          <a:p>
            <a:pPr marL="342900" lvl="0" indent="-342900" algn="ctr">
              <a:lnSpc>
                <a:spcPct val="80000"/>
              </a:lnSpc>
              <a:spcBef>
                <a:spcPct val="20000"/>
              </a:spcBef>
              <a:defRPr/>
            </a:pPr>
            <a:r>
              <a:rPr lang="en-US" sz="2400" dirty="0" smtClean="0">
                <a:cs typeface="Times New Roman" pitchFamily="18" charset="0"/>
              </a:rPr>
              <a:t>614.645.3167</a:t>
            </a:r>
            <a:endParaRPr lang="en-US" sz="3200" b="1" dirty="0">
              <a:solidFill>
                <a:srgbClr val="1F694B"/>
              </a:solidFill>
              <a:cs typeface="Times New Roman" pitchFamily="18" charset="0"/>
            </a:endParaRPr>
          </a:p>
          <a:p>
            <a:pPr marL="342900" marR="0" lvl="0" indent="-342900" algn="ctr" defTabSz="914400" rtl="0" eaLnBrk="1" fontAlgn="auto" latinLnBrk="0" hangingPunct="1">
              <a:lnSpc>
                <a:spcPct val="80000"/>
              </a:lnSpc>
              <a:spcBef>
                <a:spcPct val="20000"/>
              </a:spcBef>
              <a:spcAft>
                <a:spcPts val="0"/>
              </a:spcAft>
              <a:buClrTx/>
              <a:buSzTx/>
              <a:buFontTx/>
              <a:buNone/>
              <a:tabLst/>
              <a:defRPr/>
            </a:pPr>
            <a:endParaRPr kumimoji="0" lang="en-US" sz="2400" b="0" i="0" u="none" strike="noStrike" kern="1200" cap="none" spc="0" normalizeH="0" baseline="0" noProof="0" dirty="0" smtClean="0">
              <a:ln>
                <a:noFill/>
              </a:ln>
              <a:effectLst/>
              <a:uLnTx/>
              <a:uFillTx/>
              <a:latin typeface="+mj-lt"/>
              <a:cs typeface="Times New Roman" pitchFamily="18" charset="0"/>
            </a:endParaRPr>
          </a:p>
          <a:p>
            <a:pPr marL="342900" marR="0" lvl="0" indent="-342900" algn="ctr" defTabSz="914400" rtl="0" eaLnBrk="1" fontAlgn="auto" latinLnBrk="0" hangingPunct="1">
              <a:lnSpc>
                <a:spcPct val="80000"/>
              </a:lnSpc>
              <a:spcBef>
                <a:spcPct val="20000"/>
              </a:spcBef>
              <a:spcAft>
                <a:spcPts val="0"/>
              </a:spcAft>
              <a:buClrTx/>
              <a:buSzTx/>
              <a:buFontTx/>
              <a:buNone/>
              <a:tabLst/>
              <a:defRPr/>
            </a:pPr>
            <a:endParaRPr kumimoji="0" lang="en-US"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ctr" defTabSz="914400" rtl="0" eaLnBrk="1" fontAlgn="auto" latinLnBrk="0" hangingPunct="1">
              <a:lnSpc>
                <a:spcPct val="80000"/>
              </a:lnSpc>
              <a:spcBef>
                <a:spcPct val="20000"/>
              </a:spcBef>
              <a:spcAft>
                <a:spcPts val="0"/>
              </a:spcAft>
              <a:buClrTx/>
              <a:buSzTx/>
              <a:buFontTx/>
              <a:buNone/>
              <a:tabLst/>
              <a:defRPr/>
            </a:pPr>
            <a:endParaRPr kumimoji="0" lang="en-US"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ctr" defTabSz="914400" rtl="0" eaLnBrk="1" fontAlgn="auto" latinLnBrk="0" hangingPunct="1">
              <a:lnSpc>
                <a:spcPct val="8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smtClean="0">
              <a:ln>
                <a:noFill/>
              </a:ln>
              <a:solidFill>
                <a:srgbClr val="FF0000"/>
              </a:solidFill>
              <a:effectLst/>
              <a:uLnTx/>
              <a:uFillTx/>
              <a:latin typeface="+mn-lt"/>
              <a:ea typeface="+mn-ea"/>
              <a:cs typeface="+mn-cs"/>
            </a:endParaRPr>
          </a:p>
          <a:p>
            <a:pPr marL="342900" marR="0" lvl="0" indent="-342900" algn="ctr" defTabSz="914400" rtl="0" eaLnBrk="1" fontAlgn="auto" latinLnBrk="0" hangingPunct="1">
              <a:lnSpc>
                <a:spcPct val="80000"/>
              </a:lnSpc>
              <a:spcBef>
                <a:spcPct val="20000"/>
              </a:spcBef>
              <a:spcAft>
                <a:spcPts val="0"/>
              </a:spcAft>
              <a:buClrTx/>
              <a:buSzTx/>
              <a:buFontTx/>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914400" rtl="0" eaLnBrk="1" fontAlgn="auto" latinLnBrk="0" hangingPunct="1">
              <a:lnSpc>
                <a:spcPct val="80000"/>
              </a:lnSpc>
              <a:spcBef>
                <a:spcPct val="20000"/>
              </a:spcBef>
              <a:spcAft>
                <a:spcPts val="0"/>
              </a:spcAft>
              <a:buClrTx/>
              <a:buSzTx/>
              <a:buFontTx/>
              <a:buNone/>
              <a:tabLst/>
              <a:defRPr/>
            </a:pPr>
            <a:endParaRPr kumimoji="0" lang="en-US" sz="2400" b="0" i="0" u="none" strike="noStrike" kern="1200" cap="none" spc="0" normalizeH="0" baseline="0" noProof="0" dirty="0" smtClean="0">
              <a:ln>
                <a:noFill/>
              </a:ln>
              <a:solidFill>
                <a:schemeClr val="tx1"/>
              </a:solidFill>
              <a:effectLst/>
              <a:uLnTx/>
              <a:uFillTx/>
              <a:latin typeface="Comic Sans MS" pitchFamily="66" charset="0"/>
              <a:ea typeface="+mn-ea"/>
              <a:cs typeface="+mn-cs"/>
            </a:endParaRPr>
          </a:p>
          <a:p>
            <a:pPr marL="342900" marR="0" lvl="0" indent="-342900" algn="ctr" defTabSz="914400" rtl="0" eaLnBrk="1" fontAlgn="auto" latinLnBrk="0" hangingPunct="1">
              <a:lnSpc>
                <a:spcPct val="80000"/>
              </a:lnSpc>
              <a:spcBef>
                <a:spcPct val="2000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Slide Number Placeholder 7"/>
          <p:cNvSpPr>
            <a:spLocks noGrp="1"/>
          </p:cNvSpPr>
          <p:nvPr>
            <p:ph type="sldNum" sz="quarter" idx="12"/>
          </p:nvPr>
        </p:nvSpPr>
        <p:spPr/>
        <p:txBody>
          <a:bodyPr/>
          <a:lstStyle/>
          <a:p>
            <a:fld id="{79BC8553-D7CE-49B8-A555-B856885E86A3}" type="slidenum">
              <a:rPr lang="en-US" smtClean="0"/>
              <a:pPr/>
              <a:t>126</a:t>
            </a:fld>
            <a:endParaRPr lang="en-US"/>
          </a:p>
        </p:txBody>
      </p:sp>
    </p:spTree>
  </p:cSld>
  <p:clrMapOvr>
    <a:masterClrMapping/>
  </p:clrMapOvr>
  <p:transition>
    <p:wheel spokes="8"/>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tersection pic"/>
          <p:cNvPicPr>
            <a:picLocks noChangeAspect="1"/>
          </p:cNvPicPr>
          <p:nvPr/>
        </p:nvPicPr>
        <p:blipFill>
          <a:blip r:embed="rId3"/>
          <a:stretch>
            <a:fillRect/>
          </a:stretch>
        </p:blipFill>
        <p:spPr>
          <a:xfrm>
            <a:off x="1539750" y="1354203"/>
            <a:ext cx="5503847" cy="5503847"/>
          </a:xfrm>
          <a:prstGeom prst="rect">
            <a:avLst/>
          </a:prstGeom>
        </p:spPr>
      </p:pic>
      <p:sp>
        <p:nvSpPr>
          <p:cNvPr id="2" name="Slide Number Placeholder 1"/>
          <p:cNvSpPr>
            <a:spLocks noGrp="1"/>
          </p:cNvSpPr>
          <p:nvPr>
            <p:ph type="sldNum" sz="quarter" idx="12"/>
          </p:nvPr>
        </p:nvSpPr>
        <p:spPr/>
        <p:txBody>
          <a:bodyPr/>
          <a:lstStyle/>
          <a:p>
            <a:fld id="{79BC8553-D7CE-49B8-A555-B856885E86A3}" type="slidenum">
              <a:rPr lang="en-US" smtClean="0"/>
              <a:pPr/>
              <a:t>13</a:t>
            </a:fld>
            <a:endParaRPr lang="en-US"/>
          </a:p>
        </p:txBody>
      </p:sp>
      <p:sp>
        <p:nvSpPr>
          <p:cNvPr id="36" name="S3-Full Lane thru legal XW"/>
          <p:cNvSpPr/>
          <p:nvPr/>
        </p:nvSpPr>
        <p:spPr>
          <a:xfrm>
            <a:off x="5423026" y="4056885"/>
            <a:ext cx="1618951" cy="814812"/>
          </a:xfrm>
          <a:prstGeom prst="rect">
            <a:avLst/>
          </a:prstGeom>
          <a:solidFill>
            <a:srgbClr val="FFFF00">
              <a:alpha val="5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3-Trench resurfacing thru legal XW"/>
          <p:cNvSpPr/>
          <p:nvPr/>
        </p:nvSpPr>
        <p:spPr>
          <a:xfrm>
            <a:off x="5421406" y="4407529"/>
            <a:ext cx="1602470" cy="307818"/>
          </a:xfrm>
          <a:prstGeom prst="rect">
            <a:avLst/>
          </a:prstGeom>
          <a:solidFill>
            <a:schemeClr val="tx2">
              <a:lumMod val="40000"/>
              <a:lumOff val="60000"/>
              <a:alpha val="5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2-Ramp at pos 5"/>
          <p:cNvSpPr/>
          <p:nvPr/>
        </p:nvSpPr>
        <p:spPr>
          <a:xfrm>
            <a:off x="5335675" y="2843684"/>
            <a:ext cx="211015" cy="482320"/>
          </a:xfrm>
          <a:prstGeom prst="rect">
            <a:avLst/>
          </a:prstGeom>
          <a:solidFill>
            <a:srgbClr val="FFFF00">
              <a:alpha val="5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2-Ramp at pos 4"/>
          <p:cNvSpPr/>
          <p:nvPr/>
        </p:nvSpPr>
        <p:spPr>
          <a:xfrm>
            <a:off x="5367499" y="4895229"/>
            <a:ext cx="211015" cy="482320"/>
          </a:xfrm>
          <a:prstGeom prst="rect">
            <a:avLst/>
          </a:prstGeom>
          <a:solidFill>
            <a:srgbClr val="FFFF00">
              <a:alpha val="5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2-Full Lane in legal XW"/>
          <p:cNvSpPr/>
          <p:nvPr/>
        </p:nvSpPr>
        <p:spPr>
          <a:xfrm>
            <a:off x="5423026" y="4069861"/>
            <a:ext cx="1638677" cy="814812"/>
          </a:xfrm>
          <a:prstGeom prst="rect">
            <a:avLst/>
          </a:prstGeom>
          <a:solidFill>
            <a:srgbClr val="FFFF00">
              <a:alpha val="5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2-Trench resurfacing in legal XW"/>
          <p:cNvSpPr/>
          <p:nvPr/>
        </p:nvSpPr>
        <p:spPr>
          <a:xfrm>
            <a:off x="5423026" y="4255129"/>
            <a:ext cx="1620571" cy="307818"/>
          </a:xfrm>
          <a:prstGeom prst="rect">
            <a:avLst/>
          </a:prstGeom>
          <a:solidFill>
            <a:schemeClr val="tx2">
              <a:lumMod val="40000"/>
              <a:lumOff val="60000"/>
              <a:alpha val="5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1-Trench resurfacing outside legal XW"/>
          <p:cNvSpPr/>
          <p:nvPr/>
        </p:nvSpPr>
        <p:spPr>
          <a:xfrm>
            <a:off x="6219731" y="3594226"/>
            <a:ext cx="841972" cy="307818"/>
          </a:xfrm>
          <a:prstGeom prst="rect">
            <a:avLst/>
          </a:prstGeom>
          <a:solidFill>
            <a:schemeClr val="tx2">
              <a:lumMod val="40000"/>
              <a:lumOff val="60000"/>
              <a:alpha val="5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1-Full lane resurfacing outside legal XW"/>
          <p:cNvSpPr/>
          <p:nvPr/>
        </p:nvSpPr>
        <p:spPr>
          <a:xfrm>
            <a:off x="6219732" y="3255049"/>
            <a:ext cx="841972" cy="814812"/>
          </a:xfrm>
          <a:prstGeom prst="rect">
            <a:avLst/>
          </a:prstGeom>
          <a:solidFill>
            <a:srgbClr val="FFFF00">
              <a:alpha val="5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1-NO RAMPS REQ'D"/>
          <p:cNvSpPr txBox="1"/>
          <p:nvPr/>
        </p:nvSpPr>
        <p:spPr>
          <a:xfrm>
            <a:off x="2447925" y="3594226"/>
            <a:ext cx="2373046" cy="369332"/>
          </a:xfrm>
          <a:prstGeom prst="rect">
            <a:avLst/>
          </a:prstGeom>
          <a:noFill/>
        </p:spPr>
        <p:txBody>
          <a:bodyPr wrap="square" rtlCol="0">
            <a:spAutoFit/>
          </a:bodyPr>
          <a:lstStyle/>
          <a:p>
            <a:r>
              <a:rPr lang="en-US" dirty="0" smtClean="0">
                <a:solidFill>
                  <a:schemeClr val="bg1"/>
                </a:solidFill>
              </a:rPr>
              <a:t>NO RAMPS REQUIRED</a:t>
            </a:r>
            <a:endParaRPr lang="en-US" dirty="0">
              <a:solidFill>
                <a:schemeClr val="bg1"/>
              </a:solidFill>
            </a:endParaRPr>
          </a:p>
        </p:txBody>
      </p:sp>
      <p:sp>
        <p:nvSpPr>
          <p:cNvPr id="21" name="S2-Oval Callout 20"/>
          <p:cNvSpPr/>
          <p:nvPr/>
        </p:nvSpPr>
        <p:spPr>
          <a:xfrm>
            <a:off x="3305133" y="3582992"/>
            <a:ext cx="1004934" cy="669582"/>
          </a:xfrm>
          <a:prstGeom prst="wedgeEllipseCallout">
            <a:avLst>
              <a:gd name="adj1" fmla="val 156790"/>
              <a:gd name="adj2" fmla="val 16700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r>
              <a:rPr lang="en-US" dirty="0" smtClean="0"/>
              <a:t>CURB RAMPS REQUIRED</a:t>
            </a:r>
            <a:endParaRPr lang="en-US" dirty="0"/>
          </a:p>
        </p:txBody>
      </p:sp>
      <p:sp>
        <p:nvSpPr>
          <p:cNvPr id="22" name="S2-Oval Callout 21"/>
          <p:cNvSpPr/>
          <p:nvPr/>
        </p:nvSpPr>
        <p:spPr>
          <a:xfrm>
            <a:off x="3305133" y="3575368"/>
            <a:ext cx="1004934" cy="669582"/>
          </a:xfrm>
          <a:prstGeom prst="wedgeEllipseCallout">
            <a:avLst>
              <a:gd name="adj1" fmla="val 158983"/>
              <a:gd name="adj2" fmla="val -11283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dirty="0"/>
          </a:p>
        </p:txBody>
      </p:sp>
      <p:sp>
        <p:nvSpPr>
          <p:cNvPr id="23" name="Title -DPS Roadway Project"/>
          <p:cNvSpPr txBox="1">
            <a:spLocks/>
          </p:cNvSpPr>
          <p:nvPr/>
        </p:nvSpPr>
        <p:spPr>
          <a:xfrm>
            <a:off x="152400" y="284163"/>
            <a:ext cx="7152238"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t>CIP Roadway Project</a:t>
            </a:r>
            <a:endParaRPr lang="en-US" sz="4000" b="1" dirty="0"/>
          </a:p>
        </p:txBody>
      </p:sp>
      <p:sp>
        <p:nvSpPr>
          <p:cNvPr id="24" name="Title-CIP UTILITY PROJECT"/>
          <p:cNvSpPr txBox="1">
            <a:spLocks/>
          </p:cNvSpPr>
          <p:nvPr/>
        </p:nvSpPr>
        <p:spPr>
          <a:xfrm>
            <a:off x="467762" y="256623"/>
            <a:ext cx="7152238"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t>CIP Utility Project</a:t>
            </a:r>
            <a:endParaRPr lang="en-US" sz="4000" b="1" dirty="0"/>
          </a:p>
        </p:txBody>
      </p:sp>
      <p:sp>
        <p:nvSpPr>
          <p:cNvPr id="28" name="S3-Oval Callout 27"/>
          <p:cNvSpPr/>
          <p:nvPr/>
        </p:nvSpPr>
        <p:spPr>
          <a:xfrm>
            <a:off x="3752808" y="3575368"/>
            <a:ext cx="1004934" cy="669582"/>
          </a:xfrm>
          <a:prstGeom prst="wedgeEllipseCallout">
            <a:avLst>
              <a:gd name="adj1" fmla="val 97802"/>
              <a:gd name="adj2" fmla="val 16173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r>
              <a:rPr lang="en-US" dirty="0" smtClean="0"/>
              <a:t>ALL CURB RAMPS REQUIRED</a:t>
            </a:r>
            <a:endParaRPr lang="en-US" dirty="0"/>
          </a:p>
        </p:txBody>
      </p:sp>
      <p:sp>
        <p:nvSpPr>
          <p:cNvPr id="29" name="S3-Oval Callout 28"/>
          <p:cNvSpPr/>
          <p:nvPr/>
        </p:nvSpPr>
        <p:spPr>
          <a:xfrm>
            <a:off x="3752808" y="3575368"/>
            <a:ext cx="1004934" cy="669582"/>
          </a:xfrm>
          <a:prstGeom prst="wedgeEllipseCallout">
            <a:avLst>
              <a:gd name="adj1" fmla="val 95167"/>
              <a:gd name="adj2" fmla="val -11301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dirty="0"/>
          </a:p>
        </p:txBody>
      </p:sp>
      <p:sp>
        <p:nvSpPr>
          <p:cNvPr id="30" name="S3-Oval Callout 29"/>
          <p:cNvSpPr/>
          <p:nvPr/>
        </p:nvSpPr>
        <p:spPr>
          <a:xfrm>
            <a:off x="3743283" y="3584893"/>
            <a:ext cx="1004934" cy="669582"/>
          </a:xfrm>
          <a:prstGeom prst="wedgeEllipseCallout">
            <a:avLst>
              <a:gd name="adj1" fmla="val -91086"/>
              <a:gd name="adj2" fmla="val 17032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dirty="0"/>
          </a:p>
        </p:txBody>
      </p:sp>
      <p:sp>
        <p:nvSpPr>
          <p:cNvPr id="31" name="S3-Oval Callout 30"/>
          <p:cNvSpPr/>
          <p:nvPr/>
        </p:nvSpPr>
        <p:spPr>
          <a:xfrm>
            <a:off x="3743283" y="3584893"/>
            <a:ext cx="1004934" cy="669582"/>
          </a:xfrm>
          <a:prstGeom prst="wedgeEllipseCallout">
            <a:avLst>
              <a:gd name="adj1" fmla="val -95981"/>
              <a:gd name="adj2" fmla="val -11820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dirty="0"/>
          </a:p>
        </p:txBody>
      </p:sp>
      <p:sp>
        <p:nvSpPr>
          <p:cNvPr id="6" name="Title 1-PROJECT REQUIREMENTS"/>
          <p:cNvSpPr txBox="1">
            <a:spLocks/>
          </p:cNvSpPr>
          <p:nvPr/>
        </p:nvSpPr>
        <p:spPr>
          <a:xfrm>
            <a:off x="0" y="274638"/>
            <a:ext cx="7152238"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t>Project Requirements</a:t>
            </a:r>
            <a:endParaRPr lang="en-US" sz="4000" b="1" dirty="0"/>
          </a:p>
        </p:txBody>
      </p:sp>
      <p:sp>
        <p:nvSpPr>
          <p:cNvPr id="34" name="Intro Title ADA Responsibilities"/>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ADA Responsibilities</a:t>
            </a:r>
            <a:br>
              <a:rPr lang="en-US" smtClean="0"/>
            </a:br>
            <a:r>
              <a:rPr lang="en-US" sz="2800" smtClean="0"/>
              <a:t>Project Type</a:t>
            </a:r>
            <a:endParaRPr lang="en-US" dirty="0"/>
          </a:p>
        </p:txBody>
      </p:sp>
      <p:sp>
        <p:nvSpPr>
          <p:cNvPr id="38" name="S3-Ramp at pos 1"/>
          <p:cNvSpPr/>
          <p:nvPr/>
        </p:nvSpPr>
        <p:spPr>
          <a:xfrm>
            <a:off x="2992297" y="2845472"/>
            <a:ext cx="211015" cy="482320"/>
          </a:xfrm>
          <a:prstGeom prst="rect">
            <a:avLst/>
          </a:prstGeom>
          <a:solidFill>
            <a:srgbClr val="FFFF00">
              <a:alpha val="5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3-Ramp at pos 8"/>
          <p:cNvSpPr/>
          <p:nvPr/>
        </p:nvSpPr>
        <p:spPr>
          <a:xfrm>
            <a:off x="3024121" y="4897017"/>
            <a:ext cx="211015" cy="482320"/>
          </a:xfrm>
          <a:prstGeom prst="rect">
            <a:avLst/>
          </a:prstGeom>
          <a:solidFill>
            <a:srgbClr val="FFFF00">
              <a:alpha val="5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S3-Ramp at pos 2"/>
          <p:cNvSpPr/>
          <p:nvPr/>
        </p:nvSpPr>
        <p:spPr>
          <a:xfrm rot="16200000">
            <a:off x="3208810" y="2737880"/>
            <a:ext cx="211015" cy="482320"/>
          </a:xfrm>
          <a:prstGeom prst="rect">
            <a:avLst/>
          </a:prstGeom>
          <a:solidFill>
            <a:srgbClr val="FFFF00">
              <a:alpha val="5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S3-Ramp at pos 3"/>
          <p:cNvSpPr/>
          <p:nvPr/>
        </p:nvSpPr>
        <p:spPr>
          <a:xfrm rot="16200000">
            <a:off x="5260355" y="2706056"/>
            <a:ext cx="211015" cy="482320"/>
          </a:xfrm>
          <a:prstGeom prst="rect">
            <a:avLst/>
          </a:prstGeom>
          <a:solidFill>
            <a:srgbClr val="FFFF00">
              <a:alpha val="5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S3-Ramp at pos 7"/>
          <p:cNvSpPr/>
          <p:nvPr/>
        </p:nvSpPr>
        <p:spPr>
          <a:xfrm rot="16200000">
            <a:off x="3178324" y="5048985"/>
            <a:ext cx="211015" cy="482320"/>
          </a:xfrm>
          <a:prstGeom prst="rect">
            <a:avLst/>
          </a:prstGeom>
          <a:solidFill>
            <a:srgbClr val="FFFF00">
              <a:alpha val="5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S3-Ramp at pos 6"/>
          <p:cNvSpPr/>
          <p:nvPr/>
        </p:nvSpPr>
        <p:spPr>
          <a:xfrm rot="16200000">
            <a:off x="5229869" y="5017160"/>
            <a:ext cx="211015" cy="482320"/>
          </a:xfrm>
          <a:prstGeom prst="rect">
            <a:avLst/>
          </a:prstGeom>
          <a:solidFill>
            <a:srgbClr val="FFFF00">
              <a:alpha val="5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4-Trench resurfacing thru legal XW"/>
          <p:cNvSpPr/>
          <p:nvPr/>
        </p:nvSpPr>
        <p:spPr>
          <a:xfrm>
            <a:off x="1924050" y="4350379"/>
            <a:ext cx="5119547" cy="307818"/>
          </a:xfrm>
          <a:prstGeom prst="rect">
            <a:avLst/>
          </a:prstGeom>
          <a:solidFill>
            <a:schemeClr val="tx2">
              <a:lumMod val="40000"/>
              <a:lumOff val="60000"/>
              <a:alpha val="5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4-Full Lane thru legal XW"/>
          <p:cNvSpPr/>
          <p:nvPr/>
        </p:nvSpPr>
        <p:spPr>
          <a:xfrm>
            <a:off x="1924050" y="4050811"/>
            <a:ext cx="5117927" cy="814812"/>
          </a:xfrm>
          <a:prstGeom prst="rect">
            <a:avLst/>
          </a:prstGeom>
          <a:solidFill>
            <a:srgbClr val="FFFF00">
              <a:alpha val="5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2-RAMPS REQ'D"/>
          <p:cNvSpPr txBox="1"/>
          <p:nvPr/>
        </p:nvSpPr>
        <p:spPr>
          <a:xfrm>
            <a:off x="1618571" y="4378281"/>
            <a:ext cx="2373046" cy="369332"/>
          </a:xfrm>
          <a:prstGeom prst="rect">
            <a:avLst/>
          </a:prstGeom>
          <a:noFill/>
        </p:spPr>
        <p:txBody>
          <a:bodyPr wrap="square" rtlCol="0">
            <a:spAutoFit/>
          </a:bodyPr>
          <a:lstStyle/>
          <a:p>
            <a:r>
              <a:rPr lang="en-US" dirty="0" smtClean="0">
                <a:solidFill>
                  <a:schemeClr val="bg1"/>
                </a:solidFill>
              </a:rPr>
              <a:t>RAMPS REQUIRED</a:t>
            </a:r>
            <a:endParaRPr lang="en-US" dirty="0">
              <a:solidFill>
                <a:schemeClr val="bg1"/>
              </a:solidFill>
            </a:endParaRPr>
          </a:p>
        </p:txBody>
      </p:sp>
    </p:spTree>
    <p:extLst>
      <p:ext uri="{BB962C8B-B14F-4D97-AF65-F5344CB8AC3E}">
        <p14:creationId xmlns:p14="http://schemas.microsoft.com/office/powerpoint/2010/main" val="36434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7"/>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8"/>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4"/>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grpId="2"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3" nodeType="clickEffect">
                                  <p:stCondLst>
                                    <p:cond delay="0"/>
                                  </p:stCondLst>
                                  <p:childTnLst>
                                    <p:set>
                                      <p:cBhvr>
                                        <p:cTn id="62" dur="1" fill="hold">
                                          <p:stCondLst>
                                            <p:cond delay="0"/>
                                          </p:stCondLst>
                                        </p:cTn>
                                        <p:tgtEl>
                                          <p:spTgt spid="35"/>
                                        </p:tgtEl>
                                        <p:attrNameLst>
                                          <p:attrName>style.visibility</p:attrName>
                                        </p:attrNameLst>
                                      </p:cBhvr>
                                      <p:to>
                                        <p:strVal val="hidden"/>
                                      </p:to>
                                    </p:set>
                                  </p:childTnLst>
                                </p:cTn>
                              </p:par>
                              <p:par>
                                <p:cTn id="63" presetID="1" presetClass="exit" presetSubtype="0" fill="hold" grpId="3" nodeType="withEffect">
                                  <p:stCondLst>
                                    <p:cond delay="0"/>
                                  </p:stCondLst>
                                  <p:childTnLst>
                                    <p:set>
                                      <p:cBhvr>
                                        <p:cTn id="64" dur="1" fill="hold">
                                          <p:stCondLst>
                                            <p:cond delay="0"/>
                                          </p:stCondLst>
                                        </p:cTn>
                                        <p:tgtEl>
                                          <p:spTgt spid="11"/>
                                        </p:tgtEl>
                                        <p:attrNameLst>
                                          <p:attrName>style.visibility</p:attrName>
                                        </p:attrNameLst>
                                      </p:cBhvr>
                                      <p:to>
                                        <p:strVal val="hidden"/>
                                      </p:to>
                                    </p:set>
                                  </p:childTnLst>
                                </p:cTn>
                              </p:par>
                              <p:par>
                                <p:cTn id="65" presetID="1" presetClass="exit" presetSubtype="0" fill="hold" grpId="2" nodeType="withEffect">
                                  <p:stCondLst>
                                    <p:cond delay="0"/>
                                  </p:stCondLst>
                                  <p:childTnLst>
                                    <p:set>
                                      <p:cBhvr>
                                        <p:cTn id="66" dur="1" fill="hold">
                                          <p:stCondLst>
                                            <p:cond delay="0"/>
                                          </p:stCondLst>
                                        </p:cTn>
                                        <p:tgtEl>
                                          <p:spTgt spid="5"/>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9"/>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0"/>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4"/>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21"/>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35"/>
                                        </p:tgtEl>
                                        <p:attrNameLst>
                                          <p:attrName>style.visibility</p:attrName>
                                        </p:attrNameLst>
                                      </p:cBhvr>
                                      <p:to>
                                        <p:strVal val="hidden"/>
                                      </p:to>
                                    </p:set>
                                  </p:childTnLst>
                                </p:cTn>
                              </p:par>
                              <p:par>
                                <p:cTn id="83" presetID="1" presetClass="exit" presetSubtype="0" fill="hold" grpId="5" nodeType="withEffect">
                                  <p:stCondLst>
                                    <p:cond delay="0"/>
                                  </p:stCondLst>
                                  <p:childTnLst>
                                    <p:set>
                                      <p:cBhvr>
                                        <p:cTn id="84" dur="1" fill="hold">
                                          <p:stCondLst>
                                            <p:cond delay="0"/>
                                          </p:stCondLst>
                                        </p:cTn>
                                        <p:tgtEl>
                                          <p:spTgt spid="5"/>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3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1" nodeType="clickEffect">
                                  <p:stCondLst>
                                    <p:cond delay="0"/>
                                  </p:stCondLst>
                                  <p:childTnLst>
                                    <p:set>
                                      <p:cBhvr>
                                        <p:cTn id="94" dur="1" fill="hold">
                                          <p:stCondLst>
                                            <p:cond delay="0"/>
                                          </p:stCondLst>
                                        </p:cTn>
                                        <p:tgtEl>
                                          <p:spTgt spid="38"/>
                                        </p:tgtEl>
                                        <p:attrNameLst>
                                          <p:attrName>style.visibility</p:attrName>
                                        </p:attrNameLst>
                                      </p:cBhvr>
                                      <p:to>
                                        <p:strVal val="visible"/>
                                      </p:to>
                                    </p:set>
                                  </p:childTnLst>
                                </p:cTn>
                              </p:par>
                              <p:par>
                                <p:cTn id="95" presetID="1" presetClass="entr" presetSubtype="0" fill="hold" grpId="1" nodeType="with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par>
                                <p:cTn id="97" presetID="1" presetClass="entr" presetSubtype="0" fill="hold" grpId="1" nodeType="withEffect">
                                  <p:stCondLst>
                                    <p:cond delay="0"/>
                                  </p:stCondLst>
                                  <p:childTnLst>
                                    <p:set>
                                      <p:cBhvr>
                                        <p:cTn id="98" dur="1" fill="hold">
                                          <p:stCondLst>
                                            <p:cond delay="0"/>
                                          </p:stCondLst>
                                        </p:cTn>
                                        <p:tgtEl>
                                          <p:spTgt spid="46"/>
                                        </p:tgtEl>
                                        <p:attrNameLst>
                                          <p:attrName>style.visibility</p:attrName>
                                        </p:attrNameLst>
                                      </p:cBhvr>
                                      <p:to>
                                        <p:strVal val="visible"/>
                                      </p:to>
                                    </p:set>
                                  </p:childTnLst>
                                </p:cTn>
                              </p:par>
                              <p:par>
                                <p:cTn id="99" presetID="1" presetClass="entr" presetSubtype="0" fill="hold" grpId="4" nodeType="withEffect">
                                  <p:stCondLst>
                                    <p:cond delay="0"/>
                                  </p:stCondLst>
                                  <p:childTnLst>
                                    <p:set>
                                      <p:cBhvr>
                                        <p:cTn id="100" dur="1" fill="hold">
                                          <p:stCondLst>
                                            <p:cond delay="0"/>
                                          </p:stCondLst>
                                        </p:cTn>
                                        <p:tgtEl>
                                          <p:spTgt spid="35"/>
                                        </p:tgtEl>
                                        <p:attrNameLst>
                                          <p:attrName>style.visibility</p:attrName>
                                        </p:attrNameLst>
                                      </p:cBhvr>
                                      <p:to>
                                        <p:strVal val="visible"/>
                                      </p:to>
                                    </p:set>
                                  </p:childTnLst>
                                </p:cTn>
                              </p:par>
                              <p:par>
                                <p:cTn id="101" presetID="1" presetClass="entr" presetSubtype="0" fill="hold" grpId="3" nodeType="withEffect">
                                  <p:stCondLst>
                                    <p:cond delay="0"/>
                                  </p:stCondLst>
                                  <p:childTnLst>
                                    <p:set>
                                      <p:cBhvr>
                                        <p:cTn id="102" dur="1" fill="hold">
                                          <p:stCondLst>
                                            <p:cond delay="0"/>
                                          </p:stCondLst>
                                        </p:cTn>
                                        <p:tgtEl>
                                          <p:spTgt spid="5"/>
                                        </p:tgtEl>
                                        <p:attrNameLst>
                                          <p:attrName>style.visibility</p:attrName>
                                        </p:attrNameLst>
                                      </p:cBhvr>
                                      <p:to>
                                        <p:strVal val="visible"/>
                                      </p:to>
                                    </p:set>
                                  </p:childTnLst>
                                </p:cTn>
                              </p:par>
                              <p:par>
                                <p:cTn id="103" presetID="1" presetClass="entr" presetSubtype="0" fill="hold" grpId="1" nodeType="withEffect">
                                  <p:stCondLst>
                                    <p:cond delay="0"/>
                                  </p:stCondLst>
                                  <p:childTnLst>
                                    <p:set>
                                      <p:cBhvr>
                                        <p:cTn id="104" dur="1" fill="hold">
                                          <p:stCondLst>
                                            <p:cond delay="0"/>
                                          </p:stCondLst>
                                        </p:cTn>
                                        <p:tgtEl>
                                          <p:spTgt spid="48"/>
                                        </p:tgtEl>
                                        <p:attrNameLst>
                                          <p:attrName>style.visibility</p:attrName>
                                        </p:attrNameLst>
                                      </p:cBhvr>
                                      <p:to>
                                        <p:strVal val="visible"/>
                                      </p:to>
                                    </p:set>
                                  </p:childTnLst>
                                </p:cTn>
                              </p:par>
                              <p:par>
                                <p:cTn id="105" presetID="1" presetClass="entr" presetSubtype="0" fill="hold" grpId="1" nodeType="withEffect">
                                  <p:stCondLst>
                                    <p:cond delay="0"/>
                                  </p:stCondLst>
                                  <p:childTnLst>
                                    <p:set>
                                      <p:cBhvr>
                                        <p:cTn id="106" dur="1" fill="hold">
                                          <p:stCondLst>
                                            <p:cond delay="0"/>
                                          </p:stCondLst>
                                        </p:cTn>
                                        <p:tgtEl>
                                          <p:spTgt spid="47"/>
                                        </p:tgtEl>
                                        <p:attrNameLst>
                                          <p:attrName>style.visibility</p:attrName>
                                        </p:attrNameLst>
                                      </p:cBhvr>
                                      <p:to>
                                        <p:strVal val="visible"/>
                                      </p:to>
                                    </p:set>
                                  </p:childTnLst>
                                </p:cTn>
                              </p:par>
                              <p:par>
                                <p:cTn id="107" presetID="1" presetClass="entr" presetSubtype="0" fill="hold" grpId="1" nodeType="withEffect">
                                  <p:stCondLst>
                                    <p:cond delay="0"/>
                                  </p:stCondLst>
                                  <p:childTnLst>
                                    <p:set>
                                      <p:cBhvr>
                                        <p:cTn id="108" dur="1" fill="hold">
                                          <p:stCondLst>
                                            <p:cond delay="0"/>
                                          </p:stCondLst>
                                        </p:cTn>
                                        <p:tgtEl>
                                          <p:spTgt spid="39"/>
                                        </p:tgtEl>
                                        <p:attrNameLst>
                                          <p:attrName>style.visibility</p:attrName>
                                        </p:attrNameLst>
                                      </p:cBhvr>
                                      <p:to>
                                        <p:strVal val="visible"/>
                                      </p:to>
                                    </p:set>
                                  </p:childTnLst>
                                </p:cTn>
                              </p:par>
                              <p:par>
                                <p:cTn id="109" presetID="26" presetClass="emph" presetSubtype="0" fill="hold" grpId="0" nodeType="withEffect">
                                  <p:stCondLst>
                                    <p:cond delay="0"/>
                                  </p:stCondLst>
                                  <p:childTnLst>
                                    <p:animEffect transition="out" filter="fade">
                                      <p:cBhvr>
                                        <p:cTn id="110" dur="500" tmFilter="0, 0; .2, .5; .8, .5; 1, 0"/>
                                        <p:tgtEl>
                                          <p:spTgt spid="38"/>
                                        </p:tgtEl>
                                      </p:cBhvr>
                                    </p:animEffect>
                                    <p:animScale>
                                      <p:cBhvr>
                                        <p:cTn id="111" dur="250" autoRev="1" fill="hold"/>
                                        <p:tgtEl>
                                          <p:spTgt spid="38"/>
                                        </p:tgtEl>
                                      </p:cBhvr>
                                      <p:by x="105000" y="105000"/>
                                    </p:animScale>
                                  </p:childTnLst>
                                </p:cTn>
                              </p:par>
                              <p:par>
                                <p:cTn id="112" presetID="26" presetClass="emph" presetSubtype="0" fill="hold" grpId="0" nodeType="withEffect">
                                  <p:stCondLst>
                                    <p:cond delay="0"/>
                                  </p:stCondLst>
                                  <p:childTnLst>
                                    <p:animEffect transition="out" filter="fade">
                                      <p:cBhvr>
                                        <p:cTn id="113" dur="500" tmFilter="0, 0; .2, .5; .8, .5; 1, 0"/>
                                        <p:tgtEl>
                                          <p:spTgt spid="45"/>
                                        </p:tgtEl>
                                      </p:cBhvr>
                                    </p:animEffect>
                                    <p:animScale>
                                      <p:cBhvr>
                                        <p:cTn id="114" dur="250" autoRev="1" fill="hold"/>
                                        <p:tgtEl>
                                          <p:spTgt spid="45"/>
                                        </p:tgtEl>
                                      </p:cBhvr>
                                      <p:by x="105000" y="105000"/>
                                    </p:animScale>
                                  </p:childTnLst>
                                </p:cTn>
                              </p:par>
                              <p:par>
                                <p:cTn id="115" presetID="26" presetClass="emph" presetSubtype="0" fill="hold" grpId="0" nodeType="withEffect">
                                  <p:stCondLst>
                                    <p:cond delay="0"/>
                                  </p:stCondLst>
                                  <p:childTnLst>
                                    <p:animEffect transition="out" filter="fade">
                                      <p:cBhvr>
                                        <p:cTn id="116" dur="500" tmFilter="0, 0; .2, .5; .8, .5; 1, 0"/>
                                        <p:tgtEl>
                                          <p:spTgt spid="46"/>
                                        </p:tgtEl>
                                      </p:cBhvr>
                                    </p:animEffect>
                                    <p:animScale>
                                      <p:cBhvr>
                                        <p:cTn id="117" dur="250" autoRev="1" fill="hold"/>
                                        <p:tgtEl>
                                          <p:spTgt spid="46"/>
                                        </p:tgtEl>
                                      </p:cBhvr>
                                      <p:by x="105000" y="105000"/>
                                    </p:animScale>
                                  </p:childTnLst>
                                </p:cTn>
                              </p:par>
                              <p:par>
                                <p:cTn id="118" presetID="26" presetClass="emph" presetSubtype="0" fill="hold" grpId="0" nodeType="withEffect">
                                  <p:stCondLst>
                                    <p:cond delay="0"/>
                                  </p:stCondLst>
                                  <p:childTnLst>
                                    <p:animEffect transition="out" filter="fade">
                                      <p:cBhvr>
                                        <p:cTn id="119" dur="500" tmFilter="0, 0; .2, .5; .8, .5; 1, 0"/>
                                        <p:tgtEl>
                                          <p:spTgt spid="35"/>
                                        </p:tgtEl>
                                      </p:cBhvr>
                                    </p:animEffect>
                                    <p:animScale>
                                      <p:cBhvr>
                                        <p:cTn id="120" dur="250" autoRev="1" fill="hold"/>
                                        <p:tgtEl>
                                          <p:spTgt spid="35"/>
                                        </p:tgtEl>
                                      </p:cBhvr>
                                      <p:by x="105000" y="105000"/>
                                    </p:animScale>
                                  </p:childTnLst>
                                </p:cTn>
                              </p:par>
                              <p:par>
                                <p:cTn id="121" presetID="26" presetClass="emph" presetSubtype="0" fill="hold" grpId="0" nodeType="withEffect">
                                  <p:stCondLst>
                                    <p:cond delay="0"/>
                                  </p:stCondLst>
                                  <p:childTnLst>
                                    <p:animEffect transition="out" filter="fade">
                                      <p:cBhvr>
                                        <p:cTn id="122" dur="500" tmFilter="0, 0; .2, .5; .8, .5; 1, 0"/>
                                        <p:tgtEl>
                                          <p:spTgt spid="5"/>
                                        </p:tgtEl>
                                      </p:cBhvr>
                                    </p:animEffect>
                                    <p:animScale>
                                      <p:cBhvr>
                                        <p:cTn id="123" dur="250" autoRev="1" fill="hold"/>
                                        <p:tgtEl>
                                          <p:spTgt spid="5"/>
                                        </p:tgtEl>
                                      </p:cBhvr>
                                      <p:by x="105000" y="105000"/>
                                    </p:animScale>
                                  </p:childTnLst>
                                </p:cTn>
                              </p:par>
                              <p:par>
                                <p:cTn id="124" presetID="26" presetClass="emph" presetSubtype="0" fill="hold" grpId="0" nodeType="withEffect">
                                  <p:stCondLst>
                                    <p:cond delay="0"/>
                                  </p:stCondLst>
                                  <p:childTnLst>
                                    <p:animEffect transition="out" filter="fade">
                                      <p:cBhvr>
                                        <p:cTn id="125" dur="500" tmFilter="0, 0; .2, .5; .8, .5; 1, 0"/>
                                        <p:tgtEl>
                                          <p:spTgt spid="48"/>
                                        </p:tgtEl>
                                      </p:cBhvr>
                                    </p:animEffect>
                                    <p:animScale>
                                      <p:cBhvr>
                                        <p:cTn id="126" dur="250" autoRev="1" fill="hold"/>
                                        <p:tgtEl>
                                          <p:spTgt spid="48"/>
                                        </p:tgtEl>
                                      </p:cBhvr>
                                      <p:by x="105000" y="105000"/>
                                    </p:animScale>
                                  </p:childTnLst>
                                </p:cTn>
                              </p:par>
                              <p:par>
                                <p:cTn id="127" presetID="26" presetClass="emph" presetSubtype="0" fill="hold" grpId="0" nodeType="withEffect">
                                  <p:stCondLst>
                                    <p:cond delay="0"/>
                                  </p:stCondLst>
                                  <p:childTnLst>
                                    <p:animEffect transition="out" filter="fade">
                                      <p:cBhvr>
                                        <p:cTn id="128" dur="500" tmFilter="0, 0; .2, .5; .8, .5; 1, 0"/>
                                        <p:tgtEl>
                                          <p:spTgt spid="47"/>
                                        </p:tgtEl>
                                      </p:cBhvr>
                                    </p:animEffect>
                                    <p:animScale>
                                      <p:cBhvr>
                                        <p:cTn id="129" dur="250" autoRev="1" fill="hold"/>
                                        <p:tgtEl>
                                          <p:spTgt spid="47"/>
                                        </p:tgtEl>
                                      </p:cBhvr>
                                      <p:by x="105000" y="105000"/>
                                    </p:animScale>
                                  </p:childTnLst>
                                </p:cTn>
                              </p:par>
                              <p:par>
                                <p:cTn id="130" presetID="26" presetClass="emph" presetSubtype="0" fill="hold" grpId="0" nodeType="withEffect">
                                  <p:stCondLst>
                                    <p:cond delay="0"/>
                                  </p:stCondLst>
                                  <p:childTnLst>
                                    <p:animEffect transition="out" filter="fade">
                                      <p:cBhvr>
                                        <p:cTn id="131" dur="500" tmFilter="0, 0; .2, .5; .8, .5; 1, 0"/>
                                        <p:tgtEl>
                                          <p:spTgt spid="39"/>
                                        </p:tgtEl>
                                      </p:cBhvr>
                                    </p:animEffect>
                                    <p:animScale>
                                      <p:cBhvr>
                                        <p:cTn id="132" dur="250" autoRev="1" fill="hold"/>
                                        <p:tgtEl>
                                          <p:spTgt spid="39"/>
                                        </p:tgtEl>
                                      </p:cBhvr>
                                      <p:by x="105000" y="105000"/>
                                    </p:animScale>
                                  </p:childTnLst>
                                </p:cTn>
                              </p:par>
                              <p:par>
                                <p:cTn id="133" presetID="1" presetClass="entr" presetSubtype="0" fill="hold" grpId="0" nodeType="withEffect">
                                  <p:stCondLst>
                                    <p:cond delay="0"/>
                                  </p:stCondLst>
                                  <p:childTnLst>
                                    <p:set>
                                      <p:cBhvr>
                                        <p:cTn id="134" dur="1" fill="hold">
                                          <p:stCondLst>
                                            <p:cond delay="0"/>
                                          </p:stCondLst>
                                        </p:cTn>
                                        <p:tgtEl>
                                          <p:spTgt spid="31"/>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28"/>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29"/>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30"/>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1"/>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1" nodeType="clickEffect">
                                  <p:stCondLst>
                                    <p:cond delay="0"/>
                                  </p:stCondLst>
                                  <p:childTnLst>
                                    <p:set>
                                      <p:cBhvr>
                                        <p:cTn id="146" dur="1" fill="hold">
                                          <p:stCondLst>
                                            <p:cond delay="0"/>
                                          </p:stCondLst>
                                        </p:cTn>
                                        <p:tgtEl>
                                          <p:spTgt spid="37"/>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36"/>
                                        </p:tgtEl>
                                        <p:attrNameLst>
                                          <p:attrName>style.visibility</p:attrName>
                                        </p:attrNameLst>
                                      </p:cBhvr>
                                      <p:to>
                                        <p:strVal val="hidden"/>
                                      </p:to>
                                    </p:set>
                                  </p:childTnLst>
                                </p:cTn>
                              </p:par>
                              <p:par>
                                <p:cTn id="149" presetID="1" presetClass="exit" presetSubtype="0" fill="hold" grpId="2" nodeType="withEffect">
                                  <p:stCondLst>
                                    <p:cond delay="0"/>
                                  </p:stCondLst>
                                  <p:childTnLst>
                                    <p:set>
                                      <p:cBhvr>
                                        <p:cTn id="150" dur="1" fill="hold">
                                          <p:stCondLst>
                                            <p:cond delay="0"/>
                                          </p:stCondLst>
                                        </p:cTn>
                                        <p:tgtEl>
                                          <p:spTgt spid="11"/>
                                        </p:tgtEl>
                                        <p:attrNameLst>
                                          <p:attrName>style.visibility</p:attrName>
                                        </p:attrNameLst>
                                      </p:cBhvr>
                                      <p:to>
                                        <p:strVal val="hidden"/>
                                      </p:to>
                                    </p:set>
                                  </p:childTnLst>
                                </p:cTn>
                              </p:par>
                              <p:par>
                                <p:cTn id="151" presetID="1" presetClass="exit" presetSubtype="0" fill="hold" grpId="2" nodeType="withEffect">
                                  <p:stCondLst>
                                    <p:cond delay="0"/>
                                  </p:stCondLst>
                                  <p:childTnLst>
                                    <p:set>
                                      <p:cBhvr>
                                        <p:cTn id="152" dur="1" fill="hold">
                                          <p:stCondLst>
                                            <p:cond delay="0"/>
                                          </p:stCondLst>
                                        </p:cTn>
                                        <p:tgtEl>
                                          <p:spTgt spid="31"/>
                                        </p:tgtEl>
                                        <p:attrNameLst>
                                          <p:attrName>style.visibility</p:attrName>
                                        </p:attrNameLst>
                                      </p:cBhvr>
                                      <p:to>
                                        <p:strVal val="hidden"/>
                                      </p:to>
                                    </p:set>
                                  </p:childTnLst>
                                </p:cTn>
                              </p:par>
                              <p:par>
                                <p:cTn id="153" presetID="1" presetClass="exit" presetSubtype="0" fill="hold" grpId="2" nodeType="withEffect">
                                  <p:stCondLst>
                                    <p:cond delay="0"/>
                                  </p:stCondLst>
                                  <p:childTnLst>
                                    <p:set>
                                      <p:cBhvr>
                                        <p:cTn id="154" dur="1" fill="hold">
                                          <p:stCondLst>
                                            <p:cond delay="0"/>
                                          </p:stCondLst>
                                        </p:cTn>
                                        <p:tgtEl>
                                          <p:spTgt spid="28"/>
                                        </p:tgtEl>
                                        <p:attrNameLst>
                                          <p:attrName>style.visibility</p:attrName>
                                        </p:attrNameLst>
                                      </p:cBhvr>
                                      <p:to>
                                        <p:strVal val="hidden"/>
                                      </p:to>
                                    </p:set>
                                  </p:childTnLst>
                                </p:cTn>
                              </p:par>
                              <p:par>
                                <p:cTn id="155" presetID="1" presetClass="exit" presetSubtype="0" fill="hold" grpId="2" nodeType="withEffect">
                                  <p:stCondLst>
                                    <p:cond delay="0"/>
                                  </p:stCondLst>
                                  <p:childTnLst>
                                    <p:set>
                                      <p:cBhvr>
                                        <p:cTn id="156" dur="1" fill="hold">
                                          <p:stCondLst>
                                            <p:cond delay="0"/>
                                          </p:stCondLst>
                                        </p:cTn>
                                        <p:tgtEl>
                                          <p:spTgt spid="29"/>
                                        </p:tgtEl>
                                        <p:attrNameLst>
                                          <p:attrName>style.visibility</p:attrName>
                                        </p:attrNameLst>
                                      </p:cBhvr>
                                      <p:to>
                                        <p:strVal val="hidden"/>
                                      </p:to>
                                    </p:set>
                                  </p:childTnLst>
                                </p:cTn>
                              </p:par>
                              <p:par>
                                <p:cTn id="157" presetID="1" presetClass="exit" presetSubtype="0" fill="hold" grpId="2" nodeType="withEffect">
                                  <p:stCondLst>
                                    <p:cond delay="0"/>
                                  </p:stCondLst>
                                  <p:childTnLst>
                                    <p:set>
                                      <p:cBhvr>
                                        <p:cTn id="158" dur="1" fill="hold">
                                          <p:stCondLst>
                                            <p:cond delay="0"/>
                                          </p:stCondLst>
                                        </p:cTn>
                                        <p:tgtEl>
                                          <p:spTgt spid="30"/>
                                        </p:tgtEl>
                                        <p:attrNameLst>
                                          <p:attrName>style.visibility</p:attrName>
                                        </p:attrNameLst>
                                      </p:cBhvr>
                                      <p:to>
                                        <p:strVal val="hidden"/>
                                      </p:to>
                                    </p:set>
                                  </p:childTnLst>
                                </p:cTn>
                              </p:par>
                              <p:par>
                                <p:cTn id="159" presetID="1" presetClass="exit" presetSubtype="0" fill="hold" grpId="2" nodeType="withEffect">
                                  <p:stCondLst>
                                    <p:cond delay="0"/>
                                  </p:stCondLst>
                                  <p:childTnLst>
                                    <p:set>
                                      <p:cBhvr>
                                        <p:cTn id="160" dur="1" fill="hold">
                                          <p:stCondLst>
                                            <p:cond delay="0"/>
                                          </p:stCondLst>
                                        </p:cTn>
                                        <p:tgtEl>
                                          <p:spTgt spid="38"/>
                                        </p:tgtEl>
                                        <p:attrNameLst>
                                          <p:attrName>style.visibility</p:attrName>
                                        </p:attrNameLst>
                                      </p:cBhvr>
                                      <p:to>
                                        <p:strVal val="hidden"/>
                                      </p:to>
                                    </p:set>
                                  </p:childTnLst>
                                </p:cTn>
                              </p:par>
                              <p:par>
                                <p:cTn id="161" presetID="1" presetClass="exit" presetSubtype="0" fill="hold" grpId="2" nodeType="withEffect">
                                  <p:stCondLst>
                                    <p:cond delay="0"/>
                                  </p:stCondLst>
                                  <p:childTnLst>
                                    <p:set>
                                      <p:cBhvr>
                                        <p:cTn id="162" dur="1" fill="hold">
                                          <p:stCondLst>
                                            <p:cond delay="0"/>
                                          </p:stCondLst>
                                        </p:cTn>
                                        <p:tgtEl>
                                          <p:spTgt spid="45"/>
                                        </p:tgtEl>
                                        <p:attrNameLst>
                                          <p:attrName>style.visibility</p:attrName>
                                        </p:attrNameLst>
                                      </p:cBhvr>
                                      <p:to>
                                        <p:strVal val="hidden"/>
                                      </p:to>
                                    </p:set>
                                  </p:childTnLst>
                                </p:cTn>
                              </p:par>
                              <p:par>
                                <p:cTn id="163" presetID="1" presetClass="exit" presetSubtype="0" fill="hold" grpId="2" nodeType="withEffect">
                                  <p:stCondLst>
                                    <p:cond delay="0"/>
                                  </p:stCondLst>
                                  <p:childTnLst>
                                    <p:set>
                                      <p:cBhvr>
                                        <p:cTn id="164" dur="1" fill="hold">
                                          <p:stCondLst>
                                            <p:cond delay="0"/>
                                          </p:stCondLst>
                                        </p:cTn>
                                        <p:tgtEl>
                                          <p:spTgt spid="46"/>
                                        </p:tgtEl>
                                        <p:attrNameLst>
                                          <p:attrName>style.visibility</p:attrName>
                                        </p:attrNameLst>
                                      </p:cBhvr>
                                      <p:to>
                                        <p:strVal val="hidden"/>
                                      </p:to>
                                    </p:set>
                                  </p:childTnLst>
                                </p:cTn>
                              </p:par>
                              <p:par>
                                <p:cTn id="165" presetID="1" presetClass="exit" presetSubtype="0" fill="hold" grpId="5" nodeType="withEffect">
                                  <p:stCondLst>
                                    <p:cond delay="0"/>
                                  </p:stCondLst>
                                  <p:childTnLst>
                                    <p:set>
                                      <p:cBhvr>
                                        <p:cTn id="166" dur="1" fill="hold">
                                          <p:stCondLst>
                                            <p:cond delay="0"/>
                                          </p:stCondLst>
                                        </p:cTn>
                                        <p:tgtEl>
                                          <p:spTgt spid="35"/>
                                        </p:tgtEl>
                                        <p:attrNameLst>
                                          <p:attrName>style.visibility</p:attrName>
                                        </p:attrNameLst>
                                      </p:cBhvr>
                                      <p:to>
                                        <p:strVal val="hidden"/>
                                      </p:to>
                                    </p:set>
                                  </p:childTnLst>
                                </p:cTn>
                              </p:par>
                              <p:par>
                                <p:cTn id="167" presetID="1" presetClass="exit" presetSubtype="0" fill="hold" grpId="4" nodeType="withEffect">
                                  <p:stCondLst>
                                    <p:cond delay="0"/>
                                  </p:stCondLst>
                                  <p:childTnLst>
                                    <p:set>
                                      <p:cBhvr>
                                        <p:cTn id="168" dur="1" fill="hold">
                                          <p:stCondLst>
                                            <p:cond delay="0"/>
                                          </p:stCondLst>
                                        </p:cTn>
                                        <p:tgtEl>
                                          <p:spTgt spid="5"/>
                                        </p:tgtEl>
                                        <p:attrNameLst>
                                          <p:attrName>style.visibility</p:attrName>
                                        </p:attrNameLst>
                                      </p:cBhvr>
                                      <p:to>
                                        <p:strVal val="hidden"/>
                                      </p:to>
                                    </p:set>
                                  </p:childTnLst>
                                </p:cTn>
                              </p:par>
                              <p:par>
                                <p:cTn id="169" presetID="1" presetClass="exit" presetSubtype="0" fill="hold" grpId="2" nodeType="withEffect">
                                  <p:stCondLst>
                                    <p:cond delay="0"/>
                                  </p:stCondLst>
                                  <p:childTnLst>
                                    <p:set>
                                      <p:cBhvr>
                                        <p:cTn id="170" dur="1" fill="hold">
                                          <p:stCondLst>
                                            <p:cond delay="0"/>
                                          </p:stCondLst>
                                        </p:cTn>
                                        <p:tgtEl>
                                          <p:spTgt spid="48"/>
                                        </p:tgtEl>
                                        <p:attrNameLst>
                                          <p:attrName>style.visibility</p:attrName>
                                        </p:attrNameLst>
                                      </p:cBhvr>
                                      <p:to>
                                        <p:strVal val="hidden"/>
                                      </p:to>
                                    </p:set>
                                  </p:childTnLst>
                                </p:cTn>
                              </p:par>
                              <p:par>
                                <p:cTn id="171" presetID="1" presetClass="exit" presetSubtype="0" fill="hold" grpId="2" nodeType="withEffect">
                                  <p:stCondLst>
                                    <p:cond delay="0"/>
                                  </p:stCondLst>
                                  <p:childTnLst>
                                    <p:set>
                                      <p:cBhvr>
                                        <p:cTn id="172" dur="1" fill="hold">
                                          <p:stCondLst>
                                            <p:cond delay="0"/>
                                          </p:stCondLst>
                                        </p:cTn>
                                        <p:tgtEl>
                                          <p:spTgt spid="47"/>
                                        </p:tgtEl>
                                        <p:attrNameLst>
                                          <p:attrName>style.visibility</p:attrName>
                                        </p:attrNameLst>
                                      </p:cBhvr>
                                      <p:to>
                                        <p:strVal val="hidden"/>
                                      </p:to>
                                    </p:set>
                                  </p:childTnLst>
                                </p:cTn>
                              </p:par>
                              <p:par>
                                <p:cTn id="173" presetID="1" presetClass="exit" presetSubtype="0" fill="hold" grpId="2" nodeType="withEffect">
                                  <p:stCondLst>
                                    <p:cond delay="0"/>
                                  </p:stCondLst>
                                  <p:childTnLst>
                                    <p:set>
                                      <p:cBhvr>
                                        <p:cTn id="174" dur="1" fill="hold">
                                          <p:stCondLst>
                                            <p:cond delay="0"/>
                                          </p:stCondLst>
                                        </p:cTn>
                                        <p:tgtEl>
                                          <p:spTgt spid="39"/>
                                        </p:tgtEl>
                                        <p:attrNameLst>
                                          <p:attrName>style.visibility</p:attrName>
                                        </p:attrNameLst>
                                      </p:cBhvr>
                                      <p:to>
                                        <p:strVal val="hidden"/>
                                      </p:to>
                                    </p:set>
                                  </p:childTnLst>
                                </p:cTn>
                              </p:par>
                              <p:par>
                                <p:cTn id="175" presetID="1" presetClass="exit" presetSubtype="0" fill="hold" grpId="1" nodeType="withEffect">
                                  <p:stCondLst>
                                    <p:cond delay="0"/>
                                  </p:stCondLst>
                                  <p:childTnLst>
                                    <p:set>
                                      <p:cBhvr>
                                        <p:cTn id="176" dur="1" fill="hold">
                                          <p:stCondLst>
                                            <p:cond delay="0"/>
                                          </p:stCondLst>
                                        </p:cTn>
                                        <p:tgtEl>
                                          <p:spTgt spid="23"/>
                                        </p:tgtEl>
                                        <p:attrNameLst>
                                          <p:attrName>style.visibility</p:attrName>
                                        </p:attrNameLst>
                                      </p:cBhvr>
                                      <p:to>
                                        <p:strVal val="hidden"/>
                                      </p:to>
                                    </p:se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grpId="2" nodeType="clickEffect">
                                  <p:stCondLst>
                                    <p:cond delay="0"/>
                                  </p:stCondLst>
                                  <p:childTnLst>
                                    <p:set>
                                      <p:cBhvr>
                                        <p:cTn id="180" dur="1" fill="hold">
                                          <p:stCondLst>
                                            <p:cond delay="0"/>
                                          </p:stCondLst>
                                        </p:cTn>
                                        <p:tgtEl>
                                          <p:spTgt spid="24"/>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32"/>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33"/>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grpId="3" nodeType="clickEffect">
                                  <p:stCondLst>
                                    <p:cond delay="0"/>
                                  </p:stCondLst>
                                  <p:childTnLst>
                                    <p:set>
                                      <p:cBhvr>
                                        <p:cTn id="190" dur="1" fill="hold">
                                          <p:stCondLst>
                                            <p:cond delay="0"/>
                                          </p:stCondLst>
                                        </p:cTn>
                                        <p:tgtEl>
                                          <p:spTgt spid="38"/>
                                        </p:tgtEl>
                                        <p:attrNameLst>
                                          <p:attrName>style.visibility</p:attrName>
                                        </p:attrNameLst>
                                      </p:cBhvr>
                                      <p:to>
                                        <p:strVal val="visible"/>
                                      </p:to>
                                    </p:set>
                                  </p:childTnLst>
                                </p:cTn>
                              </p:par>
                              <p:par>
                                <p:cTn id="191" presetID="1" presetClass="entr" presetSubtype="0" fill="hold" grpId="3" nodeType="withEffect">
                                  <p:stCondLst>
                                    <p:cond delay="0"/>
                                  </p:stCondLst>
                                  <p:childTnLst>
                                    <p:set>
                                      <p:cBhvr>
                                        <p:cTn id="192" dur="1" fill="hold">
                                          <p:stCondLst>
                                            <p:cond delay="0"/>
                                          </p:stCondLst>
                                        </p:cTn>
                                        <p:tgtEl>
                                          <p:spTgt spid="45"/>
                                        </p:tgtEl>
                                        <p:attrNameLst>
                                          <p:attrName>style.visibility</p:attrName>
                                        </p:attrNameLst>
                                      </p:cBhvr>
                                      <p:to>
                                        <p:strVal val="visible"/>
                                      </p:to>
                                    </p:set>
                                  </p:childTnLst>
                                </p:cTn>
                              </p:par>
                              <p:par>
                                <p:cTn id="193" presetID="1" presetClass="entr" presetSubtype="0" fill="hold" grpId="3" nodeType="withEffect">
                                  <p:stCondLst>
                                    <p:cond delay="0"/>
                                  </p:stCondLst>
                                  <p:childTnLst>
                                    <p:set>
                                      <p:cBhvr>
                                        <p:cTn id="194" dur="1" fill="hold">
                                          <p:stCondLst>
                                            <p:cond delay="0"/>
                                          </p:stCondLst>
                                        </p:cTn>
                                        <p:tgtEl>
                                          <p:spTgt spid="46"/>
                                        </p:tgtEl>
                                        <p:attrNameLst>
                                          <p:attrName>style.visibility</p:attrName>
                                        </p:attrNameLst>
                                      </p:cBhvr>
                                      <p:to>
                                        <p:strVal val="visible"/>
                                      </p:to>
                                    </p:set>
                                  </p:childTnLst>
                                </p:cTn>
                              </p:par>
                              <p:par>
                                <p:cTn id="195" presetID="1" presetClass="entr" presetSubtype="0" fill="hold" grpId="6" nodeType="withEffect">
                                  <p:stCondLst>
                                    <p:cond delay="0"/>
                                  </p:stCondLst>
                                  <p:childTnLst>
                                    <p:set>
                                      <p:cBhvr>
                                        <p:cTn id="196" dur="1" fill="hold">
                                          <p:stCondLst>
                                            <p:cond delay="0"/>
                                          </p:stCondLst>
                                        </p:cTn>
                                        <p:tgtEl>
                                          <p:spTgt spid="35"/>
                                        </p:tgtEl>
                                        <p:attrNameLst>
                                          <p:attrName>style.visibility</p:attrName>
                                        </p:attrNameLst>
                                      </p:cBhvr>
                                      <p:to>
                                        <p:strVal val="visible"/>
                                      </p:to>
                                    </p:set>
                                  </p:childTnLst>
                                </p:cTn>
                              </p:par>
                              <p:par>
                                <p:cTn id="197" presetID="1" presetClass="entr" presetSubtype="0" fill="hold" grpId="6" nodeType="withEffect">
                                  <p:stCondLst>
                                    <p:cond delay="0"/>
                                  </p:stCondLst>
                                  <p:childTnLst>
                                    <p:set>
                                      <p:cBhvr>
                                        <p:cTn id="198" dur="1" fill="hold">
                                          <p:stCondLst>
                                            <p:cond delay="0"/>
                                          </p:stCondLst>
                                        </p:cTn>
                                        <p:tgtEl>
                                          <p:spTgt spid="5"/>
                                        </p:tgtEl>
                                        <p:attrNameLst>
                                          <p:attrName>style.visibility</p:attrName>
                                        </p:attrNameLst>
                                      </p:cBhvr>
                                      <p:to>
                                        <p:strVal val="visible"/>
                                      </p:to>
                                    </p:set>
                                  </p:childTnLst>
                                </p:cTn>
                              </p:par>
                              <p:par>
                                <p:cTn id="199" presetID="1" presetClass="entr" presetSubtype="0" fill="hold" grpId="3" nodeType="withEffect">
                                  <p:stCondLst>
                                    <p:cond delay="0"/>
                                  </p:stCondLst>
                                  <p:childTnLst>
                                    <p:set>
                                      <p:cBhvr>
                                        <p:cTn id="200" dur="1" fill="hold">
                                          <p:stCondLst>
                                            <p:cond delay="0"/>
                                          </p:stCondLst>
                                        </p:cTn>
                                        <p:tgtEl>
                                          <p:spTgt spid="48"/>
                                        </p:tgtEl>
                                        <p:attrNameLst>
                                          <p:attrName>style.visibility</p:attrName>
                                        </p:attrNameLst>
                                      </p:cBhvr>
                                      <p:to>
                                        <p:strVal val="visible"/>
                                      </p:to>
                                    </p:set>
                                  </p:childTnLst>
                                </p:cTn>
                              </p:par>
                              <p:par>
                                <p:cTn id="201" presetID="1" presetClass="entr" presetSubtype="0" fill="hold" grpId="3" nodeType="withEffect">
                                  <p:stCondLst>
                                    <p:cond delay="0"/>
                                  </p:stCondLst>
                                  <p:childTnLst>
                                    <p:set>
                                      <p:cBhvr>
                                        <p:cTn id="202" dur="1" fill="hold">
                                          <p:stCondLst>
                                            <p:cond delay="0"/>
                                          </p:stCondLst>
                                        </p:cTn>
                                        <p:tgtEl>
                                          <p:spTgt spid="47"/>
                                        </p:tgtEl>
                                        <p:attrNameLst>
                                          <p:attrName>style.visibility</p:attrName>
                                        </p:attrNameLst>
                                      </p:cBhvr>
                                      <p:to>
                                        <p:strVal val="visible"/>
                                      </p:to>
                                    </p:set>
                                  </p:childTnLst>
                                </p:cTn>
                              </p:par>
                              <p:par>
                                <p:cTn id="203" presetID="1" presetClass="entr" presetSubtype="0" fill="hold" grpId="3" nodeType="withEffect">
                                  <p:stCondLst>
                                    <p:cond delay="0"/>
                                  </p:stCondLst>
                                  <p:childTnLst>
                                    <p:set>
                                      <p:cBhvr>
                                        <p:cTn id="204" dur="1" fill="hold">
                                          <p:stCondLst>
                                            <p:cond delay="0"/>
                                          </p:stCondLst>
                                        </p:cTn>
                                        <p:tgtEl>
                                          <p:spTgt spid="39"/>
                                        </p:tgtEl>
                                        <p:attrNameLst>
                                          <p:attrName>style.visibility</p:attrName>
                                        </p:attrNameLst>
                                      </p:cBhvr>
                                      <p:to>
                                        <p:strVal val="visible"/>
                                      </p:to>
                                    </p:set>
                                  </p:childTnLst>
                                </p:cTn>
                              </p:par>
                              <p:par>
                                <p:cTn id="205" presetID="1" presetClass="entr" presetSubtype="0" fill="hold" grpId="1" nodeType="withEffect">
                                  <p:stCondLst>
                                    <p:cond delay="0"/>
                                  </p:stCondLst>
                                  <p:childTnLst>
                                    <p:set>
                                      <p:cBhvr>
                                        <p:cTn id="206" dur="1" fill="hold">
                                          <p:stCondLst>
                                            <p:cond delay="0"/>
                                          </p:stCondLst>
                                        </p:cTn>
                                        <p:tgtEl>
                                          <p:spTgt spid="31"/>
                                        </p:tgtEl>
                                        <p:attrNameLst>
                                          <p:attrName>style.visibility</p:attrName>
                                        </p:attrNameLst>
                                      </p:cBhvr>
                                      <p:to>
                                        <p:strVal val="visible"/>
                                      </p:to>
                                    </p:set>
                                  </p:childTnLst>
                                </p:cTn>
                              </p:par>
                              <p:par>
                                <p:cTn id="207" presetID="1" presetClass="entr" presetSubtype="0" fill="hold" grpId="1" nodeType="withEffect">
                                  <p:stCondLst>
                                    <p:cond delay="0"/>
                                  </p:stCondLst>
                                  <p:childTnLst>
                                    <p:set>
                                      <p:cBhvr>
                                        <p:cTn id="208" dur="1" fill="hold">
                                          <p:stCondLst>
                                            <p:cond delay="0"/>
                                          </p:stCondLst>
                                        </p:cTn>
                                        <p:tgtEl>
                                          <p:spTgt spid="28"/>
                                        </p:tgtEl>
                                        <p:attrNameLst>
                                          <p:attrName>style.visibility</p:attrName>
                                        </p:attrNameLst>
                                      </p:cBhvr>
                                      <p:to>
                                        <p:strVal val="visible"/>
                                      </p:to>
                                    </p:set>
                                  </p:childTnLst>
                                </p:cTn>
                              </p:par>
                              <p:par>
                                <p:cTn id="209" presetID="1" presetClass="entr" presetSubtype="0" fill="hold" grpId="1" nodeType="withEffect">
                                  <p:stCondLst>
                                    <p:cond delay="0"/>
                                  </p:stCondLst>
                                  <p:childTnLst>
                                    <p:set>
                                      <p:cBhvr>
                                        <p:cTn id="210" dur="1" fill="hold">
                                          <p:stCondLst>
                                            <p:cond delay="0"/>
                                          </p:stCondLst>
                                        </p:cTn>
                                        <p:tgtEl>
                                          <p:spTgt spid="29"/>
                                        </p:tgtEl>
                                        <p:attrNameLst>
                                          <p:attrName>style.visibility</p:attrName>
                                        </p:attrNameLst>
                                      </p:cBhvr>
                                      <p:to>
                                        <p:strVal val="visible"/>
                                      </p:to>
                                    </p:set>
                                  </p:childTnLst>
                                </p:cTn>
                              </p:par>
                              <p:par>
                                <p:cTn id="211" presetID="1" presetClass="entr" presetSubtype="0" fill="hold" grpId="1" nodeType="withEffect">
                                  <p:stCondLst>
                                    <p:cond delay="0"/>
                                  </p:stCondLst>
                                  <p:childTnLst>
                                    <p:set>
                                      <p:cBhvr>
                                        <p:cTn id="212" dur="1" fill="hold">
                                          <p:stCondLst>
                                            <p:cond delay="0"/>
                                          </p:stCondLst>
                                        </p:cTn>
                                        <p:tgtEl>
                                          <p:spTgt spid="30"/>
                                        </p:tgtEl>
                                        <p:attrNameLst>
                                          <p:attrName>style.visibility</p:attrName>
                                        </p:attrNameLst>
                                      </p:cBhvr>
                                      <p:to>
                                        <p:strVal val="visible"/>
                                      </p:to>
                                    </p:set>
                                  </p:childTnLst>
                                </p:cTn>
                              </p:par>
                              <p:par>
                                <p:cTn id="213" presetID="1" presetClass="entr" presetSubtype="0" fill="hold" grpId="4" nodeType="withEffect">
                                  <p:stCondLst>
                                    <p:cond delay="0"/>
                                  </p:stCondLst>
                                  <p:childTnLst>
                                    <p:set>
                                      <p:cBhvr>
                                        <p:cTn id="2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7" grpId="0" animBg="1"/>
      <p:bldP spid="37" grpId="1" animBg="1"/>
      <p:bldP spid="5" grpId="0" animBg="1"/>
      <p:bldP spid="5" grpId="1" animBg="1"/>
      <p:bldP spid="5" grpId="2" animBg="1"/>
      <p:bldP spid="5" grpId="3" animBg="1"/>
      <p:bldP spid="5" grpId="4" animBg="1"/>
      <p:bldP spid="5" grpId="5" animBg="1"/>
      <p:bldP spid="5" grpId="6" animBg="1"/>
      <p:bldP spid="35" grpId="0" animBg="1"/>
      <p:bldP spid="35" grpId="1" animBg="1"/>
      <p:bldP spid="35" grpId="2" animBg="1"/>
      <p:bldP spid="35" grpId="3" animBg="1"/>
      <p:bldP spid="35" grpId="4" animBg="1"/>
      <p:bldP spid="35" grpId="5" animBg="1"/>
      <p:bldP spid="35" grpId="6" animBg="1"/>
      <p:bldP spid="10" grpId="0" animBg="1"/>
      <p:bldP spid="10" grpId="1" animBg="1"/>
      <p:bldP spid="9" grpId="0" animBg="1"/>
      <p:bldP spid="9" grpId="1" animBg="1"/>
      <p:bldP spid="7" grpId="0" animBg="1"/>
      <p:bldP spid="7" grpId="1" animBg="1"/>
      <p:bldP spid="8" grpId="0" animBg="1"/>
      <p:bldP spid="8" grpId="1" animBg="1"/>
      <p:bldP spid="4" grpId="0"/>
      <p:bldP spid="4" grpId="1"/>
      <p:bldP spid="21" grpId="0" animBg="1"/>
      <p:bldP spid="21" grpId="1" animBg="1"/>
      <p:bldP spid="22" grpId="0" animBg="1"/>
      <p:bldP spid="22" grpId="1" animBg="1"/>
      <p:bldP spid="23" grpId="0"/>
      <p:bldP spid="23" grpId="1"/>
      <p:bldP spid="24" grpId="0"/>
      <p:bldP spid="24" grpId="1"/>
      <p:bldP spid="24" grpId="2"/>
      <p:bldP spid="28" grpId="0" animBg="1"/>
      <p:bldP spid="28" grpId="1" animBg="1"/>
      <p:bldP spid="28" grpId="2" animBg="1"/>
      <p:bldP spid="29" grpId="0" animBg="1"/>
      <p:bldP spid="29" grpId="1" animBg="1"/>
      <p:bldP spid="29" grpId="2" animBg="1"/>
      <p:bldP spid="30" grpId="0" animBg="1"/>
      <p:bldP spid="30" grpId="1" animBg="1"/>
      <p:bldP spid="30" grpId="2" animBg="1"/>
      <p:bldP spid="31" grpId="0" animBg="1"/>
      <p:bldP spid="31" grpId="1" animBg="1"/>
      <p:bldP spid="31" grpId="2" animBg="1"/>
      <p:bldP spid="6" grpId="0"/>
      <p:bldP spid="6" grpId="1"/>
      <p:bldP spid="34" grpId="0"/>
      <p:bldP spid="34" grpId="1"/>
      <p:bldP spid="38" grpId="0" animBg="1"/>
      <p:bldP spid="38" grpId="1" animBg="1"/>
      <p:bldP spid="38" grpId="2" animBg="1"/>
      <p:bldP spid="38" grpId="3" animBg="1"/>
      <p:bldP spid="39" grpId="0" animBg="1"/>
      <p:bldP spid="39" grpId="1" animBg="1"/>
      <p:bldP spid="39" grpId="2" animBg="1"/>
      <p:bldP spid="39" grpId="3" animBg="1"/>
      <p:bldP spid="45" grpId="0" animBg="1"/>
      <p:bldP spid="45" grpId="1" animBg="1"/>
      <p:bldP spid="45" grpId="2" animBg="1"/>
      <p:bldP spid="45" grpId="3" animBg="1"/>
      <p:bldP spid="46" grpId="0" animBg="1"/>
      <p:bldP spid="46" grpId="1" animBg="1"/>
      <p:bldP spid="46" grpId="2" animBg="1"/>
      <p:bldP spid="46" grpId="3" animBg="1"/>
      <p:bldP spid="47" grpId="0" animBg="1"/>
      <p:bldP spid="47" grpId="1" animBg="1"/>
      <p:bldP spid="47" grpId="2" animBg="1"/>
      <p:bldP spid="47" grpId="3" animBg="1"/>
      <p:bldP spid="48" grpId="0" animBg="1"/>
      <p:bldP spid="48" grpId="1" animBg="1"/>
      <p:bldP spid="48" grpId="2" animBg="1"/>
      <p:bldP spid="48" grpId="3" animBg="1"/>
      <p:bldP spid="32" grpId="0" animBg="1"/>
      <p:bldP spid="33" grpId="0" animBg="1"/>
      <p:bldP spid="11" grpId="0"/>
      <p:bldP spid="11" grpId="1"/>
      <p:bldP spid="11" grpId="2"/>
      <p:bldP spid="11" grpId="3"/>
      <p:bldP spid="11" grpId="4"/>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ADA</a:t>
            </a:r>
            <a:r>
              <a:rPr lang="en-US" dirty="0"/>
              <a:t> </a:t>
            </a:r>
            <a:r>
              <a:rPr lang="en-US" b="1" dirty="0"/>
              <a:t>Scoping</a:t>
            </a:r>
            <a:r>
              <a:rPr lang="en-US" dirty="0"/>
              <a:t/>
            </a:r>
            <a:br>
              <a:rPr lang="en-US" dirty="0"/>
            </a:br>
            <a:r>
              <a:rPr lang="en-US" sz="2800" b="1" dirty="0"/>
              <a:t>Project Type</a:t>
            </a:r>
            <a:endParaRPr lang="en-US" b="1" dirty="0"/>
          </a:p>
        </p:txBody>
      </p:sp>
      <p:sp>
        <p:nvSpPr>
          <p:cNvPr id="3" name="Content Placeholder 2"/>
          <p:cNvSpPr>
            <a:spLocks noGrp="1"/>
          </p:cNvSpPr>
          <p:nvPr>
            <p:ph idx="1"/>
          </p:nvPr>
        </p:nvSpPr>
        <p:spPr/>
        <p:txBody>
          <a:bodyPr>
            <a:normAutofit fontScale="92500" lnSpcReduction="20000"/>
          </a:bodyPr>
          <a:lstStyle/>
          <a:p>
            <a:r>
              <a:rPr lang="en-US" b="1" dirty="0" smtClean="0"/>
              <a:t>Privately funded Property improvements </a:t>
            </a:r>
            <a:r>
              <a:rPr lang="en-US" dirty="0" smtClean="0"/>
              <a:t>typically bring the legs of the PAR that they impact into compliance.</a:t>
            </a:r>
          </a:p>
          <a:p>
            <a:r>
              <a:rPr lang="en-US" dirty="0" smtClean="0"/>
              <a:t>This could be CC plan, E-plan, or Permit work</a:t>
            </a:r>
          </a:p>
          <a:p>
            <a:r>
              <a:rPr lang="en-US" dirty="0" smtClean="0"/>
              <a:t>When ramps at one corner are replaced, there must be ramps on the opposite side of the street to receive them, unless there is no sidewalk or pushbutton.</a:t>
            </a:r>
          </a:p>
          <a:p>
            <a:r>
              <a:rPr lang="en-US" dirty="0" smtClean="0"/>
              <a:t>The intersection will be designed, but the ramps not to be constructed only designed to a Design/Build level</a:t>
            </a:r>
            <a:endParaRPr lang="en-US"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14</a:t>
            </a:fld>
            <a:endParaRPr lang="en-US"/>
          </a:p>
        </p:txBody>
      </p:sp>
    </p:spTree>
    <p:extLst>
      <p:ext uri="{BB962C8B-B14F-4D97-AF65-F5344CB8AC3E}">
        <p14:creationId xmlns:p14="http://schemas.microsoft.com/office/powerpoint/2010/main" val="32514310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ADA Responsibilities</a:t>
            </a:r>
            <a:br>
              <a:rPr lang="en-US" b="1" dirty="0"/>
            </a:br>
            <a:r>
              <a:rPr lang="en-US" sz="2800" b="1" dirty="0"/>
              <a:t>Project Type</a:t>
            </a:r>
            <a:endParaRPr lang="en-US" b="1" dirty="0"/>
          </a:p>
        </p:txBody>
      </p:sp>
      <p:sp>
        <p:nvSpPr>
          <p:cNvPr id="3" name="Content Placeholder 2"/>
          <p:cNvSpPr>
            <a:spLocks noGrp="1"/>
          </p:cNvSpPr>
          <p:nvPr>
            <p:ph idx="1"/>
          </p:nvPr>
        </p:nvSpPr>
        <p:spPr/>
        <p:txBody>
          <a:bodyPr>
            <a:normAutofit fontScale="92500" lnSpcReduction="10000"/>
          </a:bodyPr>
          <a:lstStyle/>
          <a:p>
            <a:r>
              <a:rPr lang="en-US" b="1" dirty="0" smtClean="0"/>
              <a:t>Privately Funded Roadway projects </a:t>
            </a:r>
            <a:r>
              <a:rPr lang="en-US" dirty="0" smtClean="0"/>
              <a:t>(CC and E plans going through One Stop Shop) follow the same requirements for ramp corner disturbance as described for Privately Funded Property Improvements</a:t>
            </a:r>
          </a:p>
          <a:p>
            <a:r>
              <a:rPr lang="en-US" dirty="0" smtClean="0"/>
              <a:t>Other improvements trigger ADA CIP project requirements.  Such as signal work will trigger current pushbutton compliance.</a:t>
            </a:r>
          </a:p>
          <a:p>
            <a:r>
              <a:rPr lang="en-US" dirty="0" smtClean="0"/>
              <a:t>3P projects will be treated as CIP Roadway Projects</a:t>
            </a:r>
            <a:endParaRPr lang="en-US"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15</a:t>
            </a:fld>
            <a:endParaRPr lang="en-US"/>
          </a:p>
        </p:txBody>
      </p:sp>
    </p:spTree>
    <p:extLst>
      <p:ext uri="{BB962C8B-B14F-4D97-AF65-F5344CB8AC3E}">
        <p14:creationId xmlns:p14="http://schemas.microsoft.com/office/powerpoint/2010/main" val="776774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ADA</a:t>
            </a:r>
            <a:r>
              <a:rPr lang="en-US" dirty="0"/>
              <a:t> </a:t>
            </a:r>
            <a:r>
              <a:rPr lang="en-US" b="1" dirty="0"/>
              <a:t>Scoping</a:t>
            </a:r>
            <a:r>
              <a:rPr lang="en-US" dirty="0"/>
              <a:t/>
            </a:r>
            <a:br>
              <a:rPr lang="en-US" dirty="0"/>
            </a:br>
            <a:r>
              <a:rPr lang="en-US" sz="2800" b="1" dirty="0"/>
              <a:t>Project Type</a:t>
            </a:r>
            <a:endParaRPr lang="en-US" b="1" dirty="0"/>
          </a:p>
        </p:txBody>
      </p:sp>
      <p:sp>
        <p:nvSpPr>
          <p:cNvPr id="3" name="Content Placeholder 2"/>
          <p:cNvSpPr>
            <a:spLocks noGrp="1"/>
          </p:cNvSpPr>
          <p:nvPr>
            <p:ph idx="1"/>
          </p:nvPr>
        </p:nvSpPr>
        <p:spPr/>
        <p:txBody>
          <a:bodyPr>
            <a:normAutofit lnSpcReduction="10000"/>
          </a:bodyPr>
          <a:lstStyle/>
          <a:p>
            <a:r>
              <a:rPr lang="en-US" b="1" dirty="0" smtClean="0"/>
              <a:t>Homeowner improvements </a:t>
            </a:r>
            <a:r>
              <a:rPr lang="en-US" dirty="0" smtClean="0"/>
              <a:t>– When a single unit dwelling on an existing platted lot replaces sidewalk in front of the property, they will not be required to construct the ramp.  </a:t>
            </a:r>
            <a:endParaRPr lang="en-US" dirty="0"/>
          </a:p>
          <a:p>
            <a:r>
              <a:rPr lang="en-US" dirty="0" smtClean="0"/>
              <a:t>The DPS permit section will report these locations to the DOIM designee for construction using the annual Citywide Curb Ramp Project</a:t>
            </a:r>
            <a:endParaRPr lang="en-US"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16</a:t>
            </a:fld>
            <a:endParaRPr lang="en-US"/>
          </a:p>
        </p:txBody>
      </p:sp>
    </p:spTree>
    <p:extLst>
      <p:ext uri="{BB962C8B-B14F-4D97-AF65-F5344CB8AC3E}">
        <p14:creationId xmlns:p14="http://schemas.microsoft.com/office/powerpoint/2010/main" val="19336342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ADA</a:t>
            </a:r>
            <a:r>
              <a:rPr lang="en-US" dirty="0"/>
              <a:t> </a:t>
            </a:r>
            <a:r>
              <a:rPr lang="en-US" b="1" dirty="0" smtClean="0"/>
              <a:t>Scoping</a:t>
            </a:r>
            <a:br>
              <a:rPr lang="en-US" b="1" dirty="0" smtClean="0"/>
            </a:br>
            <a:r>
              <a:rPr lang="en-US" sz="2800" b="1" dirty="0" smtClean="0"/>
              <a:t>Project </a:t>
            </a:r>
            <a:r>
              <a:rPr lang="en-US" sz="2800" b="1" dirty="0"/>
              <a:t>Type</a:t>
            </a:r>
            <a:endParaRPr lang="en-US" b="1" dirty="0"/>
          </a:p>
        </p:txBody>
      </p:sp>
      <p:sp>
        <p:nvSpPr>
          <p:cNvPr id="3" name="Content Placeholder 2"/>
          <p:cNvSpPr>
            <a:spLocks noGrp="1"/>
          </p:cNvSpPr>
          <p:nvPr>
            <p:ph idx="1"/>
          </p:nvPr>
        </p:nvSpPr>
        <p:spPr/>
        <p:txBody>
          <a:bodyPr/>
          <a:lstStyle/>
          <a:p>
            <a:r>
              <a:rPr lang="en-US" b="1" dirty="0" smtClean="0"/>
              <a:t>Private Utility </a:t>
            </a:r>
          </a:p>
          <a:p>
            <a:pPr lvl="1"/>
            <a:r>
              <a:rPr lang="en-US" dirty="0" smtClean="0"/>
              <a:t>Any corner disturbed will be required to be brought into current compliance. If there is no existing ramp, one must be constructed</a:t>
            </a:r>
          </a:p>
          <a:p>
            <a:pPr lvl="1"/>
            <a:r>
              <a:rPr lang="en-US" dirty="0" smtClean="0"/>
              <a:t>Resurfacing only will not require ramp construction if the sidewalk was not disturbed</a:t>
            </a:r>
          </a:p>
          <a:p>
            <a:pPr lvl="1"/>
            <a:r>
              <a:rPr lang="en-US" dirty="0" smtClean="0"/>
              <a:t>A design/build level drawing must be submitted for approval by the City, and Compliance sheet completed when constructed</a:t>
            </a:r>
            <a:endParaRPr lang="en-US"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17</a:t>
            </a:fld>
            <a:endParaRPr lang="en-US"/>
          </a:p>
        </p:txBody>
      </p:sp>
    </p:spTree>
    <p:extLst>
      <p:ext uri="{BB962C8B-B14F-4D97-AF65-F5344CB8AC3E}">
        <p14:creationId xmlns:p14="http://schemas.microsoft.com/office/powerpoint/2010/main" val="14832080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ADA Scoping</a:t>
            </a:r>
            <a:br>
              <a:rPr lang="en-US" b="1" dirty="0" smtClean="0"/>
            </a:br>
            <a:r>
              <a:rPr lang="en-US" sz="3200" b="1" dirty="0" smtClean="0"/>
              <a:t>Private Utility</a:t>
            </a:r>
            <a:endParaRPr lang="en-US" b="1"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18</a:t>
            </a:fld>
            <a:endParaRPr lang="en-US" dirty="0"/>
          </a:p>
        </p:txBody>
      </p:sp>
      <p:pic>
        <p:nvPicPr>
          <p:cNvPr id="99330" name="Picture 2" descr="image0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480" y="1647825"/>
            <a:ext cx="7891319" cy="4895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idx="1"/>
          </p:nvPr>
        </p:nvSpPr>
        <p:spPr>
          <a:xfrm>
            <a:off x="4669276" y="1600200"/>
            <a:ext cx="4017523" cy="4525963"/>
          </a:xfrm>
        </p:spPr>
        <p:txBody>
          <a:bodyPr/>
          <a:lstStyle/>
          <a:p>
            <a:endParaRPr lang="en-US" dirty="0"/>
          </a:p>
        </p:txBody>
      </p:sp>
    </p:spTree>
    <p:extLst>
      <p:ext uri="{BB962C8B-B14F-4D97-AF65-F5344CB8AC3E}">
        <p14:creationId xmlns:p14="http://schemas.microsoft.com/office/powerpoint/2010/main" val="27031742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79BC8553-D7CE-49B8-A555-B856885E86A3}" type="slidenum">
              <a:rPr lang="en-US" smtClean="0"/>
              <a:pPr/>
              <a:t>19</a:t>
            </a:fld>
            <a:endParaRPr lang="en-US"/>
          </a:p>
        </p:txBody>
      </p:sp>
      <p:graphicFrame>
        <p:nvGraphicFramePr>
          <p:cNvPr id="5" name="Content Placeholder 4"/>
          <p:cNvGraphicFramePr>
            <a:graphicFrameLocks noGrp="1" noChangeAspect="1"/>
          </p:cNvGraphicFramePr>
          <p:nvPr>
            <p:ph idx="1"/>
            <p:extLst>
              <p:ext uri="{D42A27DB-BD31-4B8C-83A1-F6EECF244321}">
                <p14:modId xmlns:p14="http://schemas.microsoft.com/office/powerpoint/2010/main" val="3048614728"/>
              </p:ext>
            </p:extLst>
          </p:nvPr>
        </p:nvGraphicFramePr>
        <p:xfrm>
          <a:off x="914401" y="1370064"/>
          <a:ext cx="6891227" cy="5168848"/>
        </p:xfrm>
        <a:graphic>
          <a:graphicData uri="http://schemas.openxmlformats.org/presentationml/2006/ole">
            <mc:AlternateContent xmlns:mc="http://schemas.openxmlformats.org/markup-compatibility/2006">
              <mc:Choice xmlns:v="urn:schemas-microsoft-com:vml" Requires="v">
                <p:oleObj spid="_x0000_s100374" name="Acrobat Document" r:id="rId4" imgW="38404800" imgH="28803600" progId="AcroExch.Document.DC">
                  <p:embed/>
                </p:oleObj>
              </mc:Choice>
              <mc:Fallback>
                <p:oleObj name="Acrobat Document" r:id="rId4" imgW="38404800" imgH="28803600" progId="AcroExch.Document.DC">
                  <p:embed/>
                  <p:pic>
                    <p:nvPicPr>
                      <p:cNvPr id="0" name=""/>
                      <p:cNvPicPr/>
                      <p:nvPr/>
                    </p:nvPicPr>
                    <p:blipFill>
                      <a:blip r:embed="rId5"/>
                      <a:stretch>
                        <a:fillRect/>
                      </a:stretch>
                    </p:blipFill>
                    <p:spPr>
                      <a:xfrm>
                        <a:off x="914401" y="1370064"/>
                        <a:ext cx="6891227" cy="5168848"/>
                      </a:xfrm>
                      <a:prstGeom prst="rect">
                        <a:avLst/>
                      </a:prstGeom>
                    </p:spPr>
                  </p:pic>
                </p:oleObj>
              </mc:Fallback>
            </mc:AlternateContent>
          </a:graphicData>
        </a:graphic>
      </p:graphicFrame>
    </p:spTree>
    <p:extLst>
      <p:ext uri="{BB962C8B-B14F-4D97-AF65-F5344CB8AC3E}">
        <p14:creationId xmlns:p14="http://schemas.microsoft.com/office/powerpoint/2010/main" val="26583058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21" y="227013"/>
            <a:ext cx="8229600" cy="1143000"/>
          </a:xfrm>
        </p:spPr>
        <p:txBody>
          <a:bodyPr/>
          <a:lstStyle/>
          <a:p>
            <a:r>
              <a:rPr lang="en-US" dirty="0" smtClean="0"/>
              <a:t>Presentation Overview</a:t>
            </a:r>
            <a:endParaRPr lang="en-US" dirty="0"/>
          </a:p>
        </p:txBody>
      </p:sp>
      <p:sp>
        <p:nvSpPr>
          <p:cNvPr id="3" name="Content Placeholder 2"/>
          <p:cNvSpPr>
            <a:spLocks noGrp="1"/>
          </p:cNvSpPr>
          <p:nvPr>
            <p:ph idx="1"/>
          </p:nvPr>
        </p:nvSpPr>
        <p:spPr/>
        <p:txBody>
          <a:bodyPr/>
          <a:lstStyle/>
          <a:p>
            <a:r>
              <a:rPr lang="en-US" dirty="0" smtClean="0"/>
              <a:t>Why have to comply with ADA</a:t>
            </a:r>
          </a:p>
          <a:p>
            <a:r>
              <a:rPr lang="en-US" dirty="0" smtClean="0"/>
              <a:t>Scoping</a:t>
            </a:r>
          </a:p>
          <a:p>
            <a:r>
              <a:rPr lang="en-US" dirty="0" smtClean="0"/>
              <a:t>Design Basics</a:t>
            </a:r>
          </a:p>
          <a:p>
            <a:pPr lvl="1"/>
            <a:r>
              <a:rPr lang="en-US" dirty="0" smtClean="0"/>
              <a:t>Components</a:t>
            </a:r>
          </a:p>
          <a:p>
            <a:pPr lvl="1"/>
            <a:r>
              <a:rPr lang="en-US" dirty="0" smtClean="0"/>
              <a:t>Intersection design</a:t>
            </a:r>
          </a:p>
          <a:p>
            <a:r>
              <a:rPr lang="en-US" dirty="0" smtClean="0"/>
              <a:t>Standard Drawings</a:t>
            </a:r>
          </a:p>
          <a:p>
            <a:r>
              <a:rPr lang="en-US" dirty="0" smtClean="0"/>
              <a:t>Construction inspection</a:t>
            </a:r>
          </a:p>
          <a:p>
            <a:endParaRPr lang="en-US"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2</a:t>
            </a:fld>
            <a:endParaRPr lang="en-US"/>
          </a:p>
        </p:txBody>
      </p:sp>
    </p:spTree>
    <p:extLst>
      <p:ext uri="{BB962C8B-B14F-4D97-AF65-F5344CB8AC3E}">
        <p14:creationId xmlns:p14="http://schemas.microsoft.com/office/powerpoint/2010/main" val="1567406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ADA</a:t>
            </a:r>
            <a:r>
              <a:rPr lang="en-US" dirty="0"/>
              <a:t> </a:t>
            </a:r>
            <a:r>
              <a:rPr lang="en-US" b="1" dirty="0" smtClean="0"/>
              <a:t>Scoping</a:t>
            </a:r>
            <a:br>
              <a:rPr lang="en-US" b="1" dirty="0" smtClean="0"/>
            </a:br>
            <a:r>
              <a:rPr lang="en-US" sz="2800" b="1" dirty="0" smtClean="0"/>
              <a:t>Existing Ramps</a:t>
            </a:r>
            <a:endParaRPr lang="en-US" b="1" dirty="0"/>
          </a:p>
        </p:txBody>
      </p:sp>
      <p:sp>
        <p:nvSpPr>
          <p:cNvPr id="3" name="Content Placeholder 2"/>
          <p:cNvSpPr>
            <a:spLocks noGrp="1"/>
          </p:cNvSpPr>
          <p:nvPr>
            <p:ph idx="1"/>
          </p:nvPr>
        </p:nvSpPr>
        <p:spPr/>
        <p:txBody>
          <a:bodyPr>
            <a:normAutofit/>
          </a:bodyPr>
          <a:lstStyle/>
          <a:p>
            <a:r>
              <a:rPr lang="en-US" sz="2400" dirty="0" smtClean="0"/>
              <a:t>After determining the area required to be brought into ADA compliance, it is important to determine which existing ramps are already compliant</a:t>
            </a:r>
          </a:p>
          <a:p>
            <a:r>
              <a:rPr lang="en-US" sz="2400" dirty="0"/>
              <a:t>An existing curb ramp may be considered compliant if it </a:t>
            </a:r>
            <a:r>
              <a:rPr lang="en-US" sz="2400" dirty="0" smtClean="0"/>
              <a:t>contains </a:t>
            </a:r>
            <a:r>
              <a:rPr lang="en-US" sz="2400" dirty="0"/>
              <a:t>a currently accepted detectable warning in good condition and has no visible signs of </a:t>
            </a:r>
            <a:r>
              <a:rPr lang="en-US" sz="2400" dirty="0" smtClean="0"/>
              <a:t>non-compliance.</a:t>
            </a:r>
          </a:p>
          <a:p>
            <a:r>
              <a:rPr lang="en-US" sz="2400" dirty="0" smtClean="0"/>
              <a:t>If it does not appear visually compliant, the designer must complete a compliance form to determine compliance.</a:t>
            </a:r>
          </a:p>
          <a:p>
            <a:r>
              <a:rPr lang="en-US" sz="2400" dirty="0" smtClean="0"/>
              <a:t>The designer must show that existing ramps were checked where no improvement is shown in the plans and compliant ramps are required</a:t>
            </a:r>
          </a:p>
          <a:p>
            <a:endParaRPr lang="en-US" sz="2400"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20</a:t>
            </a:fld>
            <a:endParaRPr lang="en-US"/>
          </a:p>
        </p:txBody>
      </p:sp>
    </p:spTree>
    <p:extLst>
      <p:ext uri="{BB962C8B-B14F-4D97-AF65-F5344CB8AC3E}">
        <p14:creationId xmlns:p14="http://schemas.microsoft.com/office/powerpoint/2010/main" val="20124535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ADA</a:t>
            </a:r>
            <a:r>
              <a:rPr lang="en-US" dirty="0"/>
              <a:t> </a:t>
            </a:r>
            <a:r>
              <a:rPr lang="en-US" b="1" dirty="0"/>
              <a:t>Scoping</a:t>
            </a:r>
            <a:br>
              <a:rPr lang="en-US" b="1" dirty="0"/>
            </a:br>
            <a:r>
              <a:rPr lang="en-US" b="1" dirty="0"/>
              <a:t>Existing Ramps</a:t>
            </a:r>
            <a:endParaRPr lang="en-US" dirty="0"/>
          </a:p>
        </p:txBody>
      </p:sp>
      <p:sp>
        <p:nvSpPr>
          <p:cNvPr id="3" name="Slide Number Placeholder 2"/>
          <p:cNvSpPr>
            <a:spLocks noGrp="1"/>
          </p:cNvSpPr>
          <p:nvPr>
            <p:ph type="sldNum" sz="quarter" idx="12"/>
          </p:nvPr>
        </p:nvSpPr>
        <p:spPr/>
        <p:txBody>
          <a:bodyPr/>
          <a:lstStyle/>
          <a:p>
            <a:fld id="{79BC8553-D7CE-49B8-A555-B856885E86A3}" type="slidenum">
              <a:rPr lang="en-US" smtClean="0"/>
              <a:pPr/>
              <a:t>21</a:t>
            </a:fld>
            <a:endParaRPr lang="en-US"/>
          </a:p>
        </p:txBody>
      </p:sp>
      <p:pic>
        <p:nvPicPr>
          <p:cNvPr id="4" name="Picture 3"/>
          <p:cNvPicPr>
            <a:picLocks noChangeAspect="1"/>
          </p:cNvPicPr>
          <p:nvPr/>
        </p:nvPicPr>
        <p:blipFill>
          <a:blip r:embed="rId3"/>
          <a:stretch>
            <a:fillRect/>
          </a:stretch>
        </p:blipFill>
        <p:spPr>
          <a:xfrm>
            <a:off x="190500" y="1988091"/>
            <a:ext cx="8953500" cy="4457700"/>
          </a:xfrm>
          <a:prstGeom prst="rect">
            <a:avLst/>
          </a:prstGeom>
        </p:spPr>
      </p:pic>
      <p:sp>
        <p:nvSpPr>
          <p:cNvPr id="5" name="TextBox 4"/>
          <p:cNvSpPr txBox="1"/>
          <p:nvPr/>
        </p:nvSpPr>
        <p:spPr>
          <a:xfrm>
            <a:off x="3093396" y="5680954"/>
            <a:ext cx="3323617" cy="369332"/>
          </a:xfrm>
          <a:prstGeom prst="rect">
            <a:avLst/>
          </a:prstGeom>
          <a:noFill/>
        </p:spPr>
        <p:txBody>
          <a:bodyPr wrap="square" rtlCol="0">
            <a:spAutoFit/>
          </a:bodyPr>
          <a:lstStyle/>
          <a:p>
            <a:r>
              <a:rPr lang="en-US" dirty="0" smtClean="0"/>
              <a:t>Visually Compliant Ramps</a:t>
            </a:r>
            <a:endParaRPr lang="en-US" dirty="0"/>
          </a:p>
        </p:txBody>
      </p:sp>
    </p:spTree>
    <p:extLst>
      <p:ext uri="{BB962C8B-B14F-4D97-AF65-F5344CB8AC3E}">
        <p14:creationId xmlns:p14="http://schemas.microsoft.com/office/powerpoint/2010/main" val="21285238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3362" y="2166937"/>
            <a:ext cx="8677275" cy="4371975"/>
          </a:xfrm>
          <a:prstGeom prst="rect">
            <a:avLst/>
          </a:prstGeom>
        </p:spPr>
      </p:pic>
      <p:sp>
        <p:nvSpPr>
          <p:cNvPr id="2" name="Title 1"/>
          <p:cNvSpPr>
            <a:spLocks noGrp="1"/>
          </p:cNvSpPr>
          <p:nvPr>
            <p:ph type="title"/>
          </p:nvPr>
        </p:nvSpPr>
        <p:spPr/>
        <p:txBody>
          <a:bodyPr/>
          <a:lstStyle/>
          <a:p>
            <a:r>
              <a:rPr lang="en-US" b="1" dirty="0"/>
              <a:t>ADA</a:t>
            </a:r>
            <a:r>
              <a:rPr lang="en-US" dirty="0"/>
              <a:t> </a:t>
            </a:r>
            <a:r>
              <a:rPr lang="en-US" b="1" dirty="0"/>
              <a:t>Scoping</a:t>
            </a:r>
            <a:br>
              <a:rPr lang="en-US" b="1" dirty="0"/>
            </a:br>
            <a:r>
              <a:rPr lang="en-US" b="1" dirty="0"/>
              <a:t>Existing Ramps</a:t>
            </a:r>
            <a:endParaRPr lang="en-US" dirty="0"/>
          </a:p>
        </p:txBody>
      </p:sp>
      <p:sp>
        <p:nvSpPr>
          <p:cNvPr id="3" name="Slide Number Placeholder 2"/>
          <p:cNvSpPr>
            <a:spLocks noGrp="1"/>
          </p:cNvSpPr>
          <p:nvPr>
            <p:ph type="sldNum" sz="quarter" idx="12"/>
          </p:nvPr>
        </p:nvSpPr>
        <p:spPr/>
        <p:txBody>
          <a:bodyPr/>
          <a:lstStyle/>
          <a:p>
            <a:fld id="{79BC8553-D7CE-49B8-A555-B856885E86A3}" type="slidenum">
              <a:rPr lang="en-US" smtClean="0"/>
              <a:pPr/>
              <a:t>22</a:t>
            </a:fld>
            <a:endParaRPr lang="en-US"/>
          </a:p>
        </p:txBody>
      </p:sp>
      <p:sp>
        <p:nvSpPr>
          <p:cNvPr id="5" name="TextBox 4"/>
          <p:cNvSpPr txBox="1"/>
          <p:nvPr/>
        </p:nvSpPr>
        <p:spPr>
          <a:xfrm>
            <a:off x="5363183" y="1575880"/>
            <a:ext cx="3323617" cy="369332"/>
          </a:xfrm>
          <a:prstGeom prst="rect">
            <a:avLst/>
          </a:prstGeom>
          <a:noFill/>
        </p:spPr>
        <p:txBody>
          <a:bodyPr wrap="square" rtlCol="0">
            <a:spAutoFit/>
          </a:bodyPr>
          <a:lstStyle/>
          <a:p>
            <a:r>
              <a:rPr lang="en-US" dirty="0" smtClean="0"/>
              <a:t>Visually Compliant Ramps</a:t>
            </a:r>
            <a:endParaRPr lang="en-US" dirty="0"/>
          </a:p>
        </p:txBody>
      </p:sp>
    </p:spTree>
    <p:extLst>
      <p:ext uri="{BB962C8B-B14F-4D97-AF65-F5344CB8AC3E}">
        <p14:creationId xmlns:p14="http://schemas.microsoft.com/office/powerpoint/2010/main" val="11100185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ADA</a:t>
            </a:r>
            <a:r>
              <a:rPr lang="en-US" dirty="0"/>
              <a:t> </a:t>
            </a:r>
            <a:r>
              <a:rPr lang="en-US" b="1" dirty="0"/>
              <a:t>Scoping</a:t>
            </a:r>
            <a:br>
              <a:rPr lang="en-US" b="1" dirty="0"/>
            </a:br>
            <a:r>
              <a:rPr lang="en-US" b="1" dirty="0"/>
              <a:t>Existing Ramps</a:t>
            </a:r>
            <a:endParaRPr lang="en-US" dirty="0"/>
          </a:p>
        </p:txBody>
      </p:sp>
      <p:sp>
        <p:nvSpPr>
          <p:cNvPr id="3" name="Slide Number Placeholder 2"/>
          <p:cNvSpPr>
            <a:spLocks noGrp="1"/>
          </p:cNvSpPr>
          <p:nvPr>
            <p:ph type="sldNum" sz="quarter" idx="12"/>
          </p:nvPr>
        </p:nvSpPr>
        <p:spPr/>
        <p:txBody>
          <a:bodyPr/>
          <a:lstStyle/>
          <a:p>
            <a:fld id="{79BC8553-D7CE-49B8-A555-B856885E86A3}" type="slidenum">
              <a:rPr lang="en-US" smtClean="0"/>
              <a:pPr/>
              <a:t>23</a:t>
            </a:fld>
            <a:endParaRPr lang="en-US"/>
          </a:p>
        </p:txBody>
      </p:sp>
      <p:sp>
        <p:nvSpPr>
          <p:cNvPr id="5" name="TextBox 4"/>
          <p:cNvSpPr txBox="1"/>
          <p:nvPr/>
        </p:nvSpPr>
        <p:spPr>
          <a:xfrm>
            <a:off x="6749678" y="2052536"/>
            <a:ext cx="2394322" cy="646331"/>
          </a:xfrm>
          <a:prstGeom prst="rect">
            <a:avLst/>
          </a:prstGeom>
          <a:noFill/>
        </p:spPr>
        <p:txBody>
          <a:bodyPr wrap="square" rtlCol="0">
            <a:spAutoFit/>
          </a:bodyPr>
          <a:lstStyle/>
          <a:p>
            <a:r>
              <a:rPr lang="en-US" dirty="0" smtClean="0"/>
              <a:t>Visually Non-Compliant Ramps</a:t>
            </a:r>
            <a:endParaRPr lang="en-US" dirty="0"/>
          </a:p>
        </p:txBody>
      </p:sp>
      <p:pic>
        <p:nvPicPr>
          <p:cNvPr id="6" name="Picture 5"/>
          <p:cNvPicPr>
            <a:picLocks noChangeAspect="1"/>
          </p:cNvPicPr>
          <p:nvPr/>
        </p:nvPicPr>
        <p:blipFill>
          <a:blip r:embed="rId3"/>
          <a:stretch>
            <a:fillRect/>
          </a:stretch>
        </p:blipFill>
        <p:spPr>
          <a:xfrm>
            <a:off x="457200" y="1997070"/>
            <a:ext cx="5407621" cy="3779848"/>
          </a:xfrm>
          <a:prstGeom prst="rect">
            <a:avLst/>
          </a:prstGeom>
        </p:spPr>
      </p:pic>
      <p:sp>
        <p:nvSpPr>
          <p:cNvPr id="7" name="Rectangular Callout 6"/>
          <p:cNvSpPr/>
          <p:nvPr/>
        </p:nvSpPr>
        <p:spPr>
          <a:xfrm>
            <a:off x="5992239" y="4023182"/>
            <a:ext cx="2247089" cy="806043"/>
          </a:xfrm>
          <a:prstGeom prst="wedgeRectCallout">
            <a:avLst>
              <a:gd name="adj1" fmla="val -179708"/>
              <a:gd name="adj2" fmla="val -4773"/>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215974" y="4046706"/>
            <a:ext cx="1916349" cy="646331"/>
          </a:xfrm>
          <a:prstGeom prst="rect">
            <a:avLst/>
          </a:prstGeom>
          <a:noFill/>
        </p:spPr>
        <p:txBody>
          <a:bodyPr wrap="square" rtlCol="0">
            <a:spAutoFit/>
          </a:bodyPr>
          <a:lstStyle/>
          <a:p>
            <a:r>
              <a:rPr lang="en-US" dirty="0" smtClean="0"/>
              <a:t>Vertical drop &gt;1/2” in PAR at lip</a:t>
            </a:r>
            <a:endParaRPr lang="en-US" dirty="0"/>
          </a:p>
        </p:txBody>
      </p:sp>
    </p:spTree>
    <p:extLst>
      <p:ext uri="{BB962C8B-B14F-4D97-AF65-F5344CB8AC3E}">
        <p14:creationId xmlns:p14="http://schemas.microsoft.com/office/powerpoint/2010/main" val="34573556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ADA</a:t>
            </a:r>
            <a:r>
              <a:rPr lang="en-US" dirty="0"/>
              <a:t> </a:t>
            </a:r>
            <a:r>
              <a:rPr lang="en-US" b="1" dirty="0"/>
              <a:t>Scoping</a:t>
            </a:r>
            <a:br>
              <a:rPr lang="en-US" b="1" dirty="0"/>
            </a:br>
            <a:r>
              <a:rPr lang="en-US" b="1" dirty="0"/>
              <a:t>Existing Ramps</a:t>
            </a:r>
            <a:endParaRPr lang="en-US" dirty="0"/>
          </a:p>
        </p:txBody>
      </p:sp>
      <p:sp>
        <p:nvSpPr>
          <p:cNvPr id="3" name="Slide Number Placeholder 2"/>
          <p:cNvSpPr>
            <a:spLocks noGrp="1"/>
          </p:cNvSpPr>
          <p:nvPr>
            <p:ph type="sldNum" sz="quarter" idx="12"/>
          </p:nvPr>
        </p:nvSpPr>
        <p:spPr/>
        <p:txBody>
          <a:bodyPr/>
          <a:lstStyle/>
          <a:p>
            <a:fld id="{79BC8553-D7CE-49B8-A555-B856885E86A3}" type="slidenum">
              <a:rPr lang="en-US" smtClean="0"/>
              <a:pPr/>
              <a:t>24</a:t>
            </a:fld>
            <a:endParaRPr lang="en-US"/>
          </a:p>
        </p:txBody>
      </p:sp>
      <p:sp>
        <p:nvSpPr>
          <p:cNvPr id="5" name="TextBox 4"/>
          <p:cNvSpPr txBox="1"/>
          <p:nvPr/>
        </p:nvSpPr>
        <p:spPr>
          <a:xfrm>
            <a:off x="6422839" y="1751245"/>
            <a:ext cx="2394322" cy="646331"/>
          </a:xfrm>
          <a:prstGeom prst="rect">
            <a:avLst/>
          </a:prstGeom>
          <a:noFill/>
        </p:spPr>
        <p:txBody>
          <a:bodyPr wrap="square" rtlCol="0">
            <a:spAutoFit/>
          </a:bodyPr>
          <a:lstStyle/>
          <a:p>
            <a:r>
              <a:rPr lang="en-US" dirty="0" smtClean="0"/>
              <a:t>Visually Non-Compliant Ramps</a:t>
            </a:r>
            <a:endParaRPr lang="en-US" dirty="0"/>
          </a:p>
        </p:txBody>
      </p:sp>
      <p:pic>
        <p:nvPicPr>
          <p:cNvPr id="4" name="Picture 3"/>
          <p:cNvPicPr>
            <a:picLocks noChangeAspect="1"/>
          </p:cNvPicPr>
          <p:nvPr/>
        </p:nvPicPr>
        <p:blipFill>
          <a:blip r:embed="rId3"/>
          <a:stretch>
            <a:fillRect/>
          </a:stretch>
        </p:blipFill>
        <p:spPr>
          <a:xfrm>
            <a:off x="0" y="2397576"/>
            <a:ext cx="9144000" cy="4141336"/>
          </a:xfrm>
          <a:prstGeom prst="rect">
            <a:avLst/>
          </a:prstGeom>
        </p:spPr>
      </p:pic>
    </p:spTree>
    <p:extLst>
      <p:ext uri="{BB962C8B-B14F-4D97-AF65-F5344CB8AC3E}">
        <p14:creationId xmlns:p14="http://schemas.microsoft.com/office/powerpoint/2010/main" val="29577566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ADA</a:t>
            </a:r>
            <a:r>
              <a:rPr lang="en-US" dirty="0"/>
              <a:t> </a:t>
            </a:r>
            <a:r>
              <a:rPr lang="en-US" b="1" dirty="0"/>
              <a:t>Scoping</a:t>
            </a:r>
            <a:br>
              <a:rPr lang="en-US" b="1" dirty="0"/>
            </a:br>
            <a:r>
              <a:rPr lang="en-US" b="1" dirty="0"/>
              <a:t>Existing Ramps</a:t>
            </a:r>
            <a:endParaRPr lang="en-US" dirty="0"/>
          </a:p>
        </p:txBody>
      </p:sp>
      <p:sp>
        <p:nvSpPr>
          <p:cNvPr id="3" name="Slide Number Placeholder 2"/>
          <p:cNvSpPr>
            <a:spLocks noGrp="1"/>
          </p:cNvSpPr>
          <p:nvPr>
            <p:ph type="sldNum" sz="quarter" idx="12"/>
          </p:nvPr>
        </p:nvSpPr>
        <p:spPr/>
        <p:txBody>
          <a:bodyPr/>
          <a:lstStyle/>
          <a:p>
            <a:fld id="{79BC8553-D7CE-49B8-A555-B856885E86A3}" type="slidenum">
              <a:rPr lang="en-US" smtClean="0"/>
              <a:pPr/>
              <a:t>25</a:t>
            </a:fld>
            <a:endParaRPr lang="en-US"/>
          </a:p>
        </p:txBody>
      </p:sp>
      <p:sp>
        <p:nvSpPr>
          <p:cNvPr id="5" name="TextBox 4"/>
          <p:cNvSpPr txBox="1"/>
          <p:nvPr/>
        </p:nvSpPr>
        <p:spPr>
          <a:xfrm>
            <a:off x="6749678" y="2052536"/>
            <a:ext cx="2394322" cy="646331"/>
          </a:xfrm>
          <a:prstGeom prst="rect">
            <a:avLst/>
          </a:prstGeom>
          <a:noFill/>
        </p:spPr>
        <p:txBody>
          <a:bodyPr wrap="square" rtlCol="0">
            <a:spAutoFit/>
          </a:bodyPr>
          <a:lstStyle/>
          <a:p>
            <a:r>
              <a:rPr lang="en-US" dirty="0" smtClean="0"/>
              <a:t>Visually Non-Compliant Ramps</a:t>
            </a:r>
            <a:endParaRPr lang="en-US" dirty="0"/>
          </a:p>
        </p:txBody>
      </p:sp>
      <p:pic>
        <p:nvPicPr>
          <p:cNvPr id="4" name="Picture 3"/>
          <p:cNvPicPr>
            <a:picLocks noChangeAspect="1"/>
          </p:cNvPicPr>
          <p:nvPr/>
        </p:nvPicPr>
        <p:blipFill>
          <a:blip r:embed="rId3"/>
          <a:stretch>
            <a:fillRect/>
          </a:stretch>
        </p:blipFill>
        <p:spPr>
          <a:xfrm>
            <a:off x="0" y="1797105"/>
            <a:ext cx="9144000" cy="4924370"/>
          </a:xfrm>
          <a:prstGeom prst="rect">
            <a:avLst/>
          </a:prstGeom>
        </p:spPr>
      </p:pic>
    </p:spTree>
    <p:extLst>
      <p:ext uri="{BB962C8B-B14F-4D97-AF65-F5344CB8AC3E}">
        <p14:creationId xmlns:p14="http://schemas.microsoft.com/office/powerpoint/2010/main" val="30138438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9BC8553-D7CE-49B8-A555-B856885E86A3}" type="slidenum">
              <a:rPr lang="en-US" smtClean="0"/>
              <a:pPr/>
              <a:t>26</a:t>
            </a:fld>
            <a:endParaRPr lang="en-US"/>
          </a:p>
        </p:txBody>
      </p:sp>
      <p:sp>
        <p:nvSpPr>
          <p:cNvPr id="4" name="Title 1"/>
          <p:cNvSpPr txBox="1">
            <a:spLocks/>
          </p:cNvSpPr>
          <p:nvPr/>
        </p:nvSpPr>
        <p:spPr>
          <a:xfrm>
            <a:off x="0" y="228601"/>
            <a:ext cx="9144000"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tx1">
                    <a:lumMod val="95000"/>
                    <a:lumOff val="5000"/>
                  </a:schemeClr>
                </a:solidFill>
                <a:cs typeface="Times New Roman" pitchFamily="18" charset="0"/>
              </a:rPr>
              <a:t>ADA Design Basics</a:t>
            </a:r>
            <a:r>
              <a:rPr lang="en-US" b="1" u="sng" dirty="0" smtClean="0">
                <a:solidFill>
                  <a:srgbClr val="1F694B"/>
                </a:solidFill>
                <a:cs typeface="Times New Roman" pitchFamily="18" charset="0"/>
              </a:rPr>
              <a:t/>
            </a:r>
            <a:br>
              <a:rPr lang="en-US" b="1" u="sng" dirty="0" smtClean="0">
                <a:solidFill>
                  <a:srgbClr val="1F694B"/>
                </a:solidFill>
                <a:cs typeface="Times New Roman" pitchFamily="18" charset="0"/>
              </a:rPr>
            </a:br>
            <a:endParaRPr lang="en-US" b="1" dirty="0">
              <a:cs typeface="Times New Roman" pitchFamily="18" charset="0"/>
            </a:endParaRPr>
          </a:p>
        </p:txBody>
      </p:sp>
      <p:pic>
        <p:nvPicPr>
          <p:cNvPr id="2" name="Picture 1"/>
          <p:cNvPicPr>
            <a:picLocks noChangeAspect="1"/>
          </p:cNvPicPr>
          <p:nvPr/>
        </p:nvPicPr>
        <p:blipFill>
          <a:blip r:embed="rId3"/>
          <a:stretch>
            <a:fillRect/>
          </a:stretch>
        </p:blipFill>
        <p:spPr>
          <a:xfrm>
            <a:off x="2013217" y="1498292"/>
            <a:ext cx="6357051" cy="5207307"/>
          </a:xfrm>
          <a:prstGeom prst="rect">
            <a:avLst/>
          </a:prstGeom>
        </p:spPr>
      </p:pic>
      <p:sp>
        <p:nvSpPr>
          <p:cNvPr id="7" name="TextBox 6"/>
          <p:cNvSpPr txBox="1"/>
          <p:nvPr/>
        </p:nvSpPr>
        <p:spPr>
          <a:xfrm>
            <a:off x="251208" y="1738365"/>
            <a:ext cx="2823587" cy="2677656"/>
          </a:xfrm>
          <a:prstGeom prst="rect">
            <a:avLst/>
          </a:prstGeom>
          <a:solidFill>
            <a:schemeClr val="bg1"/>
          </a:solidFill>
        </p:spPr>
        <p:txBody>
          <a:bodyPr wrap="square" rtlCol="0">
            <a:spAutoFit/>
          </a:bodyPr>
          <a:lstStyle/>
          <a:p>
            <a:r>
              <a:rPr lang="en-US" sz="2400" b="1" dirty="0" smtClean="0"/>
              <a:t>2018 Resurfacing</a:t>
            </a:r>
          </a:p>
          <a:p>
            <a:r>
              <a:rPr lang="en-US" sz="2400" dirty="0" smtClean="0"/>
              <a:t>1132 intersections with potentially 8 ramp locations-In House Design evaluated</a:t>
            </a:r>
          </a:p>
          <a:p>
            <a:r>
              <a:rPr lang="en-US" sz="2400" dirty="0" smtClean="0"/>
              <a:t>9056 corners</a:t>
            </a:r>
            <a:endParaRPr lang="en-US" sz="2400" dirty="0"/>
          </a:p>
        </p:txBody>
      </p:sp>
    </p:spTree>
    <p:extLst>
      <p:ext uri="{BB962C8B-B14F-4D97-AF65-F5344CB8AC3E}">
        <p14:creationId xmlns:p14="http://schemas.microsoft.com/office/powerpoint/2010/main" val="1040969200"/>
      </p:ext>
    </p:extLst>
  </p:cSld>
  <p:clrMapOvr>
    <a:masterClrMapping/>
  </p:clrMapOvr>
  <p:transition>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BC8553-D7CE-49B8-A555-B856885E86A3}" type="slidenum">
              <a:rPr lang="en-US" smtClean="0"/>
              <a:pPr/>
              <a:t>27</a:t>
            </a:fld>
            <a:endParaRPr lang="en-US"/>
          </a:p>
        </p:txBody>
      </p:sp>
      <p:sp>
        <p:nvSpPr>
          <p:cNvPr id="5" name="Title 1"/>
          <p:cNvSpPr txBox="1">
            <a:spLocks noGrp="1"/>
          </p:cNvSpPr>
          <p:nvPr>
            <p:ph type="title"/>
          </p:nvPr>
        </p:nvSpPr>
        <p:spPr>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tx1">
                    <a:lumMod val="95000"/>
                    <a:lumOff val="5000"/>
                  </a:schemeClr>
                </a:solidFill>
                <a:cs typeface="Times New Roman" pitchFamily="18" charset="0"/>
              </a:rPr>
              <a:t>ADA Design Basics</a:t>
            </a:r>
            <a:r>
              <a:rPr lang="en-US" b="1" u="sng" dirty="0" smtClean="0">
                <a:solidFill>
                  <a:srgbClr val="1F694B"/>
                </a:solidFill>
                <a:cs typeface="Times New Roman" pitchFamily="18" charset="0"/>
              </a:rPr>
              <a:t/>
            </a:r>
            <a:br>
              <a:rPr lang="en-US" b="1" u="sng" dirty="0" smtClean="0">
                <a:solidFill>
                  <a:srgbClr val="1F694B"/>
                </a:solidFill>
                <a:cs typeface="Times New Roman" pitchFamily="18" charset="0"/>
              </a:rPr>
            </a:br>
            <a:endParaRPr lang="en-US" b="1" dirty="0">
              <a:cs typeface="Times New Roman" pitchFamily="18" charset="0"/>
            </a:endParaRPr>
          </a:p>
        </p:txBody>
      </p:sp>
      <p:pic>
        <p:nvPicPr>
          <p:cNvPr id="9830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24339"/>
            <a:ext cx="6646985" cy="529713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15467" y="2168785"/>
            <a:ext cx="6488718" cy="1196592"/>
          </a:xfrm>
        </p:spPr>
        <p:txBody>
          <a:bodyPr>
            <a:normAutofit/>
          </a:bodyPr>
          <a:lstStyle/>
          <a:p>
            <a:r>
              <a:rPr lang="en-US" b="1" dirty="0" smtClean="0">
                <a:ln w="22225">
                  <a:solidFill>
                    <a:schemeClr val="accent2"/>
                  </a:solidFill>
                  <a:prstDash val="solid"/>
                </a:ln>
                <a:solidFill>
                  <a:schemeClr val="accent2">
                    <a:lumMod val="40000"/>
                    <a:lumOff val="60000"/>
                  </a:schemeClr>
                </a:solidFill>
              </a:rPr>
              <a:t>Curb Ramps and other components</a:t>
            </a:r>
            <a:endParaRPr lang="en-US" b="1" dirty="0">
              <a:ln w="22225">
                <a:solidFill>
                  <a:schemeClr val="accent2"/>
                </a:solidFill>
                <a:prstDash val="solid"/>
              </a:ln>
              <a:solidFill>
                <a:schemeClr val="accent2">
                  <a:lumMod val="40000"/>
                  <a:lumOff val="60000"/>
                </a:schemeClr>
              </a:solidFill>
            </a:endParaRPr>
          </a:p>
        </p:txBody>
      </p:sp>
      <p:sp>
        <p:nvSpPr>
          <p:cNvPr id="6" name="Bent Arrow 5"/>
          <p:cNvSpPr/>
          <p:nvPr/>
        </p:nvSpPr>
        <p:spPr>
          <a:xfrm>
            <a:off x="4350933" y="4918141"/>
            <a:ext cx="813816" cy="868680"/>
          </a:xfrm>
          <a:prstGeom prst="bentArrow">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Oval 6"/>
          <p:cNvSpPr/>
          <p:nvPr/>
        </p:nvSpPr>
        <p:spPr>
          <a:xfrm>
            <a:off x="3959050" y="2692960"/>
            <a:ext cx="462219" cy="51246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609600" y="1752601"/>
            <a:ext cx="7137679" cy="82982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smtClean="0">
                <a:ln w="22225">
                  <a:solidFill>
                    <a:schemeClr val="accent2"/>
                  </a:solidFill>
                  <a:prstDash val="solid"/>
                </a:ln>
                <a:solidFill>
                  <a:schemeClr val="accent2">
                    <a:lumMod val="40000"/>
                    <a:lumOff val="60000"/>
                  </a:schemeClr>
                </a:solidFill>
              </a:rPr>
              <a:t>PAR-Pedestrian Access Route</a:t>
            </a:r>
          </a:p>
        </p:txBody>
      </p:sp>
    </p:spTree>
    <p:extLst>
      <p:ext uri="{BB962C8B-B14F-4D97-AF65-F5344CB8AC3E}">
        <p14:creationId xmlns:p14="http://schemas.microsoft.com/office/powerpoint/2010/main" val="84334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52400" y="1990724"/>
            <a:ext cx="8839200" cy="4714875"/>
          </a:xfrm>
        </p:spPr>
        <p:txBody>
          <a:bodyPr>
            <a:noAutofit/>
          </a:bodyPr>
          <a:lstStyle/>
          <a:p>
            <a:pPr marL="0" indent="0" algn="l">
              <a:buNone/>
            </a:pPr>
            <a:r>
              <a:rPr lang="en-US" sz="2400" b="1" dirty="0" smtClean="0">
                <a:solidFill>
                  <a:srgbClr val="1F694B"/>
                </a:solidFill>
                <a:latin typeface="+mj-lt"/>
                <a:cs typeface="Times New Roman" pitchFamily="18" charset="0"/>
              </a:rPr>
              <a:t>PAR=Pedestrian Access Route</a:t>
            </a:r>
          </a:p>
          <a:p>
            <a:pPr marL="0" indent="0" algn="l">
              <a:buNone/>
            </a:pPr>
            <a:endParaRPr lang="en-US" sz="2400" b="1" u="sng" dirty="0" smtClean="0">
              <a:solidFill>
                <a:srgbClr val="1F694B"/>
              </a:solidFill>
              <a:latin typeface="+mj-lt"/>
              <a:cs typeface="Times New Roman" pitchFamily="18" charset="0"/>
            </a:endParaRPr>
          </a:p>
          <a:p>
            <a:pPr marL="684213" indent="-398463" algn="l" eaLnBrk="0" fontAlgn="base" hangingPunct="0">
              <a:lnSpc>
                <a:spcPct val="120000"/>
              </a:lnSpc>
              <a:spcBef>
                <a:spcPct val="0"/>
              </a:spcBef>
              <a:spcAft>
                <a:spcPts val="600"/>
              </a:spcAft>
              <a:buFont typeface="Wingdings" pitchFamily="2" charset="2"/>
              <a:buChar char="q"/>
              <a:tabLst>
                <a:tab pos="684213" algn="l"/>
              </a:tabLst>
            </a:pPr>
            <a:r>
              <a:rPr lang="en-US" sz="1600" dirty="0" smtClean="0">
                <a:solidFill>
                  <a:schemeClr val="tx1">
                    <a:lumMod val="75000"/>
                    <a:lumOff val="25000"/>
                  </a:schemeClr>
                </a:solidFill>
                <a:latin typeface="+mj-lt"/>
                <a:cs typeface="Times New Roman" pitchFamily="18" charset="0"/>
              </a:rPr>
              <a:t>The concept of</a:t>
            </a:r>
            <a:r>
              <a:rPr lang="en-US" sz="1600" b="1" dirty="0" smtClean="0">
                <a:solidFill>
                  <a:srgbClr val="1F694B"/>
                </a:solidFill>
                <a:latin typeface="+mj-lt"/>
                <a:cs typeface="Times New Roman" pitchFamily="18" charset="0"/>
              </a:rPr>
              <a:t> PAR </a:t>
            </a:r>
            <a:r>
              <a:rPr lang="en-US" sz="1600" dirty="0" smtClean="0">
                <a:solidFill>
                  <a:schemeClr val="tx1">
                    <a:lumMod val="75000"/>
                    <a:lumOff val="25000"/>
                  </a:schemeClr>
                </a:solidFill>
                <a:latin typeface="+mj-lt"/>
                <a:cs typeface="Times New Roman" pitchFamily="18" charset="0"/>
              </a:rPr>
              <a:t>was developed by the Access Board</a:t>
            </a:r>
          </a:p>
          <a:p>
            <a:pPr marL="684213" indent="-398463" algn="l" eaLnBrk="0" fontAlgn="base" hangingPunct="0">
              <a:lnSpc>
                <a:spcPct val="120000"/>
              </a:lnSpc>
              <a:spcBef>
                <a:spcPct val="0"/>
              </a:spcBef>
              <a:spcAft>
                <a:spcPts val="600"/>
              </a:spcAft>
              <a:tabLst>
                <a:tab pos="684213" algn="l"/>
              </a:tabLst>
            </a:pPr>
            <a:endParaRPr lang="en-US" sz="1600" dirty="0" smtClean="0">
              <a:solidFill>
                <a:schemeClr val="tx1">
                  <a:lumMod val="75000"/>
                  <a:lumOff val="25000"/>
                </a:schemeClr>
              </a:solidFill>
              <a:latin typeface="+mj-lt"/>
              <a:cs typeface="Times New Roman" pitchFamily="18" charset="0"/>
            </a:endParaRPr>
          </a:p>
          <a:p>
            <a:pPr marL="684213" indent="-398463" algn="l" eaLnBrk="0" fontAlgn="base" hangingPunct="0">
              <a:lnSpc>
                <a:spcPct val="120000"/>
              </a:lnSpc>
              <a:spcBef>
                <a:spcPct val="0"/>
              </a:spcBef>
              <a:spcAft>
                <a:spcPts val="600"/>
              </a:spcAft>
              <a:buFont typeface="Wingdings" pitchFamily="2" charset="2"/>
              <a:buChar char="q"/>
              <a:tabLst>
                <a:tab pos="684213" algn="l"/>
              </a:tabLst>
            </a:pPr>
            <a:r>
              <a:rPr lang="en-US" sz="1600" dirty="0" smtClean="0">
                <a:solidFill>
                  <a:schemeClr val="tx1">
                    <a:lumMod val="75000"/>
                    <a:lumOff val="25000"/>
                  </a:schemeClr>
                </a:solidFill>
                <a:latin typeface="+mj-lt"/>
                <a:cs typeface="Times New Roman" pitchFamily="18" charset="0"/>
              </a:rPr>
              <a:t>It is a path </a:t>
            </a:r>
            <a:r>
              <a:rPr lang="en-US" sz="1600" i="1" dirty="0" smtClean="0">
                <a:solidFill>
                  <a:schemeClr val="tx1">
                    <a:lumMod val="75000"/>
                    <a:lumOff val="25000"/>
                  </a:schemeClr>
                </a:solidFill>
                <a:latin typeface="+mj-lt"/>
                <a:cs typeface="Times New Roman" pitchFamily="18" charset="0"/>
              </a:rPr>
              <a:t>through </a:t>
            </a:r>
            <a:r>
              <a:rPr lang="en-US" sz="1600" dirty="0" smtClean="0">
                <a:solidFill>
                  <a:schemeClr val="tx1">
                    <a:lumMod val="75000"/>
                    <a:lumOff val="25000"/>
                  </a:schemeClr>
                </a:solidFill>
                <a:latin typeface="+mj-lt"/>
                <a:cs typeface="Times New Roman" pitchFamily="18" charset="0"/>
              </a:rPr>
              <a:t>and </a:t>
            </a:r>
            <a:r>
              <a:rPr lang="en-US" sz="1600" i="1" dirty="0" smtClean="0">
                <a:solidFill>
                  <a:schemeClr val="tx1">
                    <a:lumMod val="75000"/>
                    <a:lumOff val="25000"/>
                  </a:schemeClr>
                </a:solidFill>
                <a:latin typeface="+mj-lt"/>
                <a:cs typeface="Times New Roman" pitchFamily="18" charset="0"/>
              </a:rPr>
              <a:t>contained within</a:t>
            </a:r>
            <a:r>
              <a:rPr lang="en-US" sz="1600" dirty="0" smtClean="0">
                <a:solidFill>
                  <a:schemeClr val="tx1">
                    <a:lumMod val="75000"/>
                    <a:lumOff val="25000"/>
                  </a:schemeClr>
                </a:solidFill>
                <a:latin typeface="+mj-lt"/>
                <a:cs typeface="Times New Roman" pitchFamily="18" charset="0"/>
              </a:rPr>
              <a:t> a pedestrian facility, and has slope, grade, surface characteristics, and other features that make it useable by persons with mobility, sensory, or cognitive impairment conditions.</a:t>
            </a:r>
          </a:p>
          <a:p>
            <a:pPr marL="684213" indent="-398463" algn="l" eaLnBrk="0" fontAlgn="base" hangingPunct="0">
              <a:lnSpc>
                <a:spcPct val="120000"/>
              </a:lnSpc>
              <a:spcBef>
                <a:spcPct val="0"/>
              </a:spcBef>
              <a:spcAft>
                <a:spcPts val="600"/>
              </a:spcAft>
              <a:tabLst>
                <a:tab pos="684213" algn="l"/>
              </a:tabLst>
            </a:pPr>
            <a:endParaRPr lang="en-US" sz="1600" dirty="0" smtClean="0">
              <a:solidFill>
                <a:schemeClr val="tx1">
                  <a:lumMod val="75000"/>
                  <a:lumOff val="25000"/>
                </a:schemeClr>
              </a:solidFill>
              <a:latin typeface="+mj-lt"/>
              <a:cs typeface="Times New Roman" pitchFamily="18" charset="0"/>
            </a:endParaRPr>
          </a:p>
          <a:p>
            <a:pPr marL="684213" indent="-398463" algn="l" eaLnBrk="0" fontAlgn="base" hangingPunct="0">
              <a:lnSpc>
                <a:spcPct val="120000"/>
              </a:lnSpc>
              <a:spcBef>
                <a:spcPct val="0"/>
              </a:spcBef>
              <a:spcAft>
                <a:spcPts val="600"/>
              </a:spcAft>
              <a:buFont typeface="Wingdings" pitchFamily="2" charset="2"/>
              <a:buChar char="q"/>
              <a:tabLst>
                <a:tab pos="684213" algn="l"/>
              </a:tabLst>
            </a:pPr>
            <a:r>
              <a:rPr lang="en-US" sz="1600" dirty="0" smtClean="0">
                <a:solidFill>
                  <a:schemeClr val="tx1">
                    <a:lumMod val="75000"/>
                    <a:lumOff val="25000"/>
                  </a:schemeClr>
                </a:solidFill>
                <a:latin typeface="+mj-lt"/>
                <a:cs typeface="Times New Roman" pitchFamily="18" charset="0"/>
              </a:rPr>
              <a:t>It is an </a:t>
            </a:r>
            <a:r>
              <a:rPr lang="en-US" sz="1600" i="1" dirty="0" smtClean="0">
                <a:solidFill>
                  <a:schemeClr val="tx1">
                    <a:lumMod val="75000"/>
                    <a:lumOff val="25000"/>
                  </a:schemeClr>
                </a:solidFill>
                <a:latin typeface="+mj-lt"/>
                <a:cs typeface="Times New Roman" pitchFamily="18" charset="0"/>
              </a:rPr>
              <a:t>unbroken, unobstructed </a:t>
            </a:r>
            <a:r>
              <a:rPr lang="en-US" sz="1600" dirty="0" smtClean="0">
                <a:solidFill>
                  <a:schemeClr val="tx1">
                    <a:lumMod val="75000"/>
                    <a:lumOff val="25000"/>
                  </a:schemeClr>
                </a:solidFill>
                <a:latin typeface="+mj-lt"/>
                <a:cs typeface="Times New Roman" pitchFamily="18" charset="0"/>
              </a:rPr>
              <a:t>route that provides access to any destination along a given right-of-way, that can otherwise be reached by an able-bodied pedestrian.</a:t>
            </a:r>
          </a:p>
          <a:p>
            <a:pPr marL="684213" indent="-398463" algn="l" eaLnBrk="0" fontAlgn="base" hangingPunct="0">
              <a:lnSpc>
                <a:spcPct val="120000"/>
              </a:lnSpc>
              <a:spcBef>
                <a:spcPct val="0"/>
              </a:spcBef>
              <a:spcAft>
                <a:spcPts val="600"/>
              </a:spcAft>
              <a:tabLst>
                <a:tab pos="684213" algn="l"/>
              </a:tabLst>
            </a:pPr>
            <a:endParaRPr lang="en-US" sz="1600" dirty="0" smtClean="0">
              <a:solidFill>
                <a:schemeClr val="tx1">
                  <a:lumMod val="75000"/>
                  <a:lumOff val="25000"/>
                </a:schemeClr>
              </a:solidFill>
              <a:latin typeface="+mj-lt"/>
              <a:cs typeface="Times New Roman" pitchFamily="18" charset="0"/>
            </a:endParaRPr>
          </a:p>
          <a:p>
            <a:pPr marL="684213" lvl="1" indent="-398463" algn="l" eaLnBrk="0" fontAlgn="base" hangingPunct="0">
              <a:lnSpc>
                <a:spcPct val="120000"/>
              </a:lnSpc>
              <a:spcBef>
                <a:spcPct val="0"/>
              </a:spcBef>
              <a:spcAft>
                <a:spcPts val="600"/>
              </a:spcAft>
              <a:buFont typeface="Wingdings" pitchFamily="2" charset="2"/>
              <a:buChar char="q"/>
              <a:tabLst>
                <a:tab pos="684213" algn="l"/>
              </a:tabLst>
            </a:pPr>
            <a:r>
              <a:rPr lang="en-US" sz="1600" dirty="0" smtClean="0">
                <a:solidFill>
                  <a:schemeClr val="tx1">
                    <a:lumMod val="75000"/>
                    <a:lumOff val="25000"/>
                  </a:schemeClr>
                </a:solidFill>
                <a:latin typeface="+mj-lt"/>
                <a:cs typeface="Times New Roman" pitchFamily="18" charset="0"/>
              </a:rPr>
              <a:t>Stairways and escalators are not considered part of a </a:t>
            </a:r>
            <a:r>
              <a:rPr lang="en-US" sz="1600" b="1" dirty="0" smtClean="0">
                <a:solidFill>
                  <a:srgbClr val="1F694B"/>
                </a:solidFill>
                <a:latin typeface="+mj-lt"/>
                <a:cs typeface="Times New Roman" pitchFamily="18" charset="0"/>
              </a:rPr>
              <a:t>PAR.</a:t>
            </a:r>
          </a:p>
          <a:p>
            <a:pPr marL="457200" indent="-182880" algn="l">
              <a:spcBef>
                <a:spcPts val="100"/>
              </a:spcBef>
              <a:tabLst>
                <a:tab pos="457200" algn="l"/>
              </a:tabLst>
            </a:pPr>
            <a:endParaRPr lang="en-US" sz="2000" dirty="0" smtClean="0">
              <a:solidFill>
                <a:schemeClr val="tx1">
                  <a:lumMod val="75000"/>
                  <a:lumOff val="25000"/>
                </a:schemeClr>
              </a:solidFill>
              <a:latin typeface="+mj-lt"/>
              <a:cs typeface="Times New Roman" pitchFamily="18" charset="0"/>
            </a:endParaRPr>
          </a:p>
          <a:p>
            <a:pPr marL="457200" indent="-182880" algn="l">
              <a:spcBef>
                <a:spcPts val="100"/>
              </a:spcBef>
              <a:tabLst>
                <a:tab pos="457200" algn="l"/>
              </a:tabLst>
            </a:pPr>
            <a:endParaRPr lang="en-US" sz="2000" dirty="0" smtClean="0">
              <a:solidFill>
                <a:schemeClr val="tx1">
                  <a:lumMod val="75000"/>
                  <a:lumOff val="25000"/>
                </a:schemeClr>
              </a:solidFill>
              <a:latin typeface="+mj-lt"/>
              <a:cs typeface="Times New Roman" pitchFamily="18" charset="0"/>
            </a:endParaRPr>
          </a:p>
        </p:txBody>
      </p:sp>
      <p:sp>
        <p:nvSpPr>
          <p:cNvPr id="6" name="Slide Number Placeholder 5"/>
          <p:cNvSpPr>
            <a:spLocks noGrp="1"/>
          </p:cNvSpPr>
          <p:nvPr>
            <p:ph type="sldNum" sz="quarter" idx="12"/>
          </p:nvPr>
        </p:nvSpPr>
        <p:spPr/>
        <p:txBody>
          <a:bodyPr/>
          <a:lstStyle/>
          <a:p>
            <a:fld id="{79BC8553-D7CE-49B8-A555-B856885E86A3}" type="slidenum">
              <a:rPr lang="en-US" smtClean="0"/>
              <a:pPr/>
              <a:t>28</a:t>
            </a:fld>
            <a:endParaRPr lang="en-US"/>
          </a:p>
        </p:txBody>
      </p:sp>
      <p:sp>
        <p:nvSpPr>
          <p:cNvPr id="5" name="Title 1"/>
          <p:cNvSpPr txBox="1">
            <a:spLocks/>
          </p:cNvSpPr>
          <p:nvPr/>
        </p:nvSpPr>
        <p:spPr>
          <a:xfrm>
            <a:off x="0" y="317626"/>
            <a:ext cx="9144000"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tx1">
                    <a:lumMod val="95000"/>
                    <a:lumOff val="5000"/>
                  </a:schemeClr>
                </a:solidFill>
                <a:cs typeface="Times New Roman" pitchFamily="18" charset="0"/>
              </a:rPr>
              <a:t>ADA Design Basics</a:t>
            </a:r>
          </a:p>
          <a:p>
            <a:r>
              <a:rPr lang="en-US" sz="2800" b="1" dirty="0" smtClean="0">
                <a:solidFill>
                  <a:schemeClr val="tx1">
                    <a:lumMod val="95000"/>
                    <a:lumOff val="5000"/>
                  </a:schemeClr>
                </a:solidFill>
                <a:cs typeface="Times New Roman" pitchFamily="18" charset="0"/>
              </a:rPr>
              <a:t>PAR</a:t>
            </a:r>
            <a:r>
              <a:rPr lang="en-US" b="1" u="sng" dirty="0" smtClean="0">
                <a:solidFill>
                  <a:srgbClr val="1F694B"/>
                </a:solidFill>
                <a:cs typeface="Times New Roman" pitchFamily="18" charset="0"/>
              </a:rPr>
              <a:t/>
            </a:r>
            <a:br>
              <a:rPr lang="en-US" b="1" u="sng" dirty="0" smtClean="0">
                <a:solidFill>
                  <a:srgbClr val="1F694B"/>
                </a:solidFill>
                <a:cs typeface="Times New Roman" pitchFamily="18" charset="0"/>
              </a:rPr>
            </a:br>
            <a:endParaRPr lang="en-US" b="1" dirty="0">
              <a:cs typeface="Times New Roman" pitchFamily="18" charset="0"/>
            </a:endParaRPr>
          </a:p>
        </p:txBody>
      </p:sp>
    </p:spTree>
    <p:extLst>
      <p:ext uri="{BB962C8B-B14F-4D97-AF65-F5344CB8AC3E}">
        <p14:creationId xmlns:p14="http://schemas.microsoft.com/office/powerpoint/2010/main" val="4254003392"/>
      </p:ext>
    </p:extLst>
  </p:cSld>
  <p:clrMapOvr>
    <a:masterClrMapping/>
  </p:clrMapOvr>
  <p:transition>
    <p:cover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efore Picture" descr="PAR 2.bmp"/>
          <p:cNvPicPr>
            <a:picLocks noChangeAspect="1"/>
          </p:cNvPicPr>
          <p:nvPr/>
        </p:nvPicPr>
        <p:blipFill>
          <a:blip r:embed="rId3" cstate="print"/>
          <a:stretch>
            <a:fillRect/>
          </a:stretch>
        </p:blipFill>
        <p:spPr>
          <a:xfrm>
            <a:off x="971346" y="292608"/>
            <a:ext cx="5368015" cy="6565392"/>
          </a:xfrm>
          <a:prstGeom prst="rect">
            <a:avLst/>
          </a:prstGeom>
        </p:spPr>
      </p:pic>
      <p:pic>
        <p:nvPicPr>
          <p:cNvPr id="13" name="After Picture" descr="par 1.bmp"/>
          <p:cNvPicPr>
            <a:picLocks noGrp="1" noChangeAspect="1"/>
          </p:cNvPicPr>
          <p:nvPr>
            <p:ph idx="1"/>
          </p:nvPr>
        </p:nvPicPr>
        <p:blipFill>
          <a:blip r:embed="rId4" cstate="print"/>
          <a:stretch>
            <a:fillRect/>
          </a:stretch>
        </p:blipFill>
        <p:spPr>
          <a:xfrm>
            <a:off x="953380" y="288661"/>
            <a:ext cx="5371236" cy="6569339"/>
          </a:xfrm>
        </p:spPr>
      </p:pic>
      <p:grpSp>
        <p:nvGrpSpPr>
          <p:cNvPr id="17" name="4' PAR callout"/>
          <p:cNvGrpSpPr/>
          <p:nvPr/>
        </p:nvGrpSpPr>
        <p:grpSpPr>
          <a:xfrm>
            <a:off x="3387382" y="4345929"/>
            <a:ext cx="2032289" cy="2415309"/>
            <a:chOff x="4548902" y="3985490"/>
            <a:chExt cx="1851890" cy="2415309"/>
          </a:xfrm>
        </p:grpSpPr>
        <p:cxnSp>
          <p:nvCxnSpPr>
            <p:cNvPr id="7" name="Straight Connector 6"/>
            <p:cNvCxnSpPr/>
            <p:nvPr/>
          </p:nvCxnSpPr>
          <p:spPr>
            <a:xfrm rot="16200000" flipH="1">
              <a:off x="5186210" y="5186217"/>
              <a:ext cx="2410691" cy="18473"/>
            </a:xfrm>
            <a:prstGeom prst="line">
              <a:avLst/>
            </a:prstGeom>
            <a:ln w="6032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6200000" flipH="1">
              <a:off x="3352793" y="5181599"/>
              <a:ext cx="2410691" cy="18473"/>
            </a:xfrm>
            <a:prstGeom prst="line">
              <a:avLst/>
            </a:prstGeom>
            <a:ln w="60325">
              <a:solidFill>
                <a:srgbClr val="FF00FF"/>
              </a:solidFill>
            </a:ln>
          </p:spPr>
          <p:style>
            <a:lnRef idx="1">
              <a:schemeClr val="accent1"/>
            </a:lnRef>
            <a:fillRef idx="0">
              <a:schemeClr val="accent1"/>
            </a:fillRef>
            <a:effectRef idx="0">
              <a:schemeClr val="accent1"/>
            </a:effectRef>
            <a:fontRef idx="minor">
              <a:schemeClr val="tx1"/>
            </a:fontRef>
          </p:style>
        </p:cxnSp>
        <p:sp>
          <p:nvSpPr>
            <p:cNvPr id="9" name="Left-Right Arrow 8"/>
            <p:cNvSpPr/>
            <p:nvPr/>
          </p:nvSpPr>
          <p:spPr>
            <a:xfrm>
              <a:off x="4581236" y="4682836"/>
              <a:ext cx="1773382" cy="646546"/>
            </a:xfrm>
            <a:prstGeom prst="leftRightArrow">
              <a:avLst>
                <a:gd name="adj1" fmla="val 39778"/>
                <a:gd name="adj2" fmla="val 50000"/>
              </a:avLst>
            </a:prstGeom>
            <a:solidFill>
              <a:srgbClr val="FF99FF"/>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FF"/>
                  </a:solidFill>
                </a:ln>
              </a:endParaRPr>
            </a:p>
          </p:txBody>
        </p:sp>
        <p:sp>
          <p:nvSpPr>
            <p:cNvPr id="10" name="TextBox 9"/>
            <p:cNvSpPr txBox="1"/>
            <p:nvPr/>
          </p:nvSpPr>
          <p:spPr>
            <a:xfrm>
              <a:off x="4886035" y="4812144"/>
              <a:ext cx="1136073" cy="400110"/>
            </a:xfrm>
            <a:prstGeom prst="rect">
              <a:avLst/>
            </a:prstGeom>
            <a:noFill/>
          </p:spPr>
          <p:txBody>
            <a:bodyPr wrap="square" rtlCol="0">
              <a:spAutoFit/>
            </a:bodyPr>
            <a:lstStyle/>
            <a:p>
              <a:pPr algn="ctr"/>
              <a:r>
                <a:rPr lang="en-US" sz="2000" b="1" dirty="0" smtClean="0"/>
                <a:t>PAR</a:t>
              </a:r>
              <a:endParaRPr lang="en-US" sz="2000" b="1" dirty="0"/>
            </a:p>
          </p:txBody>
        </p:sp>
      </p:grpSp>
      <p:sp>
        <p:nvSpPr>
          <p:cNvPr id="4" name="Slide Number Placeholder 3"/>
          <p:cNvSpPr>
            <a:spLocks noGrp="1"/>
          </p:cNvSpPr>
          <p:nvPr>
            <p:ph type="sldNum" sz="quarter" idx="12"/>
          </p:nvPr>
        </p:nvSpPr>
        <p:spPr>
          <a:xfrm>
            <a:off x="5446878" y="6356350"/>
            <a:ext cx="2133600" cy="365125"/>
          </a:xfrm>
        </p:spPr>
        <p:txBody>
          <a:bodyPr/>
          <a:lstStyle/>
          <a:p>
            <a:fld id="{79BC8553-D7CE-49B8-A555-B856885E86A3}" type="slidenum">
              <a:rPr lang="en-US" smtClean="0"/>
              <a:pPr/>
              <a:t>29</a:t>
            </a:fld>
            <a:endParaRPr lang="en-US"/>
          </a:p>
        </p:txBody>
      </p:sp>
      <p:sp>
        <p:nvSpPr>
          <p:cNvPr id="34" name="TextBox 33"/>
          <p:cNvSpPr txBox="1"/>
          <p:nvPr/>
        </p:nvSpPr>
        <p:spPr>
          <a:xfrm>
            <a:off x="5621866" y="2807124"/>
            <a:ext cx="3522133" cy="3425553"/>
          </a:xfrm>
          <a:prstGeom prst="rect">
            <a:avLst/>
          </a:prstGeom>
          <a:noFill/>
        </p:spPr>
        <p:txBody>
          <a:bodyPr wrap="square" rtlCol="0">
            <a:spAutoFit/>
          </a:bodyPr>
          <a:lstStyle/>
          <a:p>
            <a:pPr marL="519113" lvl="1" indent="-236538" eaLnBrk="0" fontAlgn="base" hangingPunct="0">
              <a:lnSpc>
                <a:spcPct val="120000"/>
              </a:lnSpc>
              <a:spcBef>
                <a:spcPct val="0"/>
              </a:spcBef>
              <a:spcAft>
                <a:spcPts val="600"/>
              </a:spcAft>
              <a:tabLst>
                <a:tab pos="457200" algn="l"/>
              </a:tabLst>
            </a:pPr>
            <a:r>
              <a:rPr lang="en-US" sz="2400" b="1" dirty="0" smtClean="0">
                <a:solidFill>
                  <a:srgbClr val="1F694B"/>
                </a:solidFill>
                <a:latin typeface="+mj-lt"/>
                <a:cs typeface="Times New Roman" pitchFamily="18" charset="0"/>
              </a:rPr>
              <a:t>PAR is to be:</a:t>
            </a:r>
            <a:endParaRPr lang="en-US" sz="2400" dirty="0" smtClean="0">
              <a:solidFill>
                <a:schemeClr val="tx1">
                  <a:lumMod val="75000"/>
                  <a:lumOff val="25000"/>
                </a:schemeClr>
              </a:solidFill>
              <a:latin typeface="+mj-lt"/>
              <a:cs typeface="Times New Roman" pitchFamily="18" charset="0"/>
            </a:endParaRPr>
          </a:p>
          <a:p>
            <a:pPr marL="519113" lvl="1" indent="-236538" eaLnBrk="0" fontAlgn="base" hangingPunct="0">
              <a:lnSpc>
                <a:spcPct val="120000"/>
              </a:lnSpc>
              <a:spcBef>
                <a:spcPct val="0"/>
              </a:spcBef>
              <a:spcAft>
                <a:spcPts val="600"/>
              </a:spcAft>
              <a:buFont typeface="Wingdings" pitchFamily="2" charset="2"/>
              <a:buChar char="q"/>
              <a:tabLst>
                <a:tab pos="457200" algn="l"/>
              </a:tabLst>
            </a:pPr>
            <a:r>
              <a:rPr lang="en-US" sz="1600" dirty="0" smtClean="0">
                <a:solidFill>
                  <a:schemeClr val="tx1">
                    <a:lumMod val="75000"/>
                    <a:lumOff val="25000"/>
                  </a:schemeClr>
                </a:solidFill>
                <a:latin typeface="+mj-lt"/>
                <a:cs typeface="Times New Roman" pitchFamily="18" charset="0"/>
              </a:rPr>
              <a:t>no less than 4ft wide </a:t>
            </a:r>
          </a:p>
          <a:p>
            <a:pPr marL="519113" lvl="1" indent="-236538" eaLnBrk="0" fontAlgn="base" hangingPunct="0">
              <a:lnSpc>
                <a:spcPct val="120000"/>
              </a:lnSpc>
              <a:spcBef>
                <a:spcPct val="0"/>
              </a:spcBef>
              <a:spcAft>
                <a:spcPts val="600"/>
              </a:spcAft>
              <a:buFont typeface="Wingdings" pitchFamily="2" charset="2"/>
              <a:buChar char="q"/>
              <a:tabLst>
                <a:tab pos="457200" algn="l"/>
              </a:tabLst>
            </a:pPr>
            <a:r>
              <a:rPr lang="en-US" sz="1600" dirty="0" smtClean="0">
                <a:solidFill>
                  <a:schemeClr val="tx1">
                    <a:lumMod val="75000"/>
                    <a:lumOff val="25000"/>
                  </a:schemeClr>
                </a:solidFill>
                <a:latin typeface="+mj-lt"/>
                <a:cs typeface="Times New Roman" pitchFamily="18" charset="0"/>
              </a:rPr>
              <a:t>may not be reduced in width due to street furnishings (e.g., bicycle racks, parking meters, newspaper stands….)</a:t>
            </a:r>
          </a:p>
          <a:p>
            <a:pPr marL="519113" lvl="1" indent="-236538" eaLnBrk="0" fontAlgn="base" hangingPunct="0">
              <a:lnSpc>
                <a:spcPct val="120000"/>
              </a:lnSpc>
              <a:spcBef>
                <a:spcPct val="0"/>
              </a:spcBef>
              <a:spcAft>
                <a:spcPts val="600"/>
              </a:spcAft>
              <a:buFont typeface="Wingdings" pitchFamily="2" charset="2"/>
              <a:buChar char="q"/>
              <a:tabLst>
                <a:tab pos="457200" algn="l"/>
              </a:tabLst>
            </a:pPr>
            <a:r>
              <a:rPr lang="en-US" sz="1600" dirty="0" smtClean="0">
                <a:solidFill>
                  <a:schemeClr val="tx1">
                    <a:lumMod val="75000"/>
                    <a:lumOff val="25000"/>
                  </a:schemeClr>
                </a:solidFill>
                <a:latin typeface="+mj-lt"/>
                <a:cs typeface="Times New Roman" pitchFamily="18" charset="0"/>
              </a:rPr>
              <a:t>may extend the entire width of a sidewalk or walkway, or it may consist of only a specified width of the overall path.</a:t>
            </a:r>
          </a:p>
        </p:txBody>
      </p:sp>
      <p:sp>
        <p:nvSpPr>
          <p:cNvPr id="19" name="Title 1"/>
          <p:cNvSpPr txBox="1">
            <a:spLocks/>
          </p:cNvSpPr>
          <p:nvPr/>
        </p:nvSpPr>
        <p:spPr>
          <a:xfrm>
            <a:off x="0" y="228601"/>
            <a:ext cx="9144000"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tx1">
                    <a:lumMod val="95000"/>
                    <a:lumOff val="5000"/>
                  </a:schemeClr>
                </a:solidFill>
                <a:cs typeface="Times New Roman" pitchFamily="18" charset="0"/>
              </a:rPr>
              <a:t>ADA Design Basics</a:t>
            </a:r>
          </a:p>
          <a:p>
            <a:r>
              <a:rPr lang="en-US" sz="2800" b="1" dirty="0">
                <a:solidFill>
                  <a:schemeClr val="tx1">
                    <a:lumMod val="95000"/>
                    <a:lumOff val="5000"/>
                  </a:schemeClr>
                </a:solidFill>
                <a:cs typeface="Times New Roman" pitchFamily="18" charset="0"/>
              </a:rPr>
              <a:t>PAR</a:t>
            </a:r>
            <a:r>
              <a:rPr lang="en-US" b="1" u="sng" dirty="0" smtClean="0">
                <a:solidFill>
                  <a:srgbClr val="1F694B"/>
                </a:solidFill>
                <a:cs typeface="Times New Roman" pitchFamily="18" charset="0"/>
              </a:rPr>
              <a:t/>
            </a:r>
            <a:br>
              <a:rPr lang="en-US" b="1" u="sng" dirty="0" smtClean="0">
                <a:solidFill>
                  <a:srgbClr val="1F694B"/>
                </a:solidFill>
                <a:cs typeface="Times New Roman" pitchFamily="18" charset="0"/>
              </a:rPr>
            </a:br>
            <a:endParaRPr lang="en-US" b="1" dirty="0">
              <a:cs typeface="Times New Roman" pitchFamily="18" charset="0"/>
            </a:endParaRPr>
          </a:p>
        </p:txBody>
      </p:sp>
      <p:grpSp>
        <p:nvGrpSpPr>
          <p:cNvPr id="20" name="4' Ped facility callout"/>
          <p:cNvGrpSpPr/>
          <p:nvPr/>
        </p:nvGrpSpPr>
        <p:grpSpPr>
          <a:xfrm>
            <a:off x="1628775" y="1840854"/>
            <a:ext cx="3887833" cy="2415309"/>
            <a:chOff x="4548902" y="3985490"/>
            <a:chExt cx="1851890" cy="2415309"/>
          </a:xfrm>
        </p:grpSpPr>
        <p:cxnSp>
          <p:nvCxnSpPr>
            <p:cNvPr id="21" name="Straight Connector 20"/>
            <p:cNvCxnSpPr/>
            <p:nvPr/>
          </p:nvCxnSpPr>
          <p:spPr>
            <a:xfrm rot="16200000" flipH="1">
              <a:off x="5186210" y="5186217"/>
              <a:ext cx="2410691" cy="18473"/>
            </a:xfrm>
            <a:prstGeom prst="line">
              <a:avLst/>
            </a:prstGeom>
            <a:ln w="6032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6200000" flipH="1">
              <a:off x="3352793" y="5181599"/>
              <a:ext cx="2410691" cy="18473"/>
            </a:xfrm>
            <a:prstGeom prst="line">
              <a:avLst/>
            </a:prstGeom>
            <a:ln w="60325">
              <a:solidFill>
                <a:srgbClr val="FF00FF"/>
              </a:solidFill>
            </a:ln>
          </p:spPr>
          <p:style>
            <a:lnRef idx="1">
              <a:schemeClr val="accent1"/>
            </a:lnRef>
            <a:fillRef idx="0">
              <a:schemeClr val="accent1"/>
            </a:fillRef>
            <a:effectRef idx="0">
              <a:schemeClr val="accent1"/>
            </a:effectRef>
            <a:fontRef idx="minor">
              <a:schemeClr val="tx1"/>
            </a:fontRef>
          </p:style>
        </p:cxnSp>
        <p:sp>
          <p:nvSpPr>
            <p:cNvPr id="23" name="Left-Right Arrow 22"/>
            <p:cNvSpPr/>
            <p:nvPr/>
          </p:nvSpPr>
          <p:spPr>
            <a:xfrm>
              <a:off x="4581236" y="4682836"/>
              <a:ext cx="1773382" cy="646546"/>
            </a:xfrm>
            <a:prstGeom prst="leftRightArrow">
              <a:avLst>
                <a:gd name="adj1" fmla="val 39778"/>
                <a:gd name="adj2" fmla="val 50000"/>
              </a:avLst>
            </a:prstGeom>
            <a:solidFill>
              <a:srgbClr val="FF99FF"/>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FF"/>
                  </a:solidFill>
                </a:ln>
              </a:endParaRPr>
            </a:p>
          </p:txBody>
        </p:sp>
        <p:sp>
          <p:nvSpPr>
            <p:cNvPr id="24" name="TextBox 23"/>
            <p:cNvSpPr txBox="1"/>
            <p:nvPr/>
          </p:nvSpPr>
          <p:spPr>
            <a:xfrm>
              <a:off x="4886035" y="4812144"/>
              <a:ext cx="1136073" cy="400110"/>
            </a:xfrm>
            <a:prstGeom prst="rect">
              <a:avLst/>
            </a:prstGeom>
            <a:noFill/>
          </p:spPr>
          <p:txBody>
            <a:bodyPr wrap="square" rtlCol="0">
              <a:spAutoFit/>
            </a:bodyPr>
            <a:lstStyle/>
            <a:p>
              <a:pPr algn="ctr"/>
              <a:r>
                <a:rPr lang="en-US" sz="2000" b="1" dirty="0" smtClean="0"/>
                <a:t>Pedestrian facility</a:t>
              </a:r>
              <a:endParaRPr lang="en-US" sz="2000" b="1" dirty="0"/>
            </a:p>
          </p:txBody>
        </p:sp>
      </p:grpSp>
    </p:spTree>
    <p:extLst>
      <p:ext uri="{BB962C8B-B14F-4D97-AF65-F5344CB8AC3E}">
        <p14:creationId xmlns:p14="http://schemas.microsoft.com/office/powerpoint/2010/main" val="232304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0.70"/>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1000" fill="hold"/>
                                        <p:tgtEl>
                                          <p:spTgt spid="17"/>
                                        </p:tgtEl>
                                        <p:attrNameLst>
                                          <p:attrName>ppt_w</p:attrName>
                                        </p:attrNameLst>
                                      </p:cBhvr>
                                      <p:tavLst>
                                        <p:tav tm="0">
                                          <p:val>
                                            <p:strVal val="#ppt_w*0.70"/>
                                          </p:val>
                                        </p:tav>
                                        <p:tav tm="100000">
                                          <p:val>
                                            <p:strVal val="#ppt_w"/>
                                          </p:val>
                                        </p:tav>
                                      </p:tavLst>
                                    </p:anim>
                                    <p:anim calcmode="lin" valueType="num">
                                      <p:cBhvr>
                                        <p:cTn id="19" dur="1000" fill="hold"/>
                                        <p:tgtEl>
                                          <p:spTgt spid="17"/>
                                        </p:tgtEl>
                                        <p:attrNameLst>
                                          <p:attrName>ppt_h</p:attrName>
                                        </p:attrNameLst>
                                      </p:cBhvr>
                                      <p:tavLst>
                                        <p:tav tm="0">
                                          <p:val>
                                            <p:strVal val="#ppt_h"/>
                                          </p:val>
                                        </p:tav>
                                        <p:tav tm="100000">
                                          <p:val>
                                            <p:strVal val="#ppt_h"/>
                                          </p:val>
                                        </p:tav>
                                      </p:tavLst>
                                    </p:anim>
                                    <p:animEffect transition="in" filter="fade">
                                      <p:cBhvr>
                                        <p:cTn id="2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9BC8553-D7CE-49B8-A555-B856885E86A3}" type="slidenum">
              <a:rPr lang="en-US" smtClean="0"/>
              <a:pPr/>
              <a:t>3</a:t>
            </a:fld>
            <a:endParaRPr lang="en-US"/>
          </a:p>
        </p:txBody>
      </p:sp>
      <p:sp>
        <p:nvSpPr>
          <p:cNvPr id="3" name="TextBox 2"/>
          <p:cNvSpPr txBox="1"/>
          <p:nvPr/>
        </p:nvSpPr>
        <p:spPr>
          <a:xfrm>
            <a:off x="1254891" y="108347"/>
            <a:ext cx="6686550" cy="1323439"/>
          </a:xfrm>
          <a:prstGeom prst="rect">
            <a:avLst/>
          </a:prstGeom>
          <a:noFill/>
        </p:spPr>
        <p:txBody>
          <a:bodyPr wrap="square" rtlCol="0">
            <a:spAutoFit/>
          </a:bodyPr>
          <a:lstStyle/>
          <a:p>
            <a:pPr algn="ctr"/>
            <a:r>
              <a:rPr lang="en-US" sz="8000" dirty="0" smtClean="0">
                <a:latin typeface="+mj-lt"/>
              </a:rPr>
              <a:t>Why ADA?</a:t>
            </a:r>
            <a:endParaRPr lang="en-US" sz="8000" dirty="0">
              <a:latin typeface="+mj-lt"/>
            </a:endParaRPr>
          </a:p>
        </p:txBody>
      </p:sp>
      <p:pic>
        <p:nvPicPr>
          <p:cNvPr id="5" name="Picture 4"/>
          <p:cNvPicPr>
            <a:picLocks noChangeAspect="1"/>
          </p:cNvPicPr>
          <p:nvPr/>
        </p:nvPicPr>
        <p:blipFill rotWithShape="1">
          <a:blip r:embed="rId3"/>
          <a:srcRect l="27912" r="30549" b="8556"/>
          <a:stretch/>
        </p:blipFill>
        <p:spPr>
          <a:xfrm>
            <a:off x="6456065" y="1522221"/>
            <a:ext cx="2230735" cy="2470756"/>
          </a:xfrm>
          <a:prstGeom prst="rect">
            <a:avLst/>
          </a:prstGeom>
        </p:spPr>
      </p:pic>
      <p:pic>
        <p:nvPicPr>
          <p:cNvPr id="6" name="Picture 5"/>
          <p:cNvPicPr>
            <a:picLocks noChangeAspect="1"/>
          </p:cNvPicPr>
          <p:nvPr/>
        </p:nvPicPr>
        <p:blipFill rotWithShape="1">
          <a:blip r:embed="rId4"/>
          <a:srcRect l="12835" r="24177"/>
          <a:stretch/>
        </p:blipFill>
        <p:spPr>
          <a:xfrm>
            <a:off x="3557118" y="1532269"/>
            <a:ext cx="2451798" cy="2470756"/>
          </a:xfrm>
          <a:prstGeom prst="rect">
            <a:avLst/>
          </a:prstGeom>
        </p:spPr>
      </p:pic>
      <p:pic>
        <p:nvPicPr>
          <p:cNvPr id="7" name="Picture 6"/>
          <p:cNvPicPr>
            <a:picLocks noChangeAspect="1"/>
          </p:cNvPicPr>
          <p:nvPr/>
        </p:nvPicPr>
        <p:blipFill rotWithShape="1">
          <a:blip r:embed="rId5"/>
          <a:srcRect l="10604"/>
          <a:stretch/>
        </p:blipFill>
        <p:spPr>
          <a:xfrm>
            <a:off x="482324" y="1532987"/>
            <a:ext cx="2605036" cy="2480086"/>
          </a:xfrm>
          <a:prstGeom prst="rect">
            <a:avLst/>
          </a:prstGeom>
        </p:spPr>
      </p:pic>
      <p:pic>
        <p:nvPicPr>
          <p:cNvPr id="8" name="Picture 7"/>
          <p:cNvPicPr>
            <a:picLocks noChangeAspect="1"/>
          </p:cNvPicPr>
          <p:nvPr/>
        </p:nvPicPr>
        <p:blipFill rotWithShape="1">
          <a:blip r:embed="rId6"/>
          <a:srcRect l="30218"/>
          <a:stretch/>
        </p:blipFill>
        <p:spPr>
          <a:xfrm>
            <a:off x="442127" y="4114274"/>
            <a:ext cx="2645233" cy="2522568"/>
          </a:xfrm>
          <a:prstGeom prst="rect">
            <a:avLst/>
          </a:prstGeom>
        </p:spPr>
      </p:pic>
      <p:pic>
        <p:nvPicPr>
          <p:cNvPr id="9" name="Picture 8"/>
          <p:cNvPicPr>
            <a:picLocks noChangeAspect="1"/>
          </p:cNvPicPr>
          <p:nvPr/>
        </p:nvPicPr>
        <p:blipFill rotWithShape="1">
          <a:blip r:embed="rId7"/>
          <a:srcRect t="4303" r="15407" b="38438"/>
          <a:stretch/>
        </p:blipFill>
        <p:spPr>
          <a:xfrm>
            <a:off x="3538401" y="4137434"/>
            <a:ext cx="2464047" cy="2499408"/>
          </a:xfrm>
          <a:prstGeom prst="rect">
            <a:avLst/>
          </a:prstGeom>
        </p:spPr>
      </p:pic>
      <p:pic>
        <p:nvPicPr>
          <p:cNvPr id="10" name="Picture 9"/>
          <p:cNvPicPr>
            <a:picLocks noChangeAspect="1"/>
          </p:cNvPicPr>
          <p:nvPr/>
        </p:nvPicPr>
        <p:blipFill rotWithShape="1">
          <a:blip r:embed="rId8"/>
          <a:srcRect t="9253" r="7146"/>
          <a:stretch/>
        </p:blipFill>
        <p:spPr>
          <a:xfrm>
            <a:off x="6453489" y="4137439"/>
            <a:ext cx="2228784" cy="2541238"/>
          </a:xfrm>
          <a:prstGeom prst="rect">
            <a:avLst/>
          </a:prstGeom>
        </p:spPr>
      </p:pic>
    </p:spTree>
    <p:extLst>
      <p:ext uri="{BB962C8B-B14F-4D97-AF65-F5344CB8AC3E}">
        <p14:creationId xmlns:p14="http://schemas.microsoft.com/office/powerpoint/2010/main" val="14405886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446878" y="6356350"/>
            <a:ext cx="2133600" cy="365125"/>
          </a:xfrm>
        </p:spPr>
        <p:txBody>
          <a:bodyPr/>
          <a:lstStyle/>
          <a:p>
            <a:fld id="{79BC8553-D7CE-49B8-A555-B856885E86A3}" type="slidenum">
              <a:rPr lang="en-US" smtClean="0"/>
              <a:pPr/>
              <a:t>30</a:t>
            </a:fld>
            <a:endParaRPr lang="en-US"/>
          </a:p>
        </p:txBody>
      </p:sp>
      <p:sp>
        <p:nvSpPr>
          <p:cNvPr id="32" name="Title 1"/>
          <p:cNvSpPr txBox="1">
            <a:spLocks/>
          </p:cNvSpPr>
          <p:nvPr/>
        </p:nvSpPr>
        <p:spPr>
          <a:xfrm>
            <a:off x="4097866" y="0"/>
            <a:ext cx="5046133" cy="838200"/>
          </a:xfrm>
          <a:prstGeom prst="rect">
            <a:avLst/>
          </a:prstGeom>
        </p:spPr>
        <p:txBody>
          <a:bodyPr vert="horz" lIns="91440" tIns="45720" rIns="91440" bIns="45720" rtlCol="0" anchor="ct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sng" strike="noStrike" kern="1200" cap="none" spc="0" normalizeH="0" baseline="0" noProof="0" dirty="0" smtClean="0">
                <a:ln>
                  <a:noFill/>
                </a:ln>
                <a:solidFill>
                  <a:srgbClr val="1F694B"/>
                </a:solidFill>
                <a:effectLst/>
                <a:uLnTx/>
                <a:uFillTx/>
                <a:latin typeface="Times New Roman" pitchFamily="18" charset="0"/>
                <a:ea typeface="+mj-ea"/>
                <a:cs typeface="Times New Roman" pitchFamily="18" charset="0"/>
              </a:rPr>
              <a:t/>
            </a:r>
            <a:br>
              <a:rPr kumimoji="0" lang="en-US" sz="2800" b="1" i="0" u="sng" strike="noStrike" kern="1200" cap="none" spc="0" normalizeH="0" baseline="0" noProof="0" dirty="0" smtClean="0">
                <a:ln>
                  <a:noFill/>
                </a:ln>
                <a:solidFill>
                  <a:srgbClr val="1F694B"/>
                </a:solidFill>
                <a:effectLst/>
                <a:uLnTx/>
                <a:uFillTx/>
                <a:latin typeface="Times New Roman" pitchFamily="18" charset="0"/>
                <a:ea typeface="+mj-ea"/>
                <a:cs typeface="Times New Roman" pitchFamily="18" charset="0"/>
              </a:rPr>
            </a:br>
            <a:r>
              <a:rPr kumimoji="0" lang="en-US" sz="2800" b="1" i="0" u="sng" strike="noStrike" kern="1200" cap="none" spc="0" normalizeH="0" baseline="0" noProof="0" dirty="0" smtClean="0">
                <a:ln>
                  <a:noFill/>
                </a:ln>
                <a:solidFill>
                  <a:srgbClr val="1F694B"/>
                </a:solidFill>
                <a:effectLst/>
                <a:uLnTx/>
                <a:uFillTx/>
                <a:latin typeface="Times New Roman" pitchFamily="18" charset="0"/>
                <a:ea typeface="+mj-ea"/>
                <a:cs typeface="Times New Roman" pitchFamily="18" charset="0"/>
              </a:rPr>
              <a:t/>
            </a:r>
            <a:br>
              <a:rPr kumimoji="0" lang="en-US" sz="2800" b="1" i="0" u="sng" strike="noStrike" kern="1200" cap="none" spc="0" normalizeH="0" baseline="0" noProof="0" dirty="0" smtClean="0">
                <a:ln>
                  <a:noFill/>
                </a:ln>
                <a:solidFill>
                  <a:srgbClr val="1F694B"/>
                </a:solidFill>
                <a:effectLst/>
                <a:uLnTx/>
                <a:uFillTx/>
                <a:latin typeface="Times New Roman" pitchFamily="18" charset="0"/>
                <a:ea typeface="+mj-ea"/>
                <a:cs typeface="Times New Roman" pitchFamily="18" charset="0"/>
              </a:rPr>
            </a:br>
            <a:endParaRPr kumimoji="0" lang="en-US" sz="28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19" name="Title 1"/>
          <p:cNvSpPr txBox="1">
            <a:spLocks/>
          </p:cNvSpPr>
          <p:nvPr/>
        </p:nvSpPr>
        <p:spPr>
          <a:xfrm>
            <a:off x="0" y="228601"/>
            <a:ext cx="9144000"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tx1">
                    <a:lumMod val="95000"/>
                    <a:lumOff val="5000"/>
                  </a:schemeClr>
                </a:solidFill>
                <a:cs typeface="Times New Roman" pitchFamily="18" charset="0"/>
              </a:rPr>
              <a:t>ADA Design Basics</a:t>
            </a:r>
          </a:p>
          <a:p>
            <a:r>
              <a:rPr lang="en-US" sz="2800" b="1" dirty="0" smtClean="0">
                <a:solidFill>
                  <a:schemeClr val="tx1">
                    <a:lumMod val="95000"/>
                    <a:lumOff val="5000"/>
                  </a:schemeClr>
                </a:solidFill>
                <a:cs typeface="Times New Roman" pitchFamily="18" charset="0"/>
              </a:rPr>
              <a:t>PAR</a:t>
            </a:r>
            <a:r>
              <a:rPr lang="en-US" b="1" u="sng" dirty="0" smtClean="0">
                <a:solidFill>
                  <a:srgbClr val="1F694B"/>
                </a:solidFill>
                <a:cs typeface="Times New Roman" pitchFamily="18" charset="0"/>
              </a:rPr>
              <a:t/>
            </a:r>
            <a:br>
              <a:rPr lang="en-US" b="1" u="sng" dirty="0" smtClean="0">
                <a:solidFill>
                  <a:srgbClr val="1F694B"/>
                </a:solidFill>
                <a:cs typeface="Times New Roman" pitchFamily="18" charset="0"/>
              </a:rPr>
            </a:br>
            <a:endParaRPr lang="en-US" b="1" dirty="0">
              <a:cs typeface="Times New Roman" pitchFamily="18" charset="0"/>
            </a:endParaRPr>
          </a:p>
        </p:txBody>
      </p:sp>
      <p:pic>
        <p:nvPicPr>
          <p:cNvPr id="20" name="Picture 19" descr="Wide sw w 2 brick strips with an arrow in the middle of depicting the four foot requir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496" y="2268316"/>
            <a:ext cx="8474044" cy="4556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 name="Group 30"/>
          <p:cNvGrpSpPr/>
          <p:nvPr/>
        </p:nvGrpSpPr>
        <p:grpSpPr>
          <a:xfrm>
            <a:off x="3132303" y="1295402"/>
            <a:ext cx="2430297" cy="2413462"/>
            <a:chOff x="2784948" y="3979395"/>
            <a:chExt cx="3616036" cy="2413462"/>
          </a:xfrm>
        </p:grpSpPr>
        <p:cxnSp>
          <p:nvCxnSpPr>
            <p:cNvPr id="27" name="Straight Connector 26"/>
            <p:cNvCxnSpPr/>
            <p:nvPr/>
          </p:nvCxnSpPr>
          <p:spPr>
            <a:xfrm rot="16200000" flipH="1">
              <a:off x="1588839" y="5178275"/>
              <a:ext cx="2410691" cy="18473"/>
            </a:xfrm>
            <a:prstGeom prst="line">
              <a:avLst/>
            </a:prstGeom>
            <a:ln w="60325">
              <a:solidFill>
                <a:srgbClr val="FF00FF"/>
              </a:solidFill>
            </a:ln>
          </p:spPr>
          <p:style>
            <a:lnRef idx="1">
              <a:schemeClr val="accent1"/>
            </a:lnRef>
            <a:fillRef idx="0">
              <a:schemeClr val="accent1"/>
            </a:fillRef>
            <a:effectRef idx="0">
              <a:schemeClr val="accent1"/>
            </a:effectRef>
            <a:fontRef idx="minor">
              <a:schemeClr val="tx1"/>
            </a:fontRef>
          </p:style>
        </p:cxnSp>
        <p:sp>
          <p:nvSpPr>
            <p:cNvPr id="28" name="Left-Right Arrow 27"/>
            <p:cNvSpPr/>
            <p:nvPr/>
          </p:nvSpPr>
          <p:spPr>
            <a:xfrm>
              <a:off x="2826327" y="4679511"/>
              <a:ext cx="3519055" cy="646546"/>
            </a:xfrm>
            <a:prstGeom prst="leftRightArrow">
              <a:avLst>
                <a:gd name="adj1" fmla="val 39778"/>
                <a:gd name="adj2" fmla="val 50000"/>
              </a:avLst>
            </a:prstGeom>
            <a:solidFill>
              <a:srgbClr val="FF99FF"/>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FF"/>
                  </a:solidFill>
                </a:ln>
              </a:endParaRPr>
            </a:p>
          </p:txBody>
        </p:sp>
        <p:sp>
          <p:nvSpPr>
            <p:cNvPr id="29" name="TextBox 28"/>
            <p:cNvSpPr txBox="1"/>
            <p:nvPr/>
          </p:nvSpPr>
          <p:spPr>
            <a:xfrm>
              <a:off x="3999526" y="4808820"/>
              <a:ext cx="1136073" cy="276999"/>
            </a:xfrm>
            <a:prstGeom prst="rect">
              <a:avLst/>
            </a:prstGeom>
            <a:noFill/>
          </p:spPr>
          <p:txBody>
            <a:bodyPr wrap="square" rtlCol="0">
              <a:spAutoFit/>
            </a:bodyPr>
            <a:lstStyle/>
            <a:p>
              <a:pPr algn="ctr"/>
              <a:r>
                <a:rPr lang="en-US" sz="1200" b="1" dirty="0" smtClean="0"/>
                <a:t>PAR</a:t>
              </a:r>
              <a:endParaRPr lang="en-US" sz="1200" b="1" dirty="0"/>
            </a:p>
          </p:txBody>
        </p:sp>
        <p:cxnSp>
          <p:nvCxnSpPr>
            <p:cNvPr id="30" name="Straight Connector 29"/>
            <p:cNvCxnSpPr/>
            <p:nvPr/>
          </p:nvCxnSpPr>
          <p:spPr>
            <a:xfrm rot="16200000" flipH="1">
              <a:off x="5186402" y="5175504"/>
              <a:ext cx="2410691" cy="18473"/>
            </a:xfrm>
            <a:prstGeom prst="line">
              <a:avLst/>
            </a:prstGeom>
            <a:ln w="60325">
              <a:solidFill>
                <a:srgbClr val="FF00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1627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strVal val="#ppt_w*0.70"/>
                                          </p:val>
                                        </p:tav>
                                        <p:tav tm="100000">
                                          <p:val>
                                            <p:strVal val="#ppt_w"/>
                                          </p:val>
                                        </p:tav>
                                      </p:tavLst>
                                    </p:anim>
                                    <p:anim calcmode="lin" valueType="num">
                                      <p:cBhvr>
                                        <p:cTn id="8" dur="1000" fill="hold"/>
                                        <p:tgtEl>
                                          <p:spTgt spid="31"/>
                                        </p:tgtEl>
                                        <p:attrNameLst>
                                          <p:attrName>ppt_h</p:attrName>
                                        </p:attrNameLst>
                                      </p:cBhvr>
                                      <p:tavLst>
                                        <p:tav tm="0">
                                          <p:val>
                                            <p:strVal val="#ppt_h"/>
                                          </p:val>
                                        </p:tav>
                                        <p:tav tm="100000">
                                          <p:val>
                                            <p:strVal val="#ppt_h"/>
                                          </p:val>
                                        </p:tav>
                                      </p:tavLst>
                                    </p:anim>
                                    <p:animEffect transition="in" filter="fade">
                                      <p:cBhvr>
                                        <p:cTn id="9"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446878" y="6356350"/>
            <a:ext cx="2133600" cy="365125"/>
          </a:xfrm>
        </p:spPr>
        <p:txBody>
          <a:bodyPr/>
          <a:lstStyle/>
          <a:p>
            <a:fld id="{79BC8553-D7CE-49B8-A555-B856885E86A3}" type="slidenum">
              <a:rPr lang="en-US" smtClean="0"/>
              <a:pPr/>
              <a:t>31</a:t>
            </a:fld>
            <a:endParaRPr lang="en-US" dirty="0"/>
          </a:p>
        </p:txBody>
      </p:sp>
      <p:sp>
        <p:nvSpPr>
          <p:cNvPr id="32" name="Title 1"/>
          <p:cNvSpPr txBox="1">
            <a:spLocks/>
          </p:cNvSpPr>
          <p:nvPr/>
        </p:nvSpPr>
        <p:spPr>
          <a:xfrm>
            <a:off x="4097866" y="0"/>
            <a:ext cx="5046133" cy="838200"/>
          </a:xfrm>
          <a:prstGeom prst="rect">
            <a:avLst/>
          </a:prstGeom>
        </p:spPr>
        <p:txBody>
          <a:bodyPr vert="horz" lIns="91440" tIns="45720" rIns="91440" bIns="45720" rtlCol="0" anchor="ct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sng" strike="noStrike" kern="1200" cap="none" spc="0" normalizeH="0" baseline="0" noProof="0" dirty="0" smtClean="0">
                <a:ln>
                  <a:noFill/>
                </a:ln>
                <a:solidFill>
                  <a:srgbClr val="1F694B"/>
                </a:solidFill>
                <a:effectLst/>
                <a:uLnTx/>
                <a:uFillTx/>
                <a:latin typeface="Times New Roman" pitchFamily="18" charset="0"/>
                <a:ea typeface="+mj-ea"/>
                <a:cs typeface="Times New Roman" pitchFamily="18" charset="0"/>
              </a:rPr>
              <a:t/>
            </a:r>
            <a:br>
              <a:rPr kumimoji="0" lang="en-US" sz="2800" b="1" i="0" u="sng" strike="noStrike" kern="1200" cap="none" spc="0" normalizeH="0" baseline="0" noProof="0" dirty="0" smtClean="0">
                <a:ln>
                  <a:noFill/>
                </a:ln>
                <a:solidFill>
                  <a:srgbClr val="1F694B"/>
                </a:solidFill>
                <a:effectLst/>
                <a:uLnTx/>
                <a:uFillTx/>
                <a:latin typeface="Times New Roman" pitchFamily="18" charset="0"/>
                <a:ea typeface="+mj-ea"/>
                <a:cs typeface="Times New Roman" pitchFamily="18" charset="0"/>
              </a:rPr>
            </a:br>
            <a:r>
              <a:rPr kumimoji="0" lang="en-US" sz="2800" b="1" i="0" u="sng" strike="noStrike" kern="1200" cap="none" spc="0" normalizeH="0" baseline="0" noProof="0" dirty="0" smtClean="0">
                <a:ln>
                  <a:noFill/>
                </a:ln>
                <a:solidFill>
                  <a:srgbClr val="1F694B"/>
                </a:solidFill>
                <a:effectLst/>
                <a:uLnTx/>
                <a:uFillTx/>
                <a:latin typeface="Times New Roman" pitchFamily="18" charset="0"/>
                <a:ea typeface="+mj-ea"/>
                <a:cs typeface="Times New Roman" pitchFamily="18" charset="0"/>
              </a:rPr>
              <a:t/>
            </a:r>
            <a:br>
              <a:rPr kumimoji="0" lang="en-US" sz="2800" b="1" i="0" u="sng" strike="noStrike" kern="1200" cap="none" spc="0" normalizeH="0" baseline="0" noProof="0" dirty="0" smtClean="0">
                <a:ln>
                  <a:noFill/>
                </a:ln>
                <a:solidFill>
                  <a:srgbClr val="1F694B"/>
                </a:solidFill>
                <a:effectLst/>
                <a:uLnTx/>
                <a:uFillTx/>
                <a:latin typeface="Times New Roman" pitchFamily="18" charset="0"/>
                <a:ea typeface="+mj-ea"/>
                <a:cs typeface="Times New Roman" pitchFamily="18" charset="0"/>
              </a:rPr>
            </a:br>
            <a:endParaRPr kumimoji="0" lang="en-US" sz="28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34" name="TextBox 33"/>
          <p:cNvSpPr txBox="1"/>
          <p:nvPr/>
        </p:nvSpPr>
        <p:spPr>
          <a:xfrm>
            <a:off x="5377422" y="1588223"/>
            <a:ext cx="3522133" cy="3271665"/>
          </a:xfrm>
          <a:prstGeom prst="rect">
            <a:avLst/>
          </a:prstGeom>
          <a:noFill/>
        </p:spPr>
        <p:txBody>
          <a:bodyPr wrap="square" rtlCol="0">
            <a:spAutoFit/>
          </a:bodyPr>
          <a:lstStyle/>
          <a:p>
            <a:pPr marL="519113" lvl="1" indent="-236538" eaLnBrk="0" fontAlgn="base" hangingPunct="0">
              <a:lnSpc>
                <a:spcPct val="120000"/>
              </a:lnSpc>
              <a:spcBef>
                <a:spcPct val="0"/>
              </a:spcBef>
              <a:spcAft>
                <a:spcPts val="600"/>
              </a:spcAft>
              <a:tabLst>
                <a:tab pos="457200" algn="l"/>
              </a:tabLst>
            </a:pPr>
            <a:r>
              <a:rPr lang="en-US" sz="2400" b="1" dirty="0" smtClean="0">
                <a:solidFill>
                  <a:srgbClr val="1F694B"/>
                </a:solidFill>
                <a:latin typeface="+mj-lt"/>
                <a:cs typeface="Times New Roman" pitchFamily="18" charset="0"/>
              </a:rPr>
              <a:t>PAR is to be:</a:t>
            </a:r>
            <a:endParaRPr lang="en-US" sz="2400" dirty="0" smtClean="0">
              <a:solidFill>
                <a:schemeClr val="tx1">
                  <a:lumMod val="75000"/>
                  <a:lumOff val="25000"/>
                </a:schemeClr>
              </a:solidFill>
              <a:latin typeface="+mj-lt"/>
              <a:cs typeface="Times New Roman" pitchFamily="18" charset="0"/>
            </a:endParaRPr>
          </a:p>
          <a:p>
            <a:pPr marL="519113" lvl="1" indent="-236538" eaLnBrk="0" fontAlgn="base" hangingPunct="0">
              <a:lnSpc>
                <a:spcPct val="120000"/>
              </a:lnSpc>
              <a:spcBef>
                <a:spcPct val="0"/>
              </a:spcBef>
              <a:spcAft>
                <a:spcPts val="600"/>
              </a:spcAft>
              <a:buFont typeface="Wingdings" pitchFamily="2" charset="2"/>
              <a:buChar char="q"/>
              <a:tabLst>
                <a:tab pos="457200" algn="l"/>
              </a:tabLst>
            </a:pPr>
            <a:r>
              <a:rPr lang="en-US" sz="1600" dirty="0"/>
              <a:t>Where the clear width of pedestrian access routes is less than </a:t>
            </a:r>
            <a:r>
              <a:rPr lang="en-US" sz="1600" dirty="0" smtClean="0"/>
              <a:t>5.0 feet, </a:t>
            </a:r>
            <a:r>
              <a:rPr lang="en-US" sz="1600" dirty="0"/>
              <a:t>passing spaces shall be provided at intervals </a:t>
            </a:r>
            <a:r>
              <a:rPr lang="en-US" sz="1600" dirty="0" smtClean="0"/>
              <a:t>of 200.0 feet </a:t>
            </a:r>
            <a:r>
              <a:rPr lang="en-US" sz="1600" dirty="0"/>
              <a:t>maximum. Passing spaces shall be </a:t>
            </a:r>
            <a:r>
              <a:rPr lang="en-US" sz="1600" dirty="0" smtClean="0"/>
              <a:t>5.0 feet </a:t>
            </a:r>
            <a:r>
              <a:rPr lang="en-US" sz="1600" dirty="0"/>
              <a:t>minimum by </a:t>
            </a:r>
            <a:r>
              <a:rPr lang="en-US" sz="1600" dirty="0" smtClean="0"/>
              <a:t>5.0 feet minimum</a:t>
            </a:r>
            <a:r>
              <a:rPr lang="en-US" sz="1600" dirty="0"/>
              <a:t>. Passing spaces are permitted to overlap pedestrian access routes.</a:t>
            </a:r>
            <a:endParaRPr lang="en-US" sz="1600" dirty="0" smtClean="0">
              <a:solidFill>
                <a:schemeClr val="tx1">
                  <a:lumMod val="75000"/>
                  <a:lumOff val="25000"/>
                </a:schemeClr>
              </a:solidFill>
              <a:latin typeface="+mj-lt"/>
              <a:cs typeface="Times New Roman" pitchFamily="18" charset="0"/>
            </a:endParaRPr>
          </a:p>
        </p:txBody>
      </p:sp>
      <p:sp>
        <p:nvSpPr>
          <p:cNvPr id="19" name="Title 1"/>
          <p:cNvSpPr txBox="1">
            <a:spLocks/>
          </p:cNvSpPr>
          <p:nvPr/>
        </p:nvSpPr>
        <p:spPr>
          <a:xfrm>
            <a:off x="0" y="228601"/>
            <a:ext cx="9144000"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tx1">
                    <a:lumMod val="95000"/>
                    <a:lumOff val="5000"/>
                  </a:schemeClr>
                </a:solidFill>
                <a:cs typeface="Times New Roman" pitchFamily="18" charset="0"/>
              </a:rPr>
              <a:t>ADA Design Basics</a:t>
            </a:r>
            <a:r>
              <a:rPr lang="en-US" b="1" u="sng" dirty="0" smtClean="0">
                <a:solidFill>
                  <a:srgbClr val="1F694B"/>
                </a:solidFill>
                <a:cs typeface="Times New Roman" pitchFamily="18" charset="0"/>
              </a:rPr>
              <a:t/>
            </a:r>
            <a:br>
              <a:rPr lang="en-US" b="1" u="sng" dirty="0" smtClean="0">
                <a:solidFill>
                  <a:srgbClr val="1F694B"/>
                </a:solidFill>
                <a:cs typeface="Times New Roman" pitchFamily="18" charset="0"/>
              </a:rPr>
            </a:br>
            <a:endParaRPr lang="en-US" b="1" dirty="0">
              <a:cs typeface="Times New Roman" pitchFamily="18" charset="0"/>
            </a:endParaRPr>
          </a:p>
        </p:txBody>
      </p:sp>
      <p:pic>
        <p:nvPicPr>
          <p:cNvPr id="3" name="Picture 2"/>
          <p:cNvPicPr>
            <a:picLocks noChangeAspect="1"/>
          </p:cNvPicPr>
          <p:nvPr/>
        </p:nvPicPr>
        <p:blipFill>
          <a:blip r:embed="rId3"/>
          <a:stretch>
            <a:fillRect/>
          </a:stretch>
        </p:blipFill>
        <p:spPr>
          <a:xfrm>
            <a:off x="97366" y="2529778"/>
            <a:ext cx="4000500" cy="3409950"/>
          </a:xfrm>
          <a:prstGeom prst="rect">
            <a:avLst/>
          </a:prstGeom>
        </p:spPr>
      </p:pic>
      <p:sp>
        <p:nvSpPr>
          <p:cNvPr id="6" name="Rectangle 1"/>
          <p:cNvSpPr>
            <a:spLocks noChangeArrowheads="1"/>
          </p:cNvSpPr>
          <p:nvPr/>
        </p:nvSpPr>
        <p:spPr bwMode="auto">
          <a:xfrm>
            <a:off x="323135" y="6024132"/>
            <a:ext cx="7031067" cy="3231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1D4579"/>
                </a:solidFill>
                <a:effectLst/>
                <a:latin typeface="Lucida Sans" panose="020B0602030504020204" pitchFamily="34" charset="0"/>
              </a:rPr>
              <a:t>Source: </a:t>
            </a:r>
            <a:r>
              <a:rPr lang="en-US" altLang="en-US" sz="1200" b="1" dirty="0" smtClean="0">
                <a:solidFill>
                  <a:srgbClr val="1D4579"/>
                </a:solidFill>
                <a:latin typeface="Lucida Sans" panose="020B0602030504020204" pitchFamily="34" charset="0"/>
              </a:rPr>
              <a:t>PROWAG-Proposed Right of Way Accessibility Guidelines</a:t>
            </a:r>
            <a:endParaRPr kumimoji="0" lang="en-US" altLang="en-US" sz="1200" b="0" i="0" u="none" strike="noStrike" cap="none" normalizeH="0" baseline="0" dirty="0" smtClean="0">
              <a:ln>
                <a:noFill/>
              </a:ln>
              <a:solidFill>
                <a:srgbClr val="000000"/>
              </a:solidFill>
              <a:effectLst/>
              <a:latin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1" i="0" u="none" strike="noStrike" cap="none" normalizeH="0" baseline="0" dirty="0" smtClean="0">
              <a:ln>
                <a:noFill/>
              </a:ln>
              <a:solidFill>
                <a:srgbClr val="1D4579"/>
              </a:solidFill>
              <a:effectLst/>
              <a:latin typeface="inherit"/>
            </a:endParaRPr>
          </a:p>
        </p:txBody>
      </p:sp>
      <p:pic>
        <p:nvPicPr>
          <p:cNvPr id="12" name="Picture 11"/>
          <p:cNvPicPr>
            <a:picLocks noChangeAspect="1"/>
          </p:cNvPicPr>
          <p:nvPr/>
        </p:nvPicPr>
        <p:blipFill>
          <a:blip r:embed="rId4"/>
          <a:stretch>
            <a:fillRect/>
          </a:stretch>
        </p:blipFill>
        <p:spPr>
          <a:xfrm>
            <a:off x="1468869" y="3974470"/>
            <a:ext cx="215022" cy="543213"/>
          </a:xfrm>
          <a:prstGeom prst="rect">
            <a:avLst/>
          </a:prstGeom>
        </p:spPr>
      </p:pic>
      <p:pic>
        <p:nvPicPr>
          <p:cNvPr id="33" name="Picture 32"/>
          <p:cNvPicPr>
            <a:picLocks noChangeAspect="1"/>
          </p:cNvPicPr>
          <p:nvPr/>
        </p:nvPicPr>
        <p:blipFill>
          <a:blip r:embed="rId4"/>
          <a:stretch>
            <a:fillRect/>
          </a:stretch>
        </p:blipFill>
        <p:spPr>
          <a:xfrm>
            <a:off x="2452019" y="3950336"/>
            <a:ext cx="253444" cy="640280"/>
          </a:xfrm>
          <a:prstGeom prst="rect">
            <a:avLst/>
          </a:prstGeom>
        </p:spPr>
      </p:pic>
      <p:sp>
        <p:nvSpPr>
          <p:cNvPr id="15" name="Rectangle 14"/>
          <p:cNvSpPr/>
          <p:nvPr/>
        </p:nvSpPr>
        <p:spPr>
          <a:xfrm>
            <a:off x="1068307" y="4814623"/>
            <a:ext cx="660848" cy="164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185993" y="5024677"/>
            <a:ext cx="543162" cy="307777"/>
          </a:xfrm>
          <a:prstGeom prst="rect">
            <a:avLst/>
          </a:prstGeom>
          <a:solidFill>
            <a:schemeClr val="bg1"/>
          </a:solidFill>
        </p:spPr>
        <p:txBody>
          <a:bodyPr wrap="square" rtlCol="0">
            <a:spAutoFit/>
          </a:bodyPr>
          <a:lstStyle/>
          <a:p>
            <a:r>
              <a:rPr lang="en-US" sz="1400" dirty="0" smtClean="0"/>
              <a:t>200 ‘</a:t>
            </a:r>
            <a:endParaRPr lang="en-US" sz="1400" dirty="0"/>
          </a:p>
        </p:txBody>
      </p:sp>
      <p:sp>
        <p:nvSpPr>
          <p:cNvPr id="35" name="TextBox 34"/>
          <p:cNvSpPr txBox="1"/>
          <p:nvPr/>
        </p:nvSpPr>
        <p:spPr>
          <a:xfrm>
            <a:off x="2777891" y="5032223"/>
            <a:ext cx="543162" cy="307777"/>
          </a:xfrm>
          <a:prstGeom prst="rect">
            <a:avLst/>
          </a:prstGeom>
          <a:solidFill>
            <a:schemeClr val="bg1"/>
          </a:solidFill>
        </p:spPr>
        <p:txBody>
          <a:bodyPr wrap="square" rtlCol="0">
            <a:spAutoFit/>
          </a:bodyPr>
          <a:lstStyle/>
          <a:p>
            <a:pPr algn="ctr"/>
            <a:r>
              <a:rPr lang="en-US" sz="1400" dirty="0"/>
              <a:t>5</a:t>
            </a:r>
            <a:r>
              <a:rPr lang="en-US" sz="1400" dirty="0" smtClean="0"/>
              <a:t> ‘</a:t>
            </a:r>
            <a:endParaRPr lang="en-US" sz="1400" dirty="0"/>
          </a:p>
        </p:txBody>
      </p:sp>
      <p:sp>
        <p:nvSpPr>
          <p:cNvPr id="36" name="Rectangle 35"/>
          <p:cNvSpPr/>
          <p:nvPr/>
        </p:nvSpPr>
        <p:spPr>
          <a:xfrm>
            <a:off x="2687363" y="4822172"/>
            <a:ext cx="660848" cy="164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00917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Columbus PAR</a:t>
            </a:r>
            <a:endParaRPr lang="en-US"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32</a:t>
            </a:fld>
            <a:endParaRPr lang="en-US"/>
          </a:p>
        </p:txBody>
      </p:sp>
      <p:pic>
        <p:nvPicPr>
          <p:cNvPr id="6" name="DrE Plan"/>
          <p:cNvPicPr>
            <a:picLocks noChangeAspect="1"/>
          </p:cNvPicPr>
          <p:nvPr/>
        </p:nvPicPr>
        <p:blipFill>
          <a:blip r:embed="rId3"/>
          <a:stretch>
            <a:fillRect/>
          </a:stretch>
        </p:blipFill>
        <p:spPr>
          <a:xfrm>
            <a:off x="457200" y="2012950"/>
            <a:ext cx="7981950" cy="4343400"/>
          </a:xfrm>
          <a:prstGeom prst="rect">
            <a:avLst/>
          </a:prstGeom>
        </p:spPr>
      </p:pic>
      <p:pic>
        <p:nvPicPr>
          <p:cNvPr id="3" name="Streetview pic"/>
          <p:cNvPicPr>
            <a:picLocks noChangeAspect="1"/>
          </p:cNvPicPr>
          <p:nvPr/>
        </p:nvPicPr>
        <p:blipFill>
          <a:blip r:embed="rId4"/>
          <a:stretch>
            <a:fillRect/>
          </a:stretch>
        </p:blipFill>
        <p:spPr>
          <a:xfrm>
            <a:off x="804322" y="1417638"/>
            <a:ext cx="7535355" cy="5143954"/>
          </a:xfrm>
          <a:prstGeom prst="rect">
            <a:avLst/>
          </a:prstGeom>
        </p:spPr>
      </p:pic>
      <p:sp>
        <p:nvSpPr>
          <p:cNvPr id="5" name="Select Map button"/>
          <p:cNvSpPr/>
          <p:nvPr/>
        </p:nvSpPr>
        <p:spPr>
          <a:xfrm>
            <a:off x="3512745" y="5169529"/>
            <a:ext cx="380245" cy="344031"/>
          </a:xfrm>
          <a:prstGeom prst="ellipse">
            <a:avLst/>
          </a:prstGeom>
          <a:solidFill>
            <a:schemeClr val="accent5">
              <a:lumMod val="40000"/>
              <a:lumOff val="60000"/>
            </a:schemeClr>
          </a:solidFill>
          <a:ln>
            <a:noFill/>
          </a:ln>
          <a:effectLst>
            <a:glow rad="228600">
              <a:schemeClr val="accent1">
                <a:satMod val="175000"/>
                <a:alpha val="40000"/>
              </a:schemeClr>
            </a:glow>
            <a:outerShdw blurRad="50800" dist="38100" dir="18900000" algn="bl" rotWithShape="0">
              <a:prstClr val="black">
                <a:alpha val="40000"/>
              </a:prstClr>
            </a:outerShdw>
          </a:effectLst>
          <a:scene3d>
            <a:camera prst="orthographicFront"/>
            <a:lightRig rig="threePt" dir="t"/>
          </a:scene3d>
          <a:sp3d prstMaterial="metal">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782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52400" y="1524000"/>
            <a:ext cx="8839200" cy="5105400"/>
          </a:xfrm>
        </p:spPr>
        <p:txBody>
          <a:bodyPr>
            <a:noAutofit/>
          </a:bodyPr>
          <a:lstStyle/>
          <a:p>
            <a:pPr algn="l"/>
            <a:r>
              <a:rPr lang="en-US" sz="2000" b="1" dirty="0" smtClean="0">
                <a:solidFill>
                  <a:srgbClr val="1F694B"/>
                </a:solidFill>
                <a:latin typeface="+mj-lt"/>
                <a:cs typeface="Times New Roman" pitchFamily="18" charset="0"/>
              </a:rPr>
              <a:t>Curb Ramps  </a:t>
            </a:r>
            <a:r>
              <a:rPr lang="en-US" sz="2000" dirty="0" smtClean="0">
                <a:solidFill>
                  <a:prstClr val="black">
                    <a:lumMod val="75000"/>
                    <a:lumOff val="25000"/>
                  </a:prstClr>
                </a:solidFill>
                <a:latin typeface="+mj-lt"/>
                <a:cs typeface="Times New Roman" pitchFamily="18" charset="0"/>
              </a:rPr>
              <a:t>have the primary function of providing access from the sidewalk to the street when curb is present.</a:t>
            </a:r>
          </a:p>
          <a:p>
            <a:pPr algn="l"/>
            <a:endParaRPr lang="en-US" sz="2000" dirty="0" smtClean="0">
              <a:solidFill>
                <a:schemeClr val="tx1"/>
              </a:solidFill>
              <a:latin typeface="+mj-lt"/>
              <a:cs typeface="Times New Roman" pitchFamily="18" charset="0"/>
            </a:endParaRPr>
          </a:p>
          <a:p>
            <a:pPr marL="742950" lvl="0" indent="-457200" algn="l" eaLnBrk="0" fontAlgn="base" hangingPunct="0">
              <a:lnSpc>
                <a:spcPct val="120000"/>
              </a:lnSpc>
              <a:spcBef>
                <a:spcPct val="0"/>
              </a:spcBef>
              <a:spcAft>
                <a:spcPts val="600"/>
              </a:spcAft>
              <a:buFont typeface="Wingdings" pitchFamily="2" charset="2"/>
              <a:buChar char="q"/>
            </a:pPr>
            <a:r>
              <a:rPr lang="en-US" sz="2000" dirty="0" smtClean="0">
                <a:solidFill>
                  <a:prstClr val="black">
                    <a:lumMod val="75000"/>
                    <a:lumOff val="25000"/>
                  </a:prstClr>
                </a:solidFill>
                <a:latin typeface="+mj-lt"/>
                <a:cs typeface="Times New Roman" pitchFamily="18" charset="0"/>
              </a:rPr>
              <a:t>Typically installed at legal crosswalks (intersections)</a:t>
            </a:r>
          </a:p>
          <a:p>
            <a:pPr marL="742950" lvl="0" indent="-457200" algn="l" eaLnBrk="0" fontAlgn="base" hangingPunct="0">
              <a:lnSpc>
                <a:spcPct val="120000"/>
              </a:lnSpc>
              <a:spcBef>
                <a:spcPct val="0"/>
              </a:spcBef>
              <a:spcAft>
                <a:spcPts val="600"/>
              </a:spcAft>
              <a:buFont typeface="Wingdings" pitchFamily="2" charset="2"/>
              <a:buChar char="q"/>
            </a:pPr>
            <a:r>
              <a:rPr lang="en-US" sz="2000" dirty="0" smtClean="0">
                <a:solidFill>
                  <a:prstClr val="black">
                    <a:lumMod val="75000"/>
                    <a:lumOff val="25000"/>
                  </a:prstClr>
                </a:solidFill>
                <a:latin typeface="+mj-lt"/>
                <a:cs typeface="Times New Roman" pitchFamily="18" charset="0"/>
              </a:rPr>
              <a:t>May provide access to pedestrian facilities (pedestrian activated push buttons)</a:t>
            </a:r>
          </a:p>
          <a:p>
            <a:pPr marL="742950" lvl="0" indent="-457200" algn="l" eaLnBrk="0" fontAlgn="base" hangingPunct="0">
              <a:lnSpc>
                <a:spcPct val="120000"/>
              </a:lnSpc>
              <a:spcBef>
                <a:spcPct val="0"/>
              </a:spcBef>
              <a:spcAft>
                <a:spcPts val="600"/>
              </a:spcAft>
              <a:buFont typeface="Wingdings" pitchFamily="2" charset="2"/>
              <a:buChar char="q"/>
            </a:pPr>
            <a:r>
              <a:rPr lang="en-US" sz="2000" dirty="0" smtClean="0">
                <a:solidFill>
                  <a:prstClr val="black">
                    <a:lumMod val="75000"/>
                    <a:lumOff val="25000"/>
                  </a:prstClr>
                </a:solidFill>
                <a:latin typeface="+mj-lt"/>
                <a:cs typeface="Times New Roman" pitchFamily="18" charset="0"/>
              </a:rPr>
              <a:t>Are </a:t>
            </a:r>
            <a:r>
              <a:rPr lang="en-US" sz="2000" b="1" u="sng" dirty="0" smtClean="0">
                <a:solidFill>
                  <a:prstClr val="black">
                    <a:lumMod val="75000"/>
                    <a:lumOff val="25000"/>
                  </a:prstClr>
                </a:solidFill>
                <a:latin typeface="+mj-lt"/>
                <a:cs typeface="Times New Roman" pitchFamily="18" charset="0"/>
              </a:rPr>
              <a:t>NOT</a:t>
            </a:r>
            <a:r>
              <a:rPr lang="en-US" sz="2000" dirty="0" smtClean="0">
                <a:solidFill>
                  <a:prstClr val="black">
                    <a:lumMod val="75000"/>
                    <a:lumOff val="25000"/>
                  </a:prstClr>
                </a:solidFill>
                <a:latin typeface="+mj-lt"/>
                <a:cs typeface="Times New Roman" pitchFamily="18" charset="0"/>
              </a:rPr>
              <a:t> installed where </a:t>
            </a:r>
            <a:r>
              <a:rPr lang="en-US" sz="2000" b="1" u="sng" dirty="0" smtClean="0">
                <a:solidFill>
                  <a:prstClr val="black">
                    <a:lumMod val="75000"/>
                    <a:lumOff val="25000"/>
                  </a:prstClr>
                </a:solidFill>
                <a:latin typeface="+mj-lt"/>
                <a:cs typeface="Times New Roman" pitchFamily="18" charset="0"/>
              </a:rPr>
              <a:t>NO</a:t>
            </a:r>
            <a:r>
              <a:rPr lang="en-US" sz="2000" dirty="0" smtClean="0">
                <a:solidFill>
                  <a:prstClr val="black">
                    <a:lumMod val="75000"/>
                    <a:lumOff val="25000"/>
                  </a:prstClr>
                </a:solidFill>
                <a:latin typeface="+mj-lt"/>
                <a:cs typeface="Times New Roman" pitchFamily="18" charset="0"/>
              </a:rPr>
              <a:t> sidewalk is present</a:t>
            </a:r>
          </a:p>
          <a:p>
            <a:pPr marL="742950" lvl="0" indent="-457200" algn="l" eaLnBrk="0" fontAlgn="base" hangingPunct="0">
              <a:lnSpc>
                <a:spcPct val="120000"/>
              </a:lnSpc>
              <a:spcBef>
                <a:spcPct val="0"/>
              </a:spcBef>
              <a:spcAft>
                <a:spcPts val="600"/>
              </a:spcAft>
              <a:buFont typeface="Wingdings" pitchFamily="2" charset="2"/>
              <a:buChar char="q"/>
            </a:pPr>
            <a:r>
              <a:rPr lang="en-US" sz="2000" dirty="0" smtClean="0">
                <a:solidFill>
                  <a:prstClr val="black">
                    <a:lumMod val="75000"/>
                    <a:lumOff val="25000"/>
                  </a:prstClr>
                </a:solidFill>
                <a:latin typeface="+mj-lt"/>
                <a:cs typeface="Times New Roman" pitchFamily="18" charset="0"/>
              </a:rPr>
              <a:t>A</a:t>
            </a:r>
            <a:r>
              <a:rPr lang="en-US" sz="2000" b="1" dirty="0" smtClean="0">
                <a:solidFill>
                  <a:prstClr val="black">
                    <a:lumMod val="75000"/>
                    <a:lumOff val="25000"/>
                  </a:prstClr>
                </a:solidFill>
                <a:latin typeface="+mj-lt"/>
                <a:cs typeface="Times New Roman" pitchFamily="18" charset="0"/>
              </a:rPr>
              <a:t> Blended Transition</a:t>
            </a:r>
            <a:r>
              <a:rPr lang="en-US" sz="2000" dirty="0" smtClean="0">
                <a:solidFill>
                  <a:prstClr val="black">
                    <a:lumMod val="75000"/>
                    <a:lumOff val="25000"/>
                  </a:prstClr>
                </a:solidFill>
                <a:latin typeface="+mj-lt"/>
                <a:cs typeface="Times New Roman" pitchFamily="18" charset="0"/>
              </a:rPr>
              <a:t>  is installed to provide access from the sidewalk to the street when curb is not present.</a:t>
            </a:r>
          </a:p>
          <a:p>
            <a:pPr marL="742950" lvl="0" indent="-457200" algn="l" eaLnBrk="0" fontAlgn="base" hangingPunct="0">
              <a:lnSpc>
                <a:spcPct val="120000"/>
              </a:lnSpc>
              <a:spcBef>
                <a:spcPct val="0"/>
              </a:spcBef>
              <a:spcAft>
                <a:spcPts val="600"/>
              </a:spcAft>
              <a:buFont typeface="Wingdings" pitchFamily="2" charset="2"/>
              <a:buChar char="q"/>
            </a:pPr>
            <a:r>
              <a:rPr lang="en-US" sz="2000" dirty="0" smtClean="0">
                <a:solidFill>
                  <a:prstClr val="black">
                    <a:lumMod val="75000"/>
                    <a:lumOff val="25000"/>
                  </a:prstClr>
                </a:solidFill>
                <a:latin typeface="+mj-lt"/>
                <a:cs typeface="Times New Roman" pitchFamily="18" charset="0"/>
              </a:rPr>
              <a:t>Blended Transitions have slopes 5% or less.</a:t>
            </a:r>
          </a:p>
          <a:p>
            <a:pPr marL="742950" lvl="0" indent="-457200" algn="l" eaLnBrk="0" fontAlgn="base" hangingPunct="0">
              <a:lnSpc>
                <a:spcPct val="120000"/>
              </a:lnSpc>
              <a:spcBef>
                <a:spcPct val="0"/>
              </a:spcBef>
              <a:spcAft>
                <a:spcPts val="600"/>
              </a:spcAft>
              <a:buFont typeface="Wingdings" pitchFamily="2" charset="2"/>
              <a:buChar char="q"/>
            </a:pPr>
            <a:r>
              <a:rPr lang="en-US" sz="2000" dirty="0" smtClean="0">
                <a:solidFill>
                  <a:prstClr val="black">
                    <a:lumMod val="75000"/>
                    <a:lumOff val="25000"/>
                  </a:prstClr>
                </a:solidFill>
                <a:latin typeface="+mj-lt"/>
                <a:cs typeface="Times New Roman" pitchFamily="18" charset="0"/>
              </a:rPr>
              <a:t>Are not required to have landings. </a:t>
            </a:r>
            <a:r>
              <a:rPr lang="en-US" sz="1600" dirty="0" smtClean="0">
                <a:solidFill>
                  <a:schemeClr val="tx1">
                    <a:lumMod val="75000"/>
                    <a:lumOff val="25000"/>
                  </a:schemeClr>
                </a:solidFill>
                <a:latin typeface="Times New Roman" pitchFamily="18" charset="0"/>
                <a:cs typeface="Times New Roman" pitchFamily="18" charset="0"/>
              </a:rPr>
              <a:t>	</a:t>
            </a:r>
          </a:p>
          <a:p>
            <a:pPr marL="742950" lvl="0" indent="-457200" algn="l" eaLnBrk="0" fontAlgn="base" hangingPunct="0">
              <a:lnSpc>
                <a:spcPct val="120000"/>
              </a:lnSpc>
              <a:spcBef>
                <a:spcPct val="0"/>
              </a:spcBef>
              <a:spcAft>
                <a:spcPts val="600"/>
              </a:spcAft>
            </a:pPr>
            <a:endParaRPr lang="en-US" sz="1600" dirty="0" smtClean="0">
              <a:solidFill>
                <a:prstClr val="black">
                  <a:lumMod val="75000"/>
                  <a:lumOff val="25000"/>
                </a:prstClr>
              </a:solidFill>
              <a:latin typeface="Times New Roman" pitchFamily="18" charset="0"/>
              <a:cs typeface="Times New Roman" pitchFamily="18" charset="0"/>
            </a:endParaRPr>
          </a:p>
          <a:p>
            <a:pPr marL="742950" lvl="0" indent="-457200" algn="l" eaLnBrk="0" fontAlgn="base" hangingPunct="0">
              <a:lnSpc>
                <a:spcPct val="120000"/>
              </a:lnSpc>
              <a:spcBef>
                <a:spcPct val="0"/>
              </a:spcBef>
              <a:buFont typeface="Wingdings" pitchFamily="2" charset="2"/>
              <a:buChar char="q"/>
            </a:pPr>
            <a:endParaRPr lang="en-US" sz="1600" dirty="0" smtClean="0">
              <a:solidFill>
                <a:prstClr val="black">
                  <a:lumMod val="75000"/>
                  <a:lumOff val="25000"/>
                </a:prstClr>
              </a:solidFill>
              <a:latin typeface="Times New Roman" pitchFamily="18" charset="0"/>
              <a:cs typeface="Times New Roman" pitchFamily="18" charset="0"/>
            </a:endParaRPr>
          </a:p>
          <a:p>
            <a:pPr marL="742950" lvl="0" indent="-457200" algn="l" eaLnBrk="0" fontAlgn="base" hangingPunct="0">
              <a:lnSpc>
                <a:spcPct val="120000"/>
              </a:lnSpc>
              <a:spcBef>
                <a:spcPct val="0"/>
              </a:spcBef>
              <a:buFont typeface="Wingdings" pitchFamily="2" charset="2"/>
              <a:buChar char="q"/>
            </a:pPr>
            <a:endParaRPr lang="en-US" sz="1600" dirty="0" smtClean="0">
              <a:solidFill>
                <a:prstClr val="black">
                  <a:lumMod val="75000"/>
                  <a:lumOff val="25000"/>
                </a:prstClr>
              </a:solidFill>
              <a:latin typeface="Times New Roman" pitchFamily="18" charset="0"/>
              <a:cs typeface="Times New Roman" pitchFamily="18" charset="0"/>
            </a:endParaRPr>
          </a:p>
          <a:p>
            <a:pPr marL="742950" lvl="0" indent="-457200" algn="l" eaLnBrk="0" fontAlgn="base" hangingPunct="0">
              <a:lnSpc>
                <a:spcPct val="120000"/>
              </a:lnSpc>
              <a:spcBef>
                <a:spcPct val="0"/>
              </a:spcBef>
            </a:pPr>
            <a:endParaRPr lang="en-US" sz="1600" dirty="0" smtClean="0">
              <a:solidFill>
                <a:prstClr val="black">
                  <a:lumMod val="75000"/>
                  <a:lumOff val="25000"/>
                </a:prstClr>
              </a:solidFill>
              <a:latin typeface="Times New Roman" pitchFamily="18" charset="0"/>
              <a:cs typeface="Times New Roman" pitchFamily="18" charset="0"/>
            </a:endParaRPr>
          </a:p>
          <a:p>
            <a:pPr marL="742950" lvl="0" indent="-457200" algn="l" eaLnBrk="0" fontAlgn="base" hangingPunct="0">
              <a:lnSpc>
                <a:spcPct val="120000"/>
              </a:lnSpc>
              <a:spcBef>
                <a:spcPct val="0"/>
              </a:spcBef>
            </a:pPr>
            <a:endParaRPr lang="en-US" sz="1400" dirty="0" smtClean="0">
              <a:solidFill>
                <a:schemeClr val="tx1"/>
              </a:solidFill>
              <a:latin typeface="Times New Roman" pitchFamily="18" charset="0"/>
              <a:cs typeface="Times New Roman" pitchFamily="18" charset="0"/>
            </a:endParaRPr>
          </a:p>
          <a:p>
            <a:pPr algn="l"/>
            <a:endParaRPr lang="en-US" sz="1600" b="1" dirty="0" smtClean="0">
              <a:solidFill>
                <a:prstClr val="black">
                  <a:lumMod val="75000"/>
                  <a:lumOff val="25000"/>
                </a:prstClr>
              </a:solidFill>
              <a:latin typeface="Times New Roman" pitchFamily="18" charset="0"/>
              <a:cs typeface="Times New Roman" pitchFamily="18" charset="0"/>
            </a:endParaRPr>
          </a:p>
          <a:p>
            <a:pPr algn="l"/>
            <a:endParaRPr lang="en-US" sz="2000" b="1" dirty="0" smtClean="0">
              <a:solidFill>
                <a:srgbClr val="1F694B"/>
              </a:solidFill>
              <a:latin typeface="Times New Roman" pitchFamily="18" charset="0"/>
              <a:cs typeface="Times New Roman" pitchFamily="18" charset="0"/>
            </a:endParaRPr>
          </a:p>
          <a:p>
            <a:pPr marL="914400" indent="-914400" algn="l"/>
            <a:endParaRPr lang="en-US" sz="2000" i="1" u="sng" dirty="0" smtClean="0">
              <a:solidFill>
                <a:schemeClr val="tx1">
                  <a:lumMod val="75000"/>
                  <a:lumOff val="25000"/>
                </a:schemeClr>
              </a:solidFill>
              <a:latin typeface="Times New Roman" pitchFamily="18" charset="0"/>
              <a:cs typeface="Times New Roman" pitchFamily="18" charset="0"/>
            </a:endParaRPr>
          </a:p>
          <a:p>
            <a:pPr marL="914400" indent="-914400" algn="l"/>
            <a:r>
              <a:rPr lang="en-US" sz="2000" dirty="0" smtClean="0">
                <a:solidFill>
                  <a:schemeClr val="tx1">
                    <a:lumMod val="75000"/>
                    <a:lumOff val="25000"/>
                  </a:schemeClr>
                </a:solidFill>
                <a:latin typeface="Times New Roman" pitchFamily="18" charset="0"/>
                <a:cs typeface="Times New Roman" pitchFamily="18" charset="0"/>
              </a:rPr>
              <a:t> </a:t>
            </a:r>
          </a:p>
        </p:txBody>
      </p:sp>
      <p:sp>
        <p:nvSpPr>
          <p:cNvPr id="6" name="Slide Number Placeholder 5"/>
          <p:cNvSpPr>
            <a:spLocks noGrp="1"/>
          </p:cNvSpPr>
          <p:nvPr>
            <p:ph type="sldNum" sz="quarter" idx="12"/>
          </p:nvPr>
        </p:nvSpPr>
        <p:spPr/>
        <p:txBody>
          <a:bodyPr/>
          <a:lstStyle/>
          <a:p>
            <a:fld id="{79BC8553-D7CE-49B8-A555-B856885E86A3}" type="slidenum">
              <a:rPr lang="en-US" smtClean="0"/>
              <a:pPr/>
              <a:t>33</a:t>
            </a:fld>
            <a:endParaRPr lang="en-US" dirty="0"/>
          </a:p>
        </p:txBody>
      </p:sp>
      <p:sp>
        <p:nvSpPr>
          <p:cNvPr id="8" name="Title 1"/>
          <p:cNvSpPr txBox="1">
            <a:spLocks/>
          </p:cNvSpPr>
          <p:nvPr/>
        </p:nvSpPr>
        <p:spPr>
          <a:xfrm>
            <a:off x="0" y="228601"/>
            <a:ext cx="9144000"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tx1">
                    <a:lumMod val="95000"/>
                    <a:lumOff val="5000"/>
                  </a:schemeClr>
                </a:solidFill>
                <a:cs typeface="Times New Roman" pitchFamily="18" charset="0"/>
              </a:rPr>
              <a:t>ADA Design Basics</a:t>
            </a:r>
            <a:r>
              <a:rPr lang="en-US" b="1" u="sng" dirty="0" smtClean="0">
                <a:solidFill>
                  <a:srgbClr val="1F694B"/>
                </a:solidFill>
                <a:cs typeface="Times New Roman" pitchFamily="18" charset="0"/>
              </a:rPr>
              <a:t/>
            </a:r>
            <a:br>
              <a:rPr lang="en-US" b="1" u="sng" dirty="0" smtClean="0">
                <a:solidFill>
                  <a:srgbClr val="1F694B"/>
                </a:solidFill>
                <a:cs typeface="Times New Roman" pitchFamily="18" charset="0"/>
              </a:rPr>
            </a:br>
            <a:endParaRPr lang="en-US" b="1" dirty="0">
              <a:cs typeface="Times New Roman" pitchFamily="18" charset="0"/>
            </a:endParaRPr>
          </a:p>
        </p:txBody>
      </p:sp>
    </p:spTree>
    <p:extLst>
      <p:ext uri="{BB962C8B-B14F-4D97-AF65-F5344CB8AC3E}">
        <p14:creationId xmlns:p14="http://schemas.microsoft.com/office/powerpoint/2010/main" val="4241464526"/>
      </p:ext>
    </p:extLst>
  </p:cSld>
  <p:clrMapOvr>
    <a:masterClrMapping/>
  </p:clrMapOvr>
  <p:transition>
    <p:cover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2"/>
          <p:cNvGraphicFramePr>
            <a:graphicFrameLocks noChangeAspect="1"/>
          </p:cNvGraphicFramePr>
          <p:nvPr>
            <p:extLst/>
          </p:nvPr>
        </p:nvGraphicFramePr>
        <p:xfrm>
          <a:off x="1905000" y="1786802"/>
          <a:ext cx="6562725" cy="5071197"/>
        </p:xfrm>
        <a:graphic>
          <a:graphicData uri="http://schemas.openxmlformats.org/presentationml/2006/ole">
            <mc:AlternateContent xmlns:mc="http://schemas.openxmlformats.org/markup-compatibility/2006">
              <mc:Choice xmlns:v="urn:schemas-microsoft-com:vml" Requires="v">
                <p:oleObj spid="_x0000_s98413" name="Acrobat Document" r:id="rId4" imgW="7543483" imgH="5829040" progId="AcroExch.Document.7">
                  <p:embed/>
                </p:oleObj>
              </mc:Choice>
              <mc:Fallback>
                <p:oleObj name="Acrobat Document" r:id="rId4" imgW="7543483" imgH="5829040"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1786802"/>
                        <a:ext cx="6562725" cy="5071197"/>
                      </a:xfrm>
                      <a:prstGeom prst="rect">
                        <a:avLst/>
                      </a:prstGeom>
                      <a:noFill/>
                      <a:ln>
                        <a:noFill/>
                      </a:ln>
                      <a:effectLst/>
                      <a:extLst/>
                    </p:spPr>
                  </p:pic>
                </p:oleObj>
              </mc:Fallback>
            </mc:AlternateContent>
          </a:graphicData>
        </a:graphic>
      </p:graphicFrame>
      <p:sp>
        <p:nvSpPr>
          <p:cNvPr id="3" name="Subtitle 2"/>
          <p:cNvSpPr>
            <a:spLocks noGrp="1"/>
          </p:cNvSpPr>
          <p:nvPr>
            <p:ph type="subTitle" idx="4294967295"/>
          </p:nvPr>
        </p:nvSpPr>
        <p:spPr>
          <a:xfrm>
            <a:off x="152400" y="2076450"/>
            <a:ext cx="8839200" cy="4629150"/>
          </a:xfrm>
        </p:spPr>
        <p:txBody>
          <a:bodyPr>
            <a:noAutofit/>
          </a:bodyPr>
          <a:lstStyle/>
          <a:p>
            <a:pPr marL="0" lvl="1" indent="0" algn="l">
              <a:spcAft>
                <a:spcPts val="600"/>
              </a:spcAft>
              <a:buNone/>
            </a:pPr>
            <a:r>
              <a:rPr lang="en-US" sz="1600" b="1" dirty="0" smtClean="0">
                <a:solidFill>
                  <a:srgbClr val="1F694B"/>
                </a:solidFill>
                <a:latin typeface="+mj-lt"/>
                <a:cs typeface="Times New Roman" pitchFamily="18" charset="0"/>
              </a:rPr>
              <a:t>A Compliant Curb Ramp has the following Components:</a:t>
            </a:r>
            <a:r>
              <a:rPr lang="en-US" sz="1600" dirty="0" smtClean="0">
                <a:solidFill>
                  <a:schemeClr val="tx1"/>
                </a:solidFill>
                <a:latin typeface="+mj-lt"/>
                <a:cs typeface="Times New Roman" pitchFamily="18" charset="0"/>
              </a:rPr>
              <a:t>	</a:t>
            </a:r>
          </a:p>
          <a:p>
            <a:pPr marL="457200" lvl="2" indent="-282575" algn="l">
              <a:spcAft>
                <a:spcPts val="600"/>
              </a:spcAft>
              <a:buFont typeface="Wingdings" pitchFamily="2" charset="2"/>
              <a:buChar char="q"/>
            </a:pPr>
            <a:r>
              <a:rPr lang="en-US" sz="1600" dirty="0" smtClean="0">
                <a:solidFill>
                  <a:schemeClr val="tx1">
                    <a:lumMod val="75000"/>
                    <a:lumOff val="25000"/>
                  </a:schemeClr>
                </a:solidFill>
                <a:latin typeface="+mj-lt"/>
                <a:cs typeface="Times New Roman" pitchFamily="18" charset="0"/>
              </a:rPr>
              <a:t> Landings-turning space</a:t>
            </a:r>
          </a:p>
          <a:p>
            <a:pPr marL="457200" lvl="2" indent="-282575" algn="l">
              <a:spcAft>
                <a:spcPts val="600"/>
              </a:spcAft>
              <a:buFont typeface="Wingdings" pitchFamily="2" charset="2"/>
              <a:buChar char="q"/>
            </a:pPr>
            <a:r>
              <a:rPr lang="en-US" sz="1600" dirty="0" smtClean="0">
                <a:solidFill>
                  <a:schemeClr val="tx1">
                    <a:lumMod val="75000"/>
                    <a:lumOff val="25000"/>
                  </a:schemeClr>
                </a:solidFill>
                <a:latin typeface="+mj-lt"/>
                <a:cs typeface="Times New Roman" pitchFamily="18" charset="0"/>
              </a:rPr>
              <a:t>Flares</a:t>
            </a:r>
          </a:p>
          <a:p>
            <a:pPr marL="457200" lvl="2" indent="-282575" algn="l">
              <a:spcAft>
                <a:spcPts val="600"/>
              </a:spcAft>
              <a:buFont typeface="Wingdings" pitchFamily="2" charset="2"/>
              <a:buChar char="q"/>
            </a:pPr>
            <a:r>
              <a:rPr lang="en-US" sz="1600" dirty="0" smtClean="0">
                <a:solidFill>
                  <a:schemeClr val="tx1">
                    <a:lumMod val="75000"/>
                    <a:lumOff val="25000"/>
                  </a:schemeClr>
                </a:solidFill>
                <a:latin typeface="+mj-lt"/>
                <a:cs typeface="Times New Roman" pitchFamily="18" charset="0"/>
              </a:rPr>
              <a:t>Slope</a:t>
            </a:r>
          </a:p>
          <a:p>
            <a:pPr marL="574675" lvl="3" indent="-234950" algn="l">
              <a:spcAft>
                <a:spcPts val="600"/>
              </a:spcAft>
              <a:buFont typeface="Arial" pitchFamily="34" charset="0"/>
              <a:buChar char="•"/>
            </a:pPr>
            <a:r>
              <a:rPr lang="en-US" sz="1600" dirty="0" smtClean="0">
                <a:solidFill>
                  <a:schemeClr val="tx1">
                    <a:lumMod val="75000"/>
                    <a:lumOff val="25000"/>
                  </a:schemeClr>
                </a:solidFill>
                <a:latin typeface="+mj-lt"/>
                <a:cs typeface="Times New Roman" pitchFamily="18" charset="0"/>
              </a:rPr>
              <a:t>Running Slope</a:t>
            </a:r>
          </a:p>
          <a:p>
            <a:pPr marL="574675" lvl="3" indent="-234950" algn="l">
              <a:spcAft>
                <a:spcPts val="600"/>
              </a:spcAft>
              <a:buFont typeface="Arial" pitchFamily="34" charset="0"/>
              <a:buChar char="•"/>
            </a:pPr>
            <a:r>
              <a:rPr lang="en-US" sz="1600" dirty="0" smtClean="0">
                <a:solidFill>
                  <a:schemeClr val="tx1">
                    <a:lumMod val="75000"/>
                    <a:lumOff val="25000"/>
                  </a:schemeClr>
                </a:solidFill>
                <a:latin typeface="+mj-lt"/>
                <a:cs typeface="Times New Roman" pitchFamily="18" charset="0"/>
              </a:rPr>
              <a:t>Cross Slope</a:t>
            </a:r>
          </a:p>
          <a:p>
            <a:pPr marL="574675" lvl="3" indent="-234950" algn="l">
              <a:spcAft>
                <a:spcPts val="600"/>
              </a:spcAft>
              <a:buFont typeface="Arial" pitchFamily="34" charset="0"/>
              <a:buChar char="•"/>
            </a:pPr>
            <a:r>
              <a:rPr lang="en-US" sz="1600" dirty="0" smtClean="0">
                <a:solidFill>
                  <a:schemeClr val="tx1">
                    <a:lumMod val="75000"/>
                    <a:lumOff val="25000"/>
                  </a:schemeClr>
                </a:solidFill>
                <a:latin typeface="+mj-lt"/>
                <a:cs typeface="Times New Roman" pitchFamily="18" charset="0"/>
              </a:rPr>
              <a:t>Counter Slope</a:t>
            </a:r>
          </a:p>
          <a:p>
            <a:pPr marL="457200" lvl="2" indent="-282575" algn="l">
              <a:spcAft>
                <a:spcPts val="600"/>
              </a:spcAft>
              <a:buFont typeface="Wingdings" pitchFamily="2" charset="2"/>
              <a:buChar char="q"/>
            </a:pPr>
            <a:r>
              <a:rPr lang="en-US" sz="1600" dirty="0" smtClean="0">
                <a:solidFill>
                  <a:schemeClr val="tx1">
                    <a:lumMod val="75000"/>
                    <a:lumOff val="25000"/>
                  </a:schemeClr>
                </a:solidFill>
                <a:latin typeface="+mj-lt"/>
                <a:cs typeface="Times New Roman" pitchFamily="18" charset="0"/>
              </a:rPr>
              <a:t>Detectable Warning</a:t>
            </a:r>
          </a:p>
        </p:txBody>
      </p:sp>
      <p:sp>
        <p:nvSpPr>
          <p:cNvPr id="8" name="Freeform 7"/>
          <p:cNvSpPr/>
          <p:nvPr/>
        </p:nvSpPr>
        <p:spPr>
          <a:xfrm>
            <a:off x="3784060" y="4406630"/>
            <a:ext cx="1235412" cy="466927"/>
          </a:xfrm>
          <a:custGeom>
            <a:avLst/>
            <a:gdLst>
              <a:gd name="connsiteX0" fmla="*/ 573931 w 1235412"/>
              <a:gd name="connsiteY0" fmla="*/ 0 h 466927"/>
              <a:gd name="connsiteX1" fmla="*/ 1235412 w 1235412"/>
              <a:gd name="connsiteY1" fmla="*/ 262647 h 466927"/>
              <a:gd name="connsiteX2" fmla="*/ 622570 w 1235412"/>
              <a:gd name="connsiteY2" fmla="*/ 466927 h 466927"/>
              <a:gd name="connsiteX3" fmla="*/ 0 w 1235412"/>
              <a:gd name="connsiteY3" fmla="*/ 223736 h 466927"/>
              <a:gd name="connsiteX4" fmla="*/ 573931 w 1235412"/>
              <a:gd name="connsiteY4" fmla="*/ 0 h 466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412" h="466927">
                <a:moveTo>
                  <a:pt x="573931" y="0"/>
                </a:moveTo>
                <a:lnTo>
                  <a:pt x="1235412" y="262647"/>
                </a:lnTo>
                <a:lnTo>
                  <a:pt x="622570" y="466927"/>
                </a:lnTo>
                <a:lnTo>
                  <a:pt x="0" y="223736"/>
                </a:lnTo>
                <a:lnTo>
                  <a:pt x="573931" y="0"/>
                </a:lnTo>
                <a:close/>
              </a:path>
            </a:pathLst>
          </a:cu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5029201" y="4648200"/>
            <a:ext cx="2169268" cy="575553"/>
          </a:xfrm>
          <a:custGeom>
            <a:avLst/>
            <a:gdLst>
              <a:gd name="connsiteX0" fmla="*/ 0 w 2130357"/>
              <a:gd name="connsiteY0" fmla="*/ 0 h 564204"/>
              <a:gd name="connsiteX1" fmla="*/ 2130357 w 2130357"/>
              <a:gd name="connsiteY1" fmla="*/ 116732 h 564204"/>
              <a:gd name="connsiteX2" fmla="*/ 1293778 w 2130357"/>
              <a:gd name="connsiteY2" fmla="*/ 564204 h 564204"/>
              <a:gd name="connsiteX3" fmla="*/ 0 w 2130357"/>
              <a:gd name="connsiteY3" fmla="*/ 0 h 564204"/>
            </a:gdLst>
            <a:ahLst/>
            <a:cxnLst>
              <a:cxn ang="0">
                <a:pos x="connsiteX0" y="connsiteY0"/>
              </a:cxn>
              <a:cxn ang="0">
                <a:pos x="connsiteX1" y="connsiteY1"/>
              </a:cxn>
              <a:cxn ang="0">
                <a:pos x="connsiteX2" y="connsiteY2"/>
              </a:cxn>
              <a:cxn ang="0">
                <a:pos x="connsiteX3" y="connsiteY3"/>
              </a:cxn>
            </a:cxnLst>
            <a:rect l="l" t="t" r="r" b="b"/>
            <a:pathLst>
              <a:path w="2130357" h="564204">
                <a:moveTo>
                  <a:pt x="0" y="0"/>
                </a:moveTo>
                <a:lnTo>
                  <a:pt x="2130357" y="116732"/>
                </a:lnTo>
                <a:lnTo>
                  <a:pt x="1293778" y="564204"/>
                </a:lnTo>
                <a:lnTo>
                  <a:pt x="0" y="0"/>
                </a:lnTo>
                <a:close/>
              </a:path>
            </a:pathLst>
          </a:cu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114800" y="4876800"/>
            <a:ext cx="1429966" cy="823609"/>
          </a:xfrm>
          <a:custGeom>
            <a:avLst/>
            <a:gdLst>
              <a:gd name="connsiteX0" fmla="*/ 262647 w 1381328"/>
              <a:gd name="connsiteY0" fmla="*/ 0 h 797669"/>
              <a:gd name="connsiteX1" fmla="*/ 1381328 w 1381328"/>
              <a:gd name="connsiteY1" fmla="*/ 583660 h 797669"/>
              <a:gd name="connsiteX2" fmla="*/ 0 w 1381328"/>
              <a:gd name="connsiteY2" fmla="*/ 797669 h 797669"/>
              <a:gd name="connsiteX3" fmla="*/ 262647 w 1381328"/>
              <a:gd name="connsiteY3" fmla="*/ 0 h 797669"/>
            </a:gdLst>
            <a:ahLst/>
            <a:cxnLst>
              <a:cxn ang="0">
                <a:pos x="connsiteX0" y="connsiteY0"/>
              </a:cxn>
              <a:cxn ang="0">
                <a:pos x="connsiteX1" y="connsiteY1"/>
              </a:cxn>
              <a:cxn ang="0">
                <a:pos x="connsiteX2" y="connsiteY2"/>
              </a:cxn>
              <a:cxn ang="0">
                <a:pos x="connsiteX3" y="connsiteY3"/>
              </a:cxn>
            </a:cxnLst>
            <a:rect l="l" t="t" r="r" b="b"/>
            <a:pathLst>
              <a:path w="1381328" h="797669">
                <a:moveTo>
                  <a:pt x="262647" y="0"/>
                </a:moveTo>
                <a:lnTo>
                  <a:pt x="1381328" y="583660"/>
                </a:lnTo>
                <a:lnTo>
                  <a:pt x="0" y="797669"/>
                </a:lnTo>
                <a:lnTo>
                  <a:pt x="262647" y="0"/>
                </a:lnTo>
                <a:close/>
              </a:path>
            </a:pathLst>
          </a:cu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5359940" y="5068111"/>
            <a:ext cx="778213" cy="359923"/>
          </a:xfrm>
          <a:custGeom>
            <a:avLst/>
            <a:gdLst>
              <a:gd name="connsiteX0" fmla="*/ 778213 w 778213"/>
              <a:gd name="connsiteY0" fmla="*/ 145915 h 359923"/>
              <a:gd name="connsiteX1" fmla="*/ 272375 w 778213"/>
              <a:gd name="connsiteY1" fmla="*/ 359923 h 359923"/>
              <a:gd name="connsiteX2" fmla="*/ 0 w 778213"/>
              <a:gd name="connsiteY2" fmla="*/ 214008 h 359923"/>
              <a:gd name="connsiteX3" fmla="*/ 496111 w 778213"/>
              <a:gd name="connsiteY3" fmla="*/ 0 h 359923"/>
              <a:gd name="connsiteX4" fmla="*/ 778213 w 778213"/>
              <a:gd name="connsiteY4" fmla="*/ 145915 h 35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213" h="359923">
                <a:moveTo>
                  <a:pt x="778213" y="145915"/>
                </a:moveTo>
                <a:lnTo>
                  <a:pt x="272375" y="359923"/>
                </a:lnTo>
                <a:lnTo>
                  <a:pt x="0" y="214008"/>
                </a:lnTo>
                <a:lnTo>
                  <a:pt x="496111" y="0"/>
                </a:lnTo>
                <a:lnTo>
                  <a:pt x="778213" y="145915"/>
                </a:lnTo>
                <a:close/>
              </a:path>
            </a:pathLst>
          </a:cu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1911936">
            <a:off x="4741549" y="4825752"/>
            <a:ext cx="1066800" cy="369516"/>
          </a:xfrm>
          <a:prstGeom prst="rightArrow">
            <a:avLst>
              <a:gd name="adj1" fmla="val 20391"/>
              <a:gd name="adj2" fmla="val 50000"/>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19636364">
            <a:off x="4936015" y="4785662"/>
            <a:ext cx="588108" cy="393641"/>
          </a:xfrm>
          <a:prstGeom prst="rightArrow">
            <a:avLst>
              <a:gd name="adj1" fmla="val 20391"/>
              <a:gd name="adj2" fmla="val 50000"/>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12419300">
            <a:off x="5910349" y="5384269"/>
            <a:ext cx="639621" cy="342771"/>
          </a:xfrm>
          <a:prstGeom prst="rightArrow">
            <a:avLst>
              <a:gd name="adj1" fmla="val 20391"/>
              <a:gd name="adj2" fmla="val 54756"/>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17"/>
          <p:cNvSpPr>
            <a:spLocks noGrp="1"/>
          </p:cNvSpPr>
          <p:nvPr>
            <p:ph type="sldNum" sz="quarter" idx="12"/>
          </p:nvPr>
        </p:nvSpPr>
        <p:spPr/>
        <p:txBody>
          <a:bodyPr/>
          <a:lstStyle/>
          <a:p>
            <a:fld id="{79BC8553-D7CE-49B8-A555-B856885E86A3}" type="slidenum">
              <a:rPr lang="en-US" smtClean="0"/>
              <a:pPr/>
              <a:t>34</a:t>
            </a:fld>
            <a:endParaRPr lang="en-US"/>
          </a:p>
        </p:txBody>
      </p:sp>
      <p:sp>
        <p:nvSpPr>
          <p:cNvPr id="19" name="Title 1"/>
          <p:cNvSpPr txBox="1">
            <a:spLocks/>
          </p:cNvSpPr>
          <p:nvPr/>
        </p:nvSpPr>
        <p:spPr>
          <a:xfrm>
            <a:off x="0" y="228601"/>
            <a:ext cx="9144000"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tx1">
                    <a:lumMod val="95000"/>
                    <a:lumOff val="5000"/>
                  </a:schemeClr>
                </a:solidFill>
                <a:cs typeface="Times New Roman" pitchFamily="18" charset="0"/>
              </a:rPr>
              <a:t>ADA Design Basics</a:t>
            </a:r>
            <a:r>
              <a:rPr lang="en-US" b="1" u="sng" dirty="0" smtClean="0">
                <a:solidFill>
                  <a:srgbClr val="1F694B"/>
                </a:solidFill>
                <a:cs typeface="Times New Roman" pitchFamily="18" charset="0"/>
              </a:rPr>
              <a:t/>
            </a:r>
            <a:br>
              <a:rPr lang="en-US" b="1" u="sng" dirty="0" smtClean="0">
                <a:solidFill>
                  <a:srgbClr val="1F694B"/>
                </a:solidFill>
                <a:cs typeface="Times New Roman" pitchFamily="18" charset="0"/>
              </a:rPr>
            </a:br>
            <a:endParaRPr lang="en-US" b="1" dirty="0">
              <a:cs typeface="Times New Roman" pitchFamily="18" charset="0"/>
            </a:endParaRPr>
          </a:p>
        </p:txBody>
      </p:sp>
      <p:sp>
        <p:nvSpPr>
          <p:cNvPr id="13" name="TextBox 12"/>
          <p:cNvSpPr txBox="1"/>
          <p:nvPr/>
        </p:nvSpPr>
        <p:spPr>
          <a:xfrm>
            <a:off x="152400" y="1436914"/>
            <a:ext cx="3945466" cy="523220"/>
          </a:xfrm>
          <a:prstGeom prst="rect">
            <a:avLst/>
          </a:prstGeom>
          <a:noFill/>
        </p:spPr>
        <p:txBody>
          <a:bodyPr wrap="square" rtlCol="0">
            <a:spAutoFit/>
          </a:bodyPr>
          <a:lstStyle/>
          <a:p>
            <a:r>
              <a:rPr lang="en-US" sz="2800" b="1" dirty="0" smtClean="0">
                <a:latin typeface="+mj-lt"/>
              </a:rPr>
              <a:t>Curb Ramps</a:t>
            </a:r>
            <a:endParaRPr lang="en-US" sz="2800" b="1" dirty="0">
              <a:latin typeface="+mj-lt"/>
            </a:endParaRPr>
          </a:p>
        </p:txBody>
      </p:sp>
    </p:spTree>
    <p:extLst>
      <p:ext uri="{BB962C8B-B14F-4D97-AF65-F5344CB8AC3E}">
        <p14:creationId xmlns:p14="http://schemas.microsoft.com/office/powerpoint/2010/main" val="1197376441"/>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355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1" nodeType="clickEffect">
                                  <p:stCondLst>
                                    <p:cond delay="0"/>
                                  </p:stCondLst>
                                  <p:childTnLst>
                                    <p:set>
                                      <p:cBhvr>
                                        <p:cTn id="5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P spid="15" grpId="0" animBg="1"/>
      <p:bldP spid="16" grpId="0" animBg="1"/>
      <p:bldP spid="16" grpId="1"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228601"/>
            <a:ext cx="9144000" cy="838200"/>
          </a:xfrm>
          <a:prstGeom prst="rect">
            <a:avLst/>
          </a:prstGeom>
        </p:spPr>
        <p:txBody>
          <a:bodyPr>
            <a:normAutofit fontScale="90000"/>
          </a:bodyPr>
          <a:lstStyle/>
          <a:p>
            <a:r>
              <a:rPr lang="en-US" sz="2800" b="1" dirty="0" smtClean="0">
                <a:solidFill>
                  <a:srgbClr val="1F694B"/>
                </a:solidFill>
                <a:latin typeface="Times New Roman" pitchFamily="18" charset="0"/>
                <a:cs typeface="Times New Roman" pitchFamily="18" charset="0"/>
              </a:rPr>
              <a:t/>
            </a:r>
            <a:br>
              <a:rPr lang="en-US" sz="2800" b="1" dirty="0" smtClean="0">
                <a:solidFill>
                  <a:srgbClr val="1F694B"/>
                </a:solidFill>
                <a:latin typeface="Times New Roman" pitchFamily="18" charset="0"/>
                <a:cs typeface="Times New Roman" pitchFamily="18" charset="0"/>
              </a:rPr>
            </a:br>
            <a:endParaRPr lang="en-US" sz="2800" b="1" dirty="0">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79BC8553-D7CE-49B8-A555-B856885E86A3}" type="slidenum">
              <a:rPr lang="en-US" smtClean="0"/>
              <a:pPr/>
              <a:t>35</a:t>
            </a:fld>
            <a:endParaRPr lang="en-US"/>
          </a:p>
        </p:txBody>
      </p:sp>
      <p:sp>
        <p:nvSpPr>
          <p:cNvPr id="7" name="Title 1"/>
          <p:cNvSpPr txBox="1">
            <a:spLocks/>
          </p:cNvSpPr>
          <p:nvPr/>
        </p:nvSpPr>
        <p:spPr>
          <a:xfrm>
            <a:off x="152400" y="381001"/>
            <a:ext cx="9144000"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tx1">
                    <a:lumMod val="95000"/>
                    <a:lumOff val="5000"/>
                  </a:schemeClr>
                </a:solidFill>
                <a:cs typeface="Times New Roman" pitchFamily="18" charset="0"/>
              </a:rPr>
              <a:t>ADA Design Basics</a:t>
            </a:r>
            <a:r>
              <a:rPr lang="en-US" b="1" u="sng" dirty="0" smtClean="0">
                <a:solidFill>
                  <a:srgbClr val="1F694B"/>
                </a:solidFill>
                <a:cs typeface="Times New Roman" pitchFamily="18" charset="0"/>
              </a:rPr>
              <a:t/>
            </a:r>
            <a:br>
              <a:rPr lang="en-US" b="1" u="sng" dirty="0" smtClean="0">
                <a:solidFill>
                  <a:srgbClr val="1F694B"/>
                </a:solidFill>
                <a:cs typeface="Times New Roman" pitchFamily="18" charset="0"/>
              </a:rPr>
            </a:br>
            <a:endParaRPr lang="en-US" b="1" dirty="0">
              <a:cs typeface="Times New Roman" pitchFamily="18" charset="0"/>
            </a:endParaRPr>
          </a:p>
        </p:txBody>
      </p:sp>
      <p:sp>
        <p:nvSpPr>
          <p:cNvPr id="9" name="Landings Subtitle"/>
          <p:cNvSpPr txBox="1"/>
          <p:nvPr/>
        </p:nvSpPr>
        <p:spPr>
          <a:xfrm>
            <a:off x="152400" y="1436914"/>
            <a:ext cx="3945466" cy="523220"/>
          </a:xfrm>
          <a:prstGeom prst="rect">
            <a:avLst/>
          </a:prstGeom>
          <a:noFill/>
        </p:spPr>
        <p:txBody>
          <a:bodyPr wrap="square" rtlCol="0">
            <a:spAutoFit/>
          </a:bodyPr>
          <a:lstStyle/>
          <a:p>
            <a:r>
              <a:rPr lang="en-US" sz="2800" b="1" dirty="0" smtClean="0">
                <a:latin typeface="+mj-lt"/>
              </a:rPr>
              <a:t>Landings (turning space)</a:t>
            </a:r>
            <a:endParaRPr lang="en-US" sz="2800" b="1" dirty="0">
              <a:latin typeface="+mj-lt"/>
            </a:endParaRPr>
          </a:p>
        </p:txBody>
      </p:sp>
      <p:pic>
        <p:nvPicPr>
          <p:cNvPr id="4" name="P4 sketch"/>
          <p:cNvPicPr>
            <a:picLocks noChangeAspect="1"/>
          </p:cNvPicPr>
          <p:nvPr/>
        </p:nvPicPr>
        <p:blipFill>
          <a:blip r:embed="rId3"/>
          <a:stretch>
            <a:fillRect/>
          </a:stretch>
        </p:blipFill>
        <p:spPr>
          <a:xfrm>
            <a:off x="3966272" y="3600590"/>
            <a:ext cx="3914775" cy="2457450"/>
          </a:xfrm>
          <a:prstGeom prst="rect">
            <a:avLst/>
          </a:prstGeom>
        </p:spPr>
      </p:pic>
      <p:pic>
        <p:nvPicPr>
          <p:cNvPr id="5" name="P5 sketch"/>
          <p:cNvPicPr>
            <a:picLocks noChangeAspect="1"/>
          </p:cNvPicPr>
          <p:nvPr/>
        </p:nvPicPr>
        <p:blipFill>
          <a:blip r:embed="rId4"/>
          <a:stretch>
            <a:fillRect/>
          </a:stretch>
        </p:blipFill>
        <p:spPr>
          <a:xfrm>
            <a:off x="3812671" y="3647994"/>
            <a:ext cx="4305300" cy="2781300"/>
          </a:xfrm>
          <a:prstGeom prst="rect">
            <a:avLst/>
          </a:prstGeom>
        </p:spPr>
      </p:pic>
      <p:pic>
        <p:nvPicPr>
          <p:cNvPr id="10" name="P6 sketch"/>
          <p:cNvPicPr>
            <a:picLocks noChangeAspect="1"/>
          </p:cNvPicPr>
          <p:nvPr/>
        </p:nvPicPr>
        <p:blipFill>
          <a:blip r:embed="rId5"/>
          <a:stretch>
            <a:fillRect/>
          </a:stretch>
        </p:blipFill>
        <p:spPr>
          <a:xfrm>
            <a:off x="4185347" y="3807903"/>
            <a:ext cx="4133850" cy="2466975"/>
          </a:xfrm>
          <a:prstGeom prst="rect">
            <a:avLst/>
          </a:prstGeom>
        </p:spPr>
      </p:pic>
      <p:pic>
        <p:nvPicPr>
          <p:cNvPr id="11" name="P7 sketch"/>
          <p:cNvPicPr>
            <a:picLocks noChangeAspect="1"/>
          </p:cNvPicPr>
          <p:nvPr/>
        </p:nvPicPr>
        <p:blipFill>
          <a:blip r:embed="rId6"/>
          <a:stretch>
            <a:fillRect/>
          </a:stretch>
        </p:blipFill>
        <p:spPr>
          <a:xfrm>
            <a:off x="4013897" y="3622166"/>
            <a:ext cx="4257675" cy="2838450"/>
          </a:xfrm>
          <a:prstGeom prst="rect">
            <a:avLst/>
          </a:prstGeom>
        </p:spPr>
      </p:pic>
      <p:sp>
        <p:nvSpPr>
          <p:cNvPr id="3" name="Text Subtitle 2"/>
          <p:cNvSpPr>
            <a:spLocks noGrp="1"/>
          </p:cNvSpPr>
          <p:nvPr>
            <p:ph type="subTitle" idx="4294967295"/>
          </p:nvPr>
        </p:nvSpPr>
        <p:spPr>
          <a:xfrm>
            <a:off x="152400" y="1347293"/>
            <a:ext cx="9144000" cy="1447061"/>
          </a:xfrm>
        </p:spPr>
        <p:txBody>
          <a:bodyPr>
            <a:noAutofit/>
          </a:bodyPr>
          <a:lstStyle/>
          <a:p>
            <a:pPr marL="914400" algn="just">
              <a:lnSpc>
                <a:spcPct val="90000"/>
              </a:lnSpc>
            </a:pPr>
            <a:endParaRPr lang="en-US" sz="1600" dirty="0" smtClean="0">
              <a:solidFill>
                <a:schemeClr val="tx1">
                  <a:lumMod val="75000"/>
                  <a:lumOff val="25000"/>
                </a:schemeClr>
              </a:solidFill>
              <a:latin typeface="Times New Roman" pitchFamily="18" charset="0"/>
              <a:cs typeface="Times New Roman" pitchFamily="18" charset="0"/>
            </a:endParaRPr>
          </a:p>
          <a:p>
            <a:pPr marL="914400" algn="just">
              <a:lnSpc>
                <a:spcPct val="90000"/>
              </a:lnSpc>
            </a:pPr>
            <a:endParaRPr lang="en-US" sz="1600" dirty="0" smtClean="0">
              <a:solidFill>
                <a:schemeClr val="tx1">
                  <a:lumMod val="75000"/>
                  <a:lumOff val="25000"/>
                </a:schemeClr>
              </a:solidFill>
              <a:latin typeface="Times New Roman" pitchFamily="18" charset="0"/>
              <a:cs typeface="Times New Roman" pitchFamily="18" charset="0"/>
            </a:endParaRPr>
          </a:p>
          <a:p>
            <a:pPr marL="457200" lvl="1" indent="0" algn="l">
              <a:spcBef>
                <a:spcPts val="100"/>
              </a:spcBef>
              <a:spcAft>
                <a:spcPts val="600"/>
              </a:spcAft>
              <a:buClr>
                <a:srgbClr val="1F694B"/>
              </a:buClr>
              <a:buNone/>
              <a:tabLst>
                <a:tab pos="457200" algn="l"/>
              </a:tabLst>
            </a:pPr>
            <a:r>
              <a:rPr lang="en-US" sz="1600" b="1" dirty="0" smtClean="0">
                <a:solidFill>
                  <a:srgbClr val="1F694B"/>
                </a:solidFill>
                <a:latin typeface="+mj-lt"/>
                <a:cs typeface="Times New Roman" pitchFamily="18" charset="0"/>
              </a:rPr>
              <a:t>REQUIREMENT:  </a:t>
            </a:r>
            <a:r>
              <a:rPr lang="en-US" sz="1600" b="1" dirty="0" smtClean="0">
                <a:solidFill>
                  <a:schemeClr val="tx1">
                    <a:lumMod val="75000"/>
                    <a:lumOff val="25000"/>
                  </a:schemeClr>
                </a:solidFill>
                <a:latin typeface="+mj-lt"/>
                <a:cs typeface="Times New Roman" pitchFamily="18" charset="0"/>
              </a:rPr>
              <a:t>Landings</a:t>
            </a:r>
          </a:p>
          <a:p>
            <a:pPr marL="914400" algn="just">
              <a:lnSpc>
                <a:spcPct val="90000"/>
              </a:lnSpc>
            </a:pPr>
            <a:r>
              <a:rPr lang="en-US" sz="1600" dirty="0" smtClean="0">
                <a:solidFill>
                  <a:schemeClr val="tx1">
                    <a:lumMod val="75000"/>
                    <a:lumOff val="25000"/>
                  </a:schemeClr>
                </a:solidFill>
                <a:latin typeface="+mj-lt"/>
                <a:cs typeface="Times New Roman" pitchFamily="18" charset="0"/>
              </a:rPr>
              <a:t>Landing area is required at the top of perpendicular ramps.</a:t>
            </a:r>
          </a:p>
          <a:p>
            <a:pPr marL="914400" algn="just">
              <a:lnSpc>
                <a:spcPct val="90000"/>
              </a:lnSpc>
            </a:pPr>
            <a:r>
              <a:rPr lang="en-US" sz="1600" dirty="0" smtClean="0">
                <a:solidFill>
                  <a:schemeClr val="tx1">
                    <a:lumMod val="75000"/>
                    <a:lumOff val="25000"/>
                  </a:schemeClr>
                </a:solidFill>
                <a:latin typeface="+mj-lt"/>
                <a:cs typeface="Times New Roman" pitchFamily="18" charset="0"/>
              </a:rPr>
              <a:t>Landing area is required at the bottom of parallel ramps.</a:t>
            </a:r>
          </a:p>
          <a:p>
            <a:pPr marL="914400" algn="just">
              <a:lnSpc>
                <a:spcPct val="90000"/>
              </a:lnSpc>
            </a:pPr>
            <a:r>
              <a:rPr lang="en-US" sz="1600" dirty="0" smtClean="0">
                <a:solidFill>
                  <a:schemeClr val="tx1">
                    <a:lumMod val="75000"/>
                    <a:lumOff val="25000"/>
                  </a:schemeClr>
                </a:solidFill>
                <a:latin typeface="+mj-lt"/>
                <a:cs typeface="Times New Roman" pitchFamily="18" charset="0"/>
              </a:rPr>
              <a:t>When a ramp is constrained on 2 or more sides, the landing area must be </a:t>
            </a:r>
            <a:r>
              <a:rPr lang="en-US" sz="1600" b="1" dirty="0" smtClean="0">
                <a:solidFill>
                  <a:schemeClr val="tx1">
                    <a:lumMod val="75000"/>
                    <a:lumOff val="25000"/>
                  </a:schemeClr>
                </a:solidFill>
                <a:latin typeface="+mj-lt"/>
                <a:cs typeface="Times New Roman" pitchFamily="18" charset="0"/>
              </a:rPr>
              <a:t>5’ x 4’</a:t>
            </a:r>
          </a:p>
          <a:p>
            <a:pPr marL="914400" algn="just">
              <a:lnSpc>
                <a:spcPct val="90000"/>
              </a:lnSpc>
            </a:pPr>
            <a:r>
              <a:rPr lang="en-US" sz="1600" b="1" dirty="0" smtClean="0">
                <a:solidFill>
                  <a:schemeClr val="tx1">
                    <a:lumMod val="75000"/>
                    <a:lumOff val="25000"/>
                  </a:schemeClr>
                </a:solidFill>
                <a:latin typeface="+mj-lt"/>
                <a:cs typeface="Times New Roman" pitchFamily="18" charset="0"/>
              </a:rPr>
              <a:t>All Columbus parallel ramps have 4’x5’ landings </a:t>
            </a:r>
            <a:endParaRPr lang="en-US" sz="1600" dirty="0" smtClean="0">
              <a:solidFill>
                <a:schemeClr val="tx1">
                  <a:lumMod val="75000"/>
                  <a:lumOff val="25000"/>
                </a:schemeClr>
              </a:solidFill>
              <a:latin typeface="+mj-lt"/>
              <a:cs typeface="Times New Roman" pitchFamily="18" charset="0"/>
            </a:endParaRPr>
          </a:p>
          <a:p>
            <a:pPr marL="571500" indent="0" algn="just">
              <a:lnSpc>
                <a:spcPct val="90000"/>
              </a:lnSpc>
              <a:buNone/>
            </a:pPr>
            <a:endParaRPr lang="en-US" sz="1600" dirty="0" smtClean="0">
              <a:solidFill>
                <a:schemeClr val="tx1">
                  <a:lumMod val="75000"/>
                  <a:lumOff val="25000"/>
                </a:schemeClr>
              </a:solidFill>
              <a:latin typeface="+mj-lt"/>
              <a:cs typeface="Times New Roman" pitchFamily="18" charset="0"/>
            </a:endParaRPr>
          </a:p>
        </p:txBody>
      </p:sp>
      <p:pic>
        <p:nvPicPr>
          <p:cNvPr id="12" name="Ramp Type A with 4' landing"/>
          <p:cNvPicPr>
            <a:picLocks noChangeAspect="1"/>
          </p:cNvPicPr>
          <p:nvPr/>
        </p:nvPicPr>
        <p:blipFill>
          <a:blip r:embed="rId7"/>
          <a:stretch>
            <a:fillRect/>
          </a:stretch>
        </p:blipFill>
        <p:spPr>
          <a:xfrm>
            <a:off x="756349" y="3418955"/>
            <a:ext cx="2819397" cy="2639086"/>
          </a:xfrm>
          <a:prstGeom prst="rect">
            <a:avLst/>
          </a:prstGeom>
        </p:spPr>
      </p:pic>
    </p:spTree>
    <p:extLst>
      <p:ext uri="{BB962C8B-B14F-4D97-AF65-F5344CB8AC3E}">
        <p14:creationId xmlns:p14="http://schemas.microsoft.com/office/powerpoint/2010/main" val="2289449400"/>
      </p:ext>
    </p:extLst>
  </p:cSld>
  <p:clrMapOvr>
    <a:masterClrMapping/>
  </p:clrMapOvr>
  <p:transition>
    <p:cover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ADA Design Basics</a:t>
            </a:r>
            <a:endParaRPr lang="en-US" b="1" dirty="0"/>
          </a:p>
        </p:txBody>
      </p:sp>
      <p:pic>
        <p:nvPicPr>
          <p:cNvPr id="5" name="Content Placeholder 4"/>
          <p:cNvPicPr>
            <a:picLocks noGrp="1" noChangeAspect="1"/>
          </p:cNvPicPr>
          <p:nvPr>
            <p:ph idx="1"/>
          </p:nvPr>
        </p:nvPicPr>
        <p:blipFill>
          <a:blip r:embed="rId3"/>
          <a:stretch>
            <a:fillRect/>
          </a:stretch>
        </p:blipFill>
        <p:spPr>
          <a:xfrm>
            <a:off x="152400" y="1436914"/>
            <a:ext cx="8212467" cy="5287744"/>
          </a:xfrm>
          <a:prstGeom prst="rect">
            <a:avLst/>
          </a:prstGeom>
        </p:spPr>
      </p:pic>
      <p:sp>
        <p:nvSpPr>
          <p:cNvPr id="4" name="Slide Number Placeholder 3"/>
          <p:cNvSpPr>
            <a:spLocks noGrp="1"/>
          </p:cNvSpPr>
          <p:nvPr>
            <p:ph type="sldNum" sz="quarter" idx="12"/>
          </p:nvPr>
        </p:nvSpPr>
        <p:spPr/>
        <p:txBody>
          <a:bodyPr/>
          <a:lstStyle/>
          <a:p>
            <a:fld id="{79BC8553-D7CE-49B8-A555-B856885E86A3}" type="slidenum">
              <a:rPr lang="en-US" smtClean="0"/>
              <a:pPr/>
              <a:t>36</a:t>
            </a:fld>
            <a:endParaRPr lang="en-US"/>
          </a:p>
        </p:txBody>
      </p:sp>
      <p:sp>
        <p:nvSpPr>
          <p:cNvPr id="3" name="4'x4' turning space"/>
          <p:cNvSpPr/>
          <p:nvPr/>
        </p:nvSpPr>
        <p:spPr>
          <a:xfrm>
            <a:off x="6220502" y="4420978"/>
            <a:ext cx="396473" cy="39056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Callout 5"/>
          <p:cNvSpPr/>
          <p:nvPr/>
        </p:nvSpPr>
        <p:spPr>
          <a:xfrm>
            <a:off x="4334926" y="5510964"/>
            <a:ext cx="1019175" cy="814281"/>
          </a:xfrm>
          <a:prstGeom prst="wedgeEllipseCallout">
            <a:avLst>
              <a:gd name="adj1" fmla="val 133186"/>
              <a:gd name="adj2" fmla="val -16794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4x4 turning space Text"/>
          <p:cNvSpPr txBox="1"/>
          <p:nvPr/>
        </p:nvSpPr>
        <p:spPr>
          <a:xfrm>
            <a:off x="4391025" y="5521114"/>
            <a:ext cx="904875" cy="830997"/>
          </a:xfrm>
          <a:prstGeom prst="rect">
            <a:avLst/>
          </a:prstGeom>
          <a:noFill/>
        </p:spPr>
        <p:txBody>
          <a:bodyPr wrap="square" rtlCol="0">
            <a:spAutoFit/>
          </a:bodyPr>
          <a:lstStyle/>
          <a:p>
            <a:pPr algn="ctr"/>
            <a:r>
              <a:rPr lang="en-US" sz="1600" dirty="0" smtClean="0"/>
              <a:t>4’x4’ Turning Space</a:t>
            </a:r>
            <a:endParaRPr lang="en-US" sz="1600" dirty="0"/>
          </a:p>
        </p:txBody>
      </p:sp>
      <p:sp>
        <p:nvSpPr>
          <p:cNvPr id="9" name="Landing Subtitle"/>
          <p:cNvSpPr txBox="1"/>
          <p:nvPr/>
        </p:nvSpPr>
        <p:spPr>
          <a:xfrm>
            <a:off x="152400" y="1436914"/>
            <a:ext cx="3945466" cy="523220"/>
          </a:xfrm>
          <a:prstGeom prst="rect">
            <a:avLst/>
          </a:prstGeom>
          <a:noFill/>
        </p:spPr>
        <p:txBody>
          <a:bodyPr wrap="square" rtlCol="0">
            <a:spAutoFit/>
          </a:bodyPr>
          <a:lstStyle/>
          <a:p>
            <a:r>
              <a:rPr lang="en-US" sz="2800" b="1" dirty="0" smtClean="0">
                <a:latin typeface="+mj-lt"/>
              </a:rPr>
              <a:t>Landings</a:t>
            </a:r>
            <a:endParaRPr lang="en-US" sz="2800" b="1" dirty="0">
              <a:latin typeface="+mj-lt"/>
            </a:endParaRPr>
          </a:p>
        </p:txBody>
      </p:sp>
      <p:sp>
        <p:nvSpPr>
          <p:cNvPr id="11" name="4'x4' turning space"/>
          <p:cNvSpPr/>
          <p:nvPr/>
        </p:nvSpPr>
        <p:spPr>
          <a:xfrm>
            <a:off x="6594876" y="4416414"/>
            <a:ext cx="396473" cy="388699"/>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RASETextBox 9"/>
          <p:cNvSpPr txBox="1"/>
          <p:nvPr/>
        </p:nvSpPr>
        <p:spPr>
          <a:xfrm>
            <a:off x="5095875" y="2744145"/>
            <a:ext cx="816871" cy="307777"/>
          </a:xfrm>
          <a:prstGeom prst="rect">
            <a:avLst/>
          </a:prstGeom>
          <a:solidFill>
            <a:schemeClr val="bg1"/>
          </a:solidFill>
        </p:spPr>
        <p:txBody>
          <a:bodyPr wrap="square" rtlCol="0">
            <a:spAutoFit/>
          </a:bodyPr>
          <a:lstStyle/>
          <a:p>
            <a:pPr algn="r"/>
            <a:endParaRPr lang="en-US" sz="1400" dirty="0"/>
          </a:p>
        </p:txBody>
      </p:sp>
      <p:sp>
        <p:nvSpPr>
          <p:cNvPr id="13" name="ERASETextBox 12"/>
          <p:cNvSpPr txBox="1"/>
          <p:nvPr/>
        </p:nvSpPr>
        <p:spPr>
          <a:xfrm>
            <a:off x="6734175" y="3842229"/>
            <a:ext cx="1429290" cy="470747"/>
          </a:xfrm>
          <a:prstGeom prst="rect">
            <a:avLst/>
          </a:prstGeom>
          <a:solidFill>
            <a:schemeClr val="bg1"/>
          </a:solidFill>
        </p:spPr>
        <p:txBody>
          <a:bodyPr wrap="square" rtlCol="0">
            <a:spAutoFit/>
          </a:bodyPr>
          <a:lstStyle/>
          <a:p>
            <a:endParaRPr lang="en-US" sz="1400" dirty="0"/>
          </a:p>
        </p:txBody>
      </p:sp>
      <p:sp>
        <p:nvSpPr>
          <p:cNvPr id="12" name="ERASEFreeform 11"/>
          <p:cNvSpPr/>
          <p:nvPr/>
        </p:nvSpPr>
        <p:spPr>
          <a:xfrm>
            <a:off x="6705600" y="2781300"/>
            <a:ext cx="1114425" cy="742950"/>
          </a:xfrm>
          <a:custGeom>
            <a:avLst/>
            <a:gdLst>
              <a:gd name="connsiteX0" fmla="*/ 19050 w 1114425"/>
              <a:gd name="connsiteY0" fmla="*/ 228600 h 742950"/>
              <a:gd name="connsiteX1" fmla="*/ 0 w 1114425"/>
              <a:gd name="connsiteY1" fmla="*/ 466725 h 742950"/>
              <a:gd name="connsiteX2" fmla="*/ 66675 w 1114425"/>
              <a:gd name="connsiteY2" fmla="*/ 704850 h 742950"/>
              <a:gd name="connsiteX3" fmla="*/ 771525 w 1114425"/>
              <a:gd name="connsiteY3" fmla="*/ 742950 h 742950"/>
              <a:gd name="connsiteX4" fmla="*/ 1114425 w 1114425"/>
              <a:gd name="connsiteY4" fmla="*/ 19050 h 742950"/>
              <a:gd name="connsiteX5" fmla="*/ 504825 w 1114425"/>
              <a:gd name="connsiteY5" fmla="*/ 0 h 742950"/>
              <a:gd name="connsiteX6" fmla="*/ 19050 w 1114425"/>
              <a:gd name="connsiteY6" fmla="*/ 22860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4425" h="742950">
                <a:moveTo>
                  <a:pt x="19050" y="228600"/>
                </a:moveTo>
                <a:lnTo>
                  <a:pt x="0" y="466725"/>
                </a:lnTo>
                <a:lnTo>
                  <a:pt x="66675" y="704850"/>
                </a:lnTo>
                <a:lnTo>
                  <a:pt x="771525" y="742950"/>
                </a:lnTo>
                <a:lnTo>
                  <a:pt x="1114425" y="19050"/>
                </a:lnTo>
                <a:lnTo>
                  <a:pt x="504825" y="0"/>
                </a:lnTo>
                <a:lnTo>
                  <a:pt x="19050" y="2286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ERASEFreeform 17"/>
          <p:cNvSpPr/>
          <p:nvPr/>
        </p:nvSpPr>
        <p:spPr>
          <a:xfrm>
            <a:off x="5390936" y="2524125"/>
            <a:ext cx="1343239" cy="1162050"/>
          </a:xfrm>
          <a:custGeom>
            <a:avLst/>
            <a:gdLst>
              <a:gd name="connsiteX0" fmla="*/ 1343239 w 1343239"/>
              <a:gd name="connsiteY0" fmla="*/ 1162050 h 1162050"/>
              <a:gd name="connsiteX1" fmla="*/ 1343239 w 1343239"/>
              <a:gd name="connsiteY1" fmla="*/ 1162050 h 1162050"/>
              <a:gd name="connsiteX2" fmla="*/ 676489 w 1343239"/>
              <a:gd name="connsiteY2" fmla="*/ 1152525 h 1162050"/>
              <a:gd name="connsiteX3" fmla="*/ 638389 w 1343239"/>
              <a:gd name="connsiteY3" fmla="*/ 1133475 h 1162050"/>
              <a:gd name="connsiteX4" fmla="*/ 581239 w 1343239"/>
              <a:gd name="connsiteY4" fmla="*/ 1076325 h 1162050"/>
              <a:gd name="connsiteX5" fmla="*/ 552664 w 1343239"/>
              <a:gd name="connsiteY5" fmla="*/ 962025 h 1162050"/>
              <a:gd name="connsiteX6" fmla="*/ 543139 w 1343239"/>
              <a:gd name="connsiteY6" fmla="*/ 800100 h 1162050"/>
              <a:gd name="connsiteX7" fmla="*/ 533614 w 1343239"/>
              <a:gd name="connsiteY7" fmla="*/ 771525 h 1162050"/>
              <a:gd name="connsiteX8" fmla="*/ 447889 w 1343239"/>
              <a:gd name="connsiteY8" fmla="*/ 676275 h 1162050"/>
              <a:gd name="connsiteX9" fmla="*/ 428839 w 1343239"/>
              <a:gd name="connsiteY9" fmla="*/ 619125 h 1162050"/>
              <a:gd name="connsiteX10" fmla="*/ 419314 w 1343239"/>
              <a:gd name="connsiteY10" fmla="*/ 542925 h 1162050"/>
              <a:gd name="connsiteX11" fmla="*/ 381214 w 1343239"/>
              <a:gd name="connsiteY11" fmla="*/ 485775 h 1162050"/>
              <a:gd name="connsiteX12" fmla="*/ 362164 w 1343239"/>
              <a:gd name="connsiteY12" fmla="*/ 457200 h 1162050"/>
              <a:gd name="connsiteX13" fmla="*/ 343114 w 1343239"/>
              <a:gd name="connsiteY13" fmla="*/ 428625 h 1162050"/>
              <a:gd name="connsiteX14" fmla="*/ 314539 w 1343239"/>
              <a:gd name="connsiteY14" fmla="*/ 419100 h 1162050"/>
              <a:gd name="connsiteX15" fmla="*/ 200239 w 1343239"/>
              <a:gd name="connsiteY15" fmla="*/ 381000 h 1162050"/>
              <a:gd name="connsiteX16" fmla="*/ 124039 w 1343239"/>
              <a:gd name="connsiteY16" fmla="*/ 352425 h 1162050"/>
              <a:gd name="connsiteX17" fmla="*/ 85939 w 1343239"/>
              <a:gd name="connsiteY17" fmla="*/ 342900 h 1162050"/>
              <a:gd name="connsiteX18" fmla="*/ 57364 w 1343239"/>
              <a:gd name="connsiteY18" fmla="*/ 333375 h 1162050"/>
              <a:gd name="connsiteX19" fmla="*/ 38314 w 1343239"/>
              <a:gd name="connsiteY19" fmla="*/ 295275 h 1162050"/>
              <a:gd name="connsiteX20" fmla="*/ 19264 w 1343239"/>
              <a:gd name="connsiteY20" fmla="*/ 266700 h 1162050"/>
              <a:gd name="connsiteX21" fmla="*/ 214 w 1343239"/>
              <a:gd name="connsiteY21" fmla="*/ 200025 h 1162050"/>
              <a:gd name="connsiteX22" fmla="*/ 28789 w 1343239"/>
              <a:gd name="connsiteY22" fmla="*/ 28575 h 1162050"/>
              <a:gd name="connsiteX23" fmla="*/ 57364 w 1343239"/>
              <a:gd name="connsiteY23" fmla="*/ 0 h 1162050"/>
              <a:gd name="connsiteX24" fmla="*/ 647914 w 1343239"/>
              <a:gd name="connsiteY24" fmla="*/ 9525 h 1162050"/>
              <a:gd name="connsiteX25" fmla="*/ 686014 w 1343239"/>
              <a:gd name="connsiteY25" fmla="*/ 19050 h 1162050"/>
              <a:gd name="connsiteX26" fmla="*/ 752689 w 1343239"/>
              <a:gd name="connsiteY26" fmla="*/ 66675 h 1162050"/>
              <a:gd name="connsiteX27" fmla="*/ 790789 w 1343239"/>
              <a:gd name="connsiteY27" fmla="*/ 114300 h 1162050"/>
              <a:gd name="connsiteX28" fmla="*/ 800314 w 1343239"/>
              <a:gd name="connsiteY28" fmla="*/ 152400 h 1162050"/>
              <a:gd name="connsiteX29" fmla="*/ 819364 w 1343239"/>
              <a:gd name="connsiteY29" fmla="*/ 180975 h 1162050"/>
              <a:gd name="connsiteX30" fmla="*/ 838414 w 1343239"/>
              <a:gd name="connsiteY30" fmla="*/ 238125 h 1162050"/>
              <a:gd name="connsiteX31" fmla="*/ 847939 w 1343239"/>
              <a:gd name="connsiteY31" fmla="*/ 266700 h 1162050"/>
              <a:gd name="connsiteX32" fmla="*/ 866989 w 1343239"/>
              <a:gd name="connsiteY32" fmla="*/ 304800 h 1162050"/>
              <a:gd name="connsiteX33" fmla="*/ 914614 w 1343239"/>
              <a:gd name="connsiteY33" fmla="*/ 371475 h 1162050"/>
              <a:gd name="connsiteX34" fmla="*/ 962239 w 1343239"/>
              <a:gd name="connsiteY34" fmla="*/ 428625 h 1162050"/>
              <a:gd name="connsiteX35" fmla="*/ 981289 w 1343239"/>
              <a:gd name="connsiteY35" fmla="*/ 476250 h 1162050"/>
              <a:gd name="connsiteX36" fmla="*/ 1028914 w 1343239"/>
              <a:gd name="connsiteY36" fmla="*/ 533400 h 1162050"/>
              <a:gd name="connsiteX37" fmla="*/ 1047964 w 1343239"/>
              <a:gd name="connsiteY37" fmla="*/ 600075 h 1162050"/>
              <a:gd name="connsiteX38" fmla="*/ 1047964 w 1343239"/>
              <a:gd name="connsiteY38" fmla="*/ 933450 h 1162050"/>
              <a:gd name="connsiteX39" fmla="*/ 1067014 w 1343239"/>
              <a:gd name="connsiteY39" fmla="*/ 990600 h 1162050"/>
              <a:gd name="connsiteX40" fmla="*/ 1133689 w 1343239"/>
              <a:gd name="connsiteY40" fmla="*/ 1028700 h 1162050"/>
              <a:gd name="connsiteX41" fmla="*/ 1200364 w 1343239"/>
              <a:gd name="connsiteY41" fmla="*/ 1047750 h 1162050"/>
              <a:gd name="connsiteX42" fmla="*/ 1343239 w 1343239"/>
              <a:gd name="connsiteY42" fmla="*/ 1162050 h 116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43239" h="1162050">
                <a:moveTo>
                  <a:pt x="1343239" y="1162050"/>
                </a:moveTo>
                <a:lnTo>
                  <a:pt x="1343239" y="1162050"/>
                </a:lnTo>
                <a:cubicBezTo>
                  <a:pt x="1120989" y="1158875"/>
                  <a:pt x="898579" y="1161529"/>
                  <a:pt x="676489" y="1152525"/>
                </a:cubicBezTo>
                <a:cubicBezTo>
                  <a:pt x="662302" y="1151950"/>
                  <a:pt x="649477" y="1142345"/>
                  <a:pt x="638389" y="1133475"/>
                </a:cubicBezTo>
                <a:cubicBezTo>
                  <a:pt x="617352" y="1116645"/>
                  <a:pt x="581239" y="1076325"/>
                  <a:pt x="581239" y="1076325"/>
                </a:cubicBezTo>
                <a:cubicBezTo>
                  <a:pt x="556082" y="1000853"/>
                  <a:pt x="565490" y="1038982"/>
                  <a:pt x="552664" y="962025"/>
                </a:cubicBezTo>
                <a:cubicBezTo>
                  <a:pt x="549489" y="908050"/>
                  <a:pt x="548519" y="853900"/>
                  <a:pt x="543139" y="800100"/>
                </a:cubicBezTo>
                <a:cubicBezTo>
                  <a:pt x="542140" y="790110"/>
                  <a:pt x="539886" y="779365"/>
                  <a:pt x="533614" y="771525"/>
                </a:cubicBezTo>
                <a:cubicBezTo>
                  <a:pt x="515282" y="748610"/>
                  <a:pt x="463818" y="712116"/>
                  <a:pt x="447889" y="676275"/>
                </a:cubicBezTo>
                <a:cubicBezTo>
                  <a:pt x="439734" y="657925"/>
                  <a:pt x="428839" y="619125"/>
                  <a:pt x="428839" y="619125"/>
                </a:cubicBezTo>
                <a:cubicBezTo>
                  <a:pt x="425664" y="593725"/>
                  <a:pt x="427923" y="567031"/>
                  <a:pt x="419314" y="542925"/>
                </a:cubicBezTo>
                <a:cubicBezTo>
                  <a:pt x="411613" y="521364"/>
                  <a:pt x="393914" y="504825"/>
                  <a:pt x="381214" y="485775"/>
                </a:cubicBezTo>
                <a:lnTo>
                  <a:pt x="362164" y="457200"/>
                </a:lnTo>
                <a:cubicBezTo>
                  <a:pt x="355814" y="447675"/>
                  <a:pt x="353974" y="432245"/>
                  <a:pt x="343114" y="428625"/>
                </a:cubicBezTo>
                <a:lnTo>
                  <a:pt x="314539" y="419100"/>
                </a:lnTo>
                <a:cubicBezTo>
                  <a:pt x="262538" y="367099"/>
                  <a:pt x="305960" y="398620"/>
                  <a:pt x="200239" y="381000"/>
                </a:cubicBezTo>
                <a:cubicBezTo>
                  <a:pt x="186863" y="378771"/>
                  <a:pt x="127481" y="353572"/>
                  <a:pt x="124039" y="352425"/>
                </a:cubicBezTo>
                <a:cubicBezTo>
                  <a:pt x="111620" y="348285"/>
                  <a:pt x="98526" y="346496"/>
                  <a:pt x="85939" y="342900"/>
                </a:cubicBezTo>
                <a:cubicBezTo>
                  <a:pt x="76285" y="340142"/>
                  <a:pt x="66889" y="336550"/>
                  <a:pt x="57364" y="333375"/>
                </a:cubicBezTo>
                <a:cubicBezTo>
                  <a:pt x="51014" y="320675"/>
                  <a:pt x="45359" y="307603"/>
                  <a:pt x="38314" y="295275"/>
                </a:cubicBezTo>
                <a:cubicBezTo>
                  <a:pt x="32634" y="285336"/>
                  <a:pt x="24384" y="276939"/>
                  <a:pt x="19264" y="266700"/>
                </a:cubicBezTo>
                <a:cubicBezTo>
                  <a:pt x="12432" y="253035"/>
                  <a:pt x="3266" y="212232"/>
                  <a:pt x="214" y="200025"/>
                </a:cubicBezTo>
                <a:cubicBezTo>
                  <a:pt x="6374" y="107626"/>
                  <a:pt x="-15748" y="82019"/>
                  <a:pt x="28789" y="28575"/>
                </a:cubicBezTo>
                <a:cubicBezTo>
                  <a:pt x="37413" y="18227"/>
                  <a:pt x="47839" y="9525"/>
                  <a:pt x="57364" y="0"/>
                </a:cubicBezTo>
                <a:lnTo>
                  <a:pt x="647914" y="9525"/>
                </a:lnTo>
                <a:cubicBezTo>
                  <a:pt x="660999" y="9922"/>
                  <a:pt x="673982" y="13893"/>
                  <a:pt x="686014" y="19050"/>
                </a:cubicBezTo>
                <a:cubicBezTo>
                  <a:pt x="696847" y="23693"/>
                  <a:pt x="748352" y="63422"/>
                  <a:pt x="752689" y="66675"/>
                </a:cubicBezTo>
                <a:cubicBezTo>
                  <a:pt x="783828" y="160092"/>
                  <a:pt x="733344" y="28132"/>
                  <a:pt x="790789" y="114300"/>
                </a:cubicBezTo>
                <a:cubicBezTo>
                  <a:pt x="798051" y="125192"/>
                  <a:pt x="795157" y="140368"/>
                  <a:pt x="800314" y="152400"/>
                </a:cubicBezTo>
                <a:cubicBezTo>
                  <a:pt x="804823" y="162922"/>
                  <a:pt x="814715" y="170514"/>
                  <a:pt x="819364" y="180975"/>
                </a:cubicBezTo>
                <a:cubicBezTo>
                  <a:pt x="827519" y="199325"/>
                  <a:pt x="832064" y="219075"/>
                  <a:pt x="838414" y="238125"/>
                </a:cubicBezTo>
                <a:cubicBezTo>
                  <a:pt x="841589" y="247650"/>
                  <a:pt x="843449" y="257720"/>
                  <a:pt x="847939" y="266700"/>
                </a:cubicBezTo>
                <a:cubicBezTo>
                  <a:pt x="854289" y="279400"/>
                  <a:pt x="859944" y="292472"/>
                  <a:pt x="866989" y="304800"/>
                </a:cubicBezTo>
                <a:cubicBezTo>
                  <a:pt x="875604" y="319877"/>
                  <a:pt x="905853" y="361253"/>
                  <a:pt x="914614" y="371475"/>
                </a:cubicBezTo>
                <a:cubicBezTo>
                  <a:pt x="939893" y="400967"/>
                  <a:pt x="945398" y="394942"/>
                  <a:pt x="962239" y="428625"/>
                </a:cubicBezTo>
                <a:cubicBezTo>
                  <a:pt x="969885" y="443918"/>
                  <a:pt x="973643" y="460957"/>
                  <a:pt x="981289" y="476250"/>
                </a:cubicBezTo>
                <a:cubicBezTo>
                  <a:pt x="994550" y="502772"/>
                  <a:pt x="1007848" y="512334"/>
                  <a:pt x="1028914" y="533400"/>
                </a:cubicBezTo>
                <a:cubicBezTo>
                  <a:pt x="1035264" y="555625"/>
                  <a:pt x="1047076" y="576978"/>
                  <a:pt x="1047964" y="600075"/>
                </a:cubicBezTo>
                <a:cubicBezTo>
                  <a:pt x="1057850" y="857113"/>
                  <a:pt x="1016061" y="699497"/>
                  <a:pt x="1047964" y="933450"/>
                </a:cubicBezTo>
                <a:cubicBezTo>
                  <a:pt x="1050677" y="953346"/>
                  <a:pt x="1050306" y="979461"/>
                  <a:pt x="1067014" y="990600"/>
                </a:cubicBezTo>
                <a:cubicBezTo>
                  <a:pt x="1136632" y="1037012"/>
                  <a:pt x="1049096" y="980361"/>
                  <a:pt x="1133689" y="1028700"/>
                </a:cubicBezTo>
                <a:cubicBezTo>
                  <a:pt x="1179355" y="1054795"/>
                  <a:pt x="1143579" y="1047750"/>
                  <a:pt x="1200364" y="1047750"/>
                </a:cubicBezTo>
                <a:lnTo>
                  <a:pt x="1343239" y="1162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6663350" y="2600325"/>
            <a:ext cx="0" cy="181467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 name="4'x4' turning space-landing LHS"/>
          <p:cNvSpPr/>
          <p:nvPr/>
        </p:nvSpPr>
        <p:spPr>
          <a:xfrm rot="20204132">
            <a:off x="1262678" y="4754552"/>
            <a:ext cx="374517" cy="377977"/>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4'x4' turning space-LHS"/>
          <p:cNvSpPr/>
          <p:nvPr/>
        </p:nvSpPr>
        <p:spPr>
          <a:xfrm rot="16200000">
            <a:off x="1891328" y="4287827"/>
            <a:ext cx="374517" cy="377977"/>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Callout 18"/>
          <p:cNvSpPr/>
          <p:nvPr/>
        </p:nvSpPr>
        <p:spPr>
          <a:xfrm>
            <a:off x="4338241" y="5494400"/>
            <a:ext cx="1019175" cy="814281"/>
          </a:xfrm>
          <a:prstGeom prst="wedgeEllipseCallout">
            <a:avLst>
              <a:gd name="adj1" fmla="val -251048"/>
              <a:gd name="adj2" fmla="val -15817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4'x4' turning space"/>
          <p:cNvSpPr/>
          <p:nvPr/>
        </p:nvSpPr>
        <p:spPr>
          <a:xfrm>
            <a:off x="6220502" y="4022167"/>
            <a:ext cx="396473" cy="388699"/>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90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r="52043"/>
          <a:stretch/>
        </p:blipFill>
        <p:spPr>
          <a:xfrm>
            <a:off x="286145" y="1436914"/>
            <a:ext cx="4028680" cy="4448290"/>
          </a:xfrm>
          <a:prstGeom prst="rect">
            <a:avLst/>
          </a:prstGeom>
        </p:spPr>
      </p:pic>
      <p:sp>
        <p:nvSpPr>
          <p:cNvPr id="6" name="Slide Number Placeholder 5"/>
          <p:cNvSpPr>
            <a:spLocks noGrp="1"/>
          </p:cNvSpPr>
          <p:nvPr>
            <p:ph type="sldNum" sz="quarter" idx="12"/>
          </p:nvPr>
        </p:nvSpPr>
        <p:spPr/>
        <p:txBody>
          <a:bodyPr/>
          <a:lstStyle/>
          <a:p>
            <a:fld id="{79BC8553-D7CE-49B8-A555-B856885E86A3}" type="slidenum">
              <a:rPr lang="en-US" smtClean="0"/>
              <a:pPr/>
              <a:t>37</a:t>
            </a:fld>
            <a:endParaRPr lang="en-US"/>
          </a:p>
        </p:txBody>
      </p:sp>
      <p:sp>
        <p:nvSpPr>
          <p:cNvPr id="7" name="Title 1"/>
          <p:cNvSpPr txBox="1">
            <a:spLocks/>
          </p:cNvSpPr>
          <p:nvPr/>
        </p:nvSpPr>
        <p:spPr>
          <a:xfrm>
            <a:off x="0" y="228601"/>
            <a:ext cx="9144000"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tx1">
                    <a:lumMod val="95000"/>
                    <a:lumOff val="5000"/>
                  </a:schemeClr>
                </a:solidFill>
                <a:cs typeface="Times New Roman" pitchFamily="18" charset="0"/>
              </a:rPr>
              <a:t>ADA Design Basics</a:t>
            </a:r>
            <a:r>
              <a:rPr lang="en-US" b="1" u="sng" dirty="0" smtClean="0">
                <a:solidFill>
                  <a:srgbClr val="1F694B"/>
                </a:solidFill>
                <a:cs typeface="Times New Roman" pitchFamily="18" charset="0"/>
              </a:rPr>
              <a:t/>
            </a:r>
            <a:br>
              <a:rPr lang="en-US" b="1" u="sng" dirty="0" smtClean="0">
                <a:solidFill>
                  <a:srgbClr val="1F694B"/>
                </a:solidFill>
                <a:cs typeface="Times New Roman" pitchFamily="18" charset="0"/>
              </a:rPr>
            </a:br>
            <a:endParaRPr lang="en-US" b="1" dirty="0">
              <a:cs typeface="Times New Roman" pitchFamily="18" charset="0"/>
            </a:endParaRPr>
          </a:p>
        </p:txBody>
      </p:sp>
      <p:sp>
        <p:nvSpPr>
          <p:cNvPr id="8" name="TextBox 7"/>
          <p:cNvSpPr txBox="1"/>
          <p:nvPr/>
        </p:nvSpPr>
        <p:spPr>
          <a:xfrm>
            <a:off x="220768" y="1436914"/>
            <a:ext cx="3877098" cy="523220"/>
          </a:xfrm>
          <a:prstGeom prst="rect">
            <a:avLst/>
          </a:prstGeom>
          <a:noFill/>
        </p:spPr>
        <p:txBody>
          <a:bodyPr wrap="square" rtlCol="0">
            <a:spAutoFit/>
          </a:bodyPr>
          <a:lstStyle/>
          <a:p>
            <a:r>
              <a:rPr lang="en-US" sz="2800" b="1" dirty="0" smtClean="0">
                <a:solidFill>
                  <a:schemeClr val="bg1"/>
                </a:solidFill>
                <a:latin typeface="+mj-lt"/>
              </a:rPr>
              <a:t>Flares</a:t>
            </a:r>
            <a:endParaRPr lang="en-US" sz="2800" b="1" dirty="0">
              <a:solidFill>
                <a:schemeClr val="bg1"/>
              </a:solidFill>
              <a:latin typeface="+mj-lt"/>
            </a:endParaRPr>
          </a:p>
        </p:txBody>
      </p:sp>
      <p:sp>
        <p:nvSpPr>
          <p:cNvPr id="4" name="TextBox 3"/>
          <p:cNvSpPr txBox="1"/>
          <p:nvPr/>
        </p:nvSpPr>
        <p:spPr>
          <a:xfrm>
            <a:off x="4482271" y="1455367"/>
            <a:ext cx="4275649" cy="5355312"/>
          </a:xfrm>
          <a:prstGeom prst="rect">
            <a:avLst/>
          </a:prstGeom>
          <a:noFill/>
        </p:spPr>
        <p:txBody>
          <a:bodyPr wrap="square" rtlCol="0">
            <a:spAutoFit/>
          </a:bodyPr>
          <a:lstStyle/>
          <a:p>
            <a:r>
              <a:rPr lang="en-US" b="1" dirty="0">
                <a:solidFill>
                  <a:srgbClr val="00B050"/>
                </a:solidFill>
              </a:rPr>
              <a:t>REQUIREMENT:  </a:t>
            </a:r>
            <a:r>
              <a:rPr lang="en-US" dirty="0">
                <a:solidFill>
                  <a:schemeClr val="bg1"/>
                </a:solidFill>
              </a:rPr>
              <a:t>Flares</a:t>
            </a:r>
          </a:p>
          <a:p>
            <a:r>
              <a:rPr lang="en-US" b="1" dirty="0"/>
              <a:t>Long Flares</a:t>
            </a:r>
          </a:p>
          <a:p>
            <a:pPr marL="285750" indent="-285750">
              <a:buFont typeface="Arial" panose="020B0604020202020204" pitchFamily="34" charset="0"/>
              <a:buChar char="•"/>
            </a:pPr>
            <a:r>
              <a:rPr lang="en-US" dirty="0"/>
              <a:t>Required on perpendicular ramps</a:t>
            </a:r>
          </a:p>
          <a:p>
            <a:pPr marL="285750" indent="-285750">
              <a:buFont typeface="Arial" panose="020B0604020202020204" pitchFamily="34" charset="0"/>
              <a:buChar char="•"/>
            </a:pPr>
            <a:r>
              <a:rPr lang="en-US" dirty="0" smtClean="0"/>
              <a:t>No steeper than 10% </a:t>
            </a:r>
            <a:r>
              <a:rPr lang="en-US" dirty="0"/>
              <a:t>(i.e., 6” curb requires a 5’ flare), measured along the curb line</a:t>
            </a:r>
          </a:p>
          <a:p>
            <a:pPr marL="285750" indent="-285750">
              <a:buFont typeface="Arial" panose="020B0604020202020204" pitchFamily="34" charset="0"/>
              <a:buChar char="•"/>
            </a:pPr>
            <a:r>
              <a:rPr lang="en-US" dirty="0"/>
              <a:t>R</a:t>
            </a:r>
            <a:r>
              <a:rPr lang="en-US" dirty="0" smtClean="0"/>
              <a:t>equired </a:t>
            </a:r>
            <a:r>
              <a:rPr lang="en-US" dirty="0"/>
              <a:t>where the circulation path or walkable surfaces is adjacent to the curb ramp. </a:t>
            </a:r>
            <a:endParaRPr lang="en-US" dirty="0" smtClean="0"/>
          </a:p>
          <a:p>
            <a:pPr marL="285750" indent="-285750">
              <a:buFont typeface="Arial" panose="020B0604020202020204" pitchFamily="34" charset="0"/>
              <a:buChar char="•"/>
            </a:pPr>
            <a:r>
              <a:rPr lang="en-US" b="1" dirty="0"/>
              <a:t>Advisory R304.2.3 Flared Sides.</a:t>
            </a:r>
            <a:r>
              <a:rPr lang="en-US" dirty="0"/>
              <a:t> The flared sides are part of the pedestrian circulation path, but are </a:t>
            </a:r>
            <a:r>
              <a:rPr lang="en-US" b="1" dirty="0"/>
              <a:t>not</a:t>
            </a:r>
            <a:r>
              <a:rPr lang="en-US" dirty="0"/>
              <a:t> part of the pedestrian access route. Curb ramps whose sides have returned curbs provide useful directional cues where they are aligned with the pedestrian street crossing and are protected from cross travel by landscaping, street furniture, chains, fencing, or railings.</a:t>
            </a:r>
            <a:endParaRPr lang="en-US" dirty="0" smtClean="0"/>
          </a:p>
        </p:txBody>
      </p:sp>
    </p:spTree>
    <p:extLst>
      <p:ext uri="{BB962C8B-B14F-4D97-AF65-F5344CB8AC3E}">
        <p14:creationId xmlns:p14="http://schemas.microsoft.com/office/powerpoint/2010/main" val="4261200468"/>
      </p:ext>
    </p:extLst>
  </p:cSld>
  <p:clrMapOvr>
    <a:masterClrMapping/>
  </p:clrMapOvr>
  <p:transition>
    <p:cover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713" y="174477"/>
            <a:ext cx="8229600" cy="1191727"/>
          </a:xfrm>
        </p:spPr>
        <p:txBody>
          <a:bodyPr/>
          <a:lstStyle/>
          <a:p>
            <a:r>
              <a:rPr lang="en-US" b="1" dirty="0" smtClean="0"/>
              <a:t>Long Flares are walkable</a:t>
            </a:r>
            <a:endParaRPr lang="en-US" b="1"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38</a:t>
            </a:fld>
            <a:endParaRPr lang="en-US"/>
          </a:p>
        </p:txBody>
      </p:sp>
      <p:pic>
        <p:nvPicPr>
          <p:cNvPr id="9933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 y="1366204"/>
            <a:ext cx="2953385" cy="29533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4922520" y="1616393"/>
            <a:ext cx="3667760" cy="2750820"/>
          </a:xfrm>
          <a:prstGeom prst="rect">
            <a:avLst/>
          </a:prstGeom>
        </p:spPr>
      </p:pic>
      <p:pic>
        <p:nvPicPr>
          <p:cNvPr id="6" name="Picture 5"/>
          <p:cNvPicPr>
            <a:picLocks noChangeAspect="1"/>
          </p:cNvPicPr>
          <p:nvPr/>
        </p:nvPicPr>
        <p:blipFill>
          <a:blip r:embed="rId5"/>
          <a:stretch>
            <a:fillRect/>
          </a:stretch>
        </p:blipFill>
        <p:spPr>
          <a:xfrm>
            <a:off x="365760" y="3753295"/>
            <a:ext cx="3952240" cy="2968180"/>
          </a:xfrm>
          <a:prstGeom prst="rect">
            <a:avLst/>
          </a:prstGeom>
        </p:spPr>
      </p:pic>
    </p:spTree>
    <p:extLst>
      <p:ext uri="{BB962C8B-B14F-4D97-AF65-F5344CB8AC3E}">
        <p14:creationId xmlns:p14="http://schemas.microsoft.com/office/powerpoint/2010/main" val="22973744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D ramp sample photo"/>
          <p:cNvPicPr>
            <a:picLocks noChangeAspect="1"/>
          </p:cNvPicPr>
          <p:nvPr/>
        </p:nvPicPr>
        <p:blipFill>
          <a:blip r:embed="rId3"/>
          <a:stretch>
            <a:fillRect/>
          </a:stretch>
        </p:blipFill>
        <p:spPr>
          <a:xfrm>
            <a:off x="5192996" y="1858228"/>
            <a:ext cx="3686175" cy="3667125"/>
          </a:xfrm>
          <a:prstGeom prst="rect">
            <a:avLst/>
          </a:prstGeom>
        </p:spPr>
      </p:pic>
      <p:sp>
        <p:nvSpPr>
          <p:cNvPr id="6" name="Slide Number Placeholder 5"/>
          <p:cNvSpPr>
            <a:spLocks noGrp="1"/>
          </p:cNvSpPr>
          <p:nvPr>
            <p:ph type="sldNum" sz="quarter" idx="12"/>
          </p:nvPr>
        </p:nvSpPr>
        <p:spPr/>
        <p:txBody>
          <a:bodyPr/>
          <a:lstStyle/>
          <a:p>
            <a:fld id="{79BC8553-D7CE-49B8-A555-B856885E86A3}" type="slidenum">
              <a:rPr lang="en-US" smtClean="0"/>
              <a:pPr/>
              <a:t>39</a:t>
            </a:fld>
            <a:endParaRPr lang="en-US"/>
          </a:p>
        </p:txBody>
      </p:sp>
      <p:sp>
        <p:nvSpPr>
          <p:cNvPr id="7" name="Title 1"/>
          <p:cNvSpPr txBox="1">
            <a:spLocks/>
          </p:cNvSpPr>
          <p:nvPr/>
        </p:nvSpPr>
        <p:spPr>
          <a:xfrm>
            <a:off x="0" y="228601"/>
            <a:ext cx="9144000"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tx1">
                    <a:lumMod val="95000"/>
                    <a:lumOff val="5000"/>
                  </a:schemeClr>
                </a:solidFill>
                <a:cs typeface="Times New Roman" pitchFamily="18" charset="0"/>
              </a:rPr>
              <a:t>ADA Design Basics</a:t>
            </a:r>
            <a:r>
              <a:rPr lang="en-US" b="1" u="sng" dirty="0" smtClean="0">
                <a:solidFill>
                  <a:srgbClr val="1F694B"/>
                </a:solidFill>
                <a:cs typeface="Times New Roman" pitchFamily="18" charset="0"/>
              </a:rPr>
              <a:t/>
            </a:r>
            <a:br>
              <a:rPr lang="en-US" b="1" u="sng" dirty="0" smtClean="0">
                <a:solidFill>
                  <a:srgbClr val="1F694B"/>
                </a:solidFill>
                <a:cs typeface="Times New Roman" pitchFamily="18" charset="0"/>
              </a:rPr>
            </a:br>
            <a:endParaRPr lang="en-US" b="1" dirty="0">
              <a:cs typeface="Times New Roman" pitchFamily="18" charset="0"/>
            </a:endParaRPr>
          </a:p>
        </p:txBody>
      </p:sp>
      <p:pic>
        <p:nvPicPr>
          <p:cNvPr id="5" name="C Ramp sketch"/>
          <p:cNvPicPr>
            <a:picLocks noChangeAspect="1"/>
          </p:cNvPicPr>
          <p:nvPr/>
        </p:nvPicPr>
        <p:blipFill>
          <a:blip r:embed="rId4"/>
          <a:stretch>
            <a:fillRect/>
          </a:stretch>
        </p:blipFill>
        <p:spPr>
          <a:xfrm>
            <a:off x="5138591" y="1892157"/>
            <a:ext cx="3548209" cy="4035218"/>
          </a:xfrm>
          <a:prstGeom prst="rect">
            <a:avLst/>
          </a:prstGeom>
        </p:spPr>
      </p:pic>
      <p:pic>
        <p:nvPicPr>
          <p:cNvPr id="8" name="D ramp sketch"/>
          <p:cNvPicPr>
            <a:picLocks noChangeAspect="1"/>
          </p:cNvPicPr>
          <p:nvPr/>
        </p:nvPicPr>
        <p:blipFill>
          <a:blip r:embed="rId5"/>
          <a:stretch>
            <a:fillRect/>
          </a:stretch>
        </p:blipFill>
        <p:spPr>
          <a:xfrm>
            <a:off x="4655737" y="2699125"/>
            <a:ext cx="3936372" cy="2281798"/>
          </a:xfrm>
          <a:prstGeom prst="rect">
            <a:avLst/>
          </a:prstGeom>
        </p:spPr>
      </p:pic>
      <p:sp>
        <p:nvSpPr>
          <p:cNvPr id="9" name="D ramp label"/>
          <p:cNvSpPr txBox="1"/>
          <p:nvPr/>
        </p:nvSpPr>
        <p:spPr>
          <a:xfrm>
            <a:off x="5996802" y="5767504"/>
            <a:ext cx="2460657" cy="369332"/>
          </a:xfrm>
          <a:prstGeom prst="rect">
            <a:avLst/>
          </a:prstGeom>
          <a:noFill/>
        </p:spPr>
        <p:txBody>
          <a:bodyPr wrap="square" rtlCol="0">
            <a:spAutoFit/>
          </a:bodyPr>
          <a:lstStyle/>
          <a:p>
            <a:r>
              <a:rPr lang="en-US" dirty="0" smtClean="0"/>
              <a:t>RAMP TYPE D</a:t>
            </a:r>
            <a:endParaRPr lang="en-US" dirty="0"/>
          </a:p>
        </p:txBody>
      </p:sp>
      <p:sp>
        <p:nvSpPr>
          <p:cNvPr id="10" name="C ramp label"/>
          <p:cNvSpPr txBox="1"/>
          <p:nvPr/>
        </p:nvSpPr>
        <p:spPr>
          <a:xfrm>
            <a:off x="5996802" y="5746324"/>
            <a:ext cx="2460657" cy="369332"/>
          </a:xfrm>
          <a:prstGeom prst="rect">
            <a:avLst/>
          </a:prstGeom>
          <a:noFill/>
        </p:spPr>
        <p:txBody>
          <a:bodyPr wrap="square" rtlCol="0">
            <a:spAutoFit/>
          </a:bodyPr>
          <a:lstStyle/>
          <a:p>
            <a:r>
              <a:rPr lang="en-US" dirty="0" smtClean="0"/>
              <a:t>RAMP TYPE C</a:t>
            </a:r>
            <a:endParaRPr lang="en-US" dirty="0"/>
          </a:p>
        </p:txBody>
      </p:sp>
      <p:pic>
        <p:nvPicPr>
          <p:cNvPr id="11" name="C ramp sample pic"/>
          <p:cNvPicPr>
            <a:picLocks noChangeAspect="1"/>
          </p:cNvPicPr>
          <p:nvPr/>
        </p:nvPicPr>
        <p:blipFill>
          <a:blip r:embed="rId6"/>
          <a:stretch>
            <a:fillRect/>
          </a:stretch>
        </p:blipFill>
        <p:spPr>
          <a:xfrm>
            <a:off x="4955872" y="2548869"/>
            <a:ext cx="3971043" cy="2997664"/>
          </a:xfrm>
          <a:prstGeom prst="rect">
            <a:avLst/>
          </a:prstGeom>
        </p:spPr>
      </p:pic>
      <p:sp>
        <p:nvSpPr>
          <p:cNvPr id="4" name="Subtext"/>
          <p:cNvSpPr/>
          <p:nvPr/>
        </p:nvSpPr>
        <p:spPr>
          <a:xfrm>
            <a:off x="171235" y="4642774"/>
            <a:ext cx="4149696" cy="830997"/>
          </a:xfrm>
          <a:prstGeom prst="rect">
            <a:avLst/>
          </a:prstGeom>
        </p:spPr>
        <p:txBody>
          <a:bodyPr wrap="square">
            <a:spAutoFit/>
          </a:bodyPr>
          <a:lstStyle/>
          <a:p>
            <a:r>
              <a:rPr lang="en-US" sz="1600" dirty="0"/>
              <a:t>Note: Manhole covers and hatches are considered to be walkable surfaces, if they are flush with the sidewalk surface.</a:t>
            </a:r>
          </a:p>
        </p:txBody>
      </p:sp>
      <p:sp>
        <p:nvSpPr>
          <p:cNvPr id="3" name="Main slide text"/>
          <p:cNvSpPr/>
          <p:nvPr/>
        </p:nvSpPr>
        <p:spPr>
          <a:xfrm>
            <a:off x="139479" y="1631376"/>
            <a:ext cx="4911085" cy="2862322"/>
          </a:xfrm>
          <a:prstGeom prst="rect">
            <a:avLst/>
          </a:prstGeom>
        </p:spPr>
        <p:txBody>
          <a:bodyPr wrap="square">
            <a:spAutoFit/>
          </a:bodyPr>
          <a:lstStyle/>
          <a:p>
            <a:r>
              <a:rPr lang="en-US" b="1" dirty="0">
                <a:solidFill>
                  <a:srgbClr val="00B050"/>
                </a:solidFill>
              </a:rPr>
              <a:t>REQUIREMENT:  </a:t>
            </a:r>
            <a:r>
              <a:rPr lang="en-US" dirty="0"/>
              <a:t>Flares</a:t>
            </a:r>
          </a:p>
          <a:p>
            <a:r>
              <a:rPr lang="en-US" b="1" dirty="0"/>
              <a:t>Short Flares</a:t>
            </a:r>
          </a:p>
          <a:p>
            <a:r>
              <a:rPr lang="en-US" dirty="0"/>
              <a:t>Can be used where there is a non-walkable surface (grass, trees, landscaping, areas blocked by utility pole, street furnishings, hydrants, etc.) adjacent to the ramp, </a:t>
            </a:r>
          </a:p>
          <a:p>
            <a:r>
              <a:rPr lang="en-US" dirty="0"/>
              <a:t>i.e., should never be used at any location where pedestrian traffic can be </a:t>
            </a:r>
            <a:r>
              <a:rPr lang="en-US" dirty="0" smtClean="0"/>
              <a:t>expected </a:t>
            </a:r>
            <a:r>
              <a:rPr lang="en-US" dirty="0"/>
              <a:t>to cross the curb </a:t>
            </a:r>
            <a:r>
              <a:rPr lang="en-US" dirty="0" smtClean="0"/>
              <a:t>ramp</a:t>
            </a:r>
          </a:p>
          <a:p>
            <a:r>
              <a:rPr lang="en-US" dirty="0" smtClean="0"/>
              <a:t>Are </a:t>
            </a:r>
            <a:r>
              <a:rPr lang="en-US" dirty="0"/>
              <a:t>commonly 6” to 12” wide at the curb</a:t>
            </a:r>
          </a:p>
        </p:txBody>
      </p:sp>
      <p:sp>
        <p:nvSpPr>
          <p:cNvPr id="13" name="TextBox 12"/>
          <p:cNvSpPr txBox="1"/>
          <p:nvPr/>
        </p:nvSpPr>
        <p:spPr>
          <a:xfrm>
            <a:off x="152400" y="1240359"/>
            <a:ext cx="3945466" cy="523220"/>
          </a:xfrm>
          <a:prstGeom prst="rect">
            <a:avLst/>
          </a:prstGeom>
          <a:noFill/>
        </p:spPr>
        <p:txBody>
          <a:bodyPr wrap="square" rtlCol="0">
            <a:spAutoFit/>
          </a:bodyPr>
          <a:lstStyle/>
          <a:p>
            <a:r>
              <a:rPr lang="en-US" sz="2800" b="1" dirty="0" smtClean="0">
                <a:latin typeface="+mj-lt"/>
              </a:rPr>
              <a:t>Flares</a:t>
            </a:r>
            <a:endParaRPr lang="en-US" sz="2800" b="1" dirty="0">
              <a:latin typeface="+mj-lt"/>
            </a:endParaRPr>
          </a:p>
        </p:txBody>
      </p:sp>
    </p:spTree>
    <p:extLst>
      <p:ext uri="{BB962C8B-B14F-4D97-AF65-F5344CB8AC3E}">
        <p14:creationId xmlns:p14="http://schemas.microsoft.com/office/powerpoint/2010/main" val="522264043"/>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a:t>
            </a:r>
            <a:r>
              <a:rPr lang="en-US" dirty="0"/>
              <a:t> </a:t>
            </a:r>
            <a:r>
              <a:rPr lang="en-US" dirty="0" smtClean="0"/>
              <a:t>is a civil right</a:t>
            </a:r>
            <a:endParaRPr lang="en-US" dirty="0"/>
          </a:p>
        </p:txBody>
      </p:sp>
      <p:sp>
        <p:nvSpPr>
          <p:cNvPr id="3" name="Content Placeholder 2"/>
          <p:cNvSpPr>
            <a:spLocks noGrp="1"/>
          </p:cNvSpPr>
          <p:nvPr>
            <p:ph idx="1"/>
          </p:nvPr>
        </p:nvSpPr>
        <p:spPr>
          <a:xfrm>
            <a:off x="457200" y="1600200"/>
            <a:ext cx="8451410" cy="1803903"/>
          </a:xfrm>
        </p:spPr>
        <p:txBody>
          <a:bodyPr>
            <a:normAutofit fontScale="40000" lnSpcReduction="20000"/>
          </a:bodyPr>
          <a:lstStyle/>
          <a:p>
            <a:r>
              <a:rPr lang="en-US" dirty="0"/>
              <a:t>The Americans with Disabilities Act (ADA) was signed into law on July 26, 1990, by President George H.W. Bush. </a:t>
            </a:r>
            <a:endParaRPr lang="en-US" dirty="0" smtClean="0"/>
          </a:p>
          <a:p>
            <a:r>
              <a:rPr lang="en-US" dirty="0" smtClean="0"/>
              <a:t>The </a:t>
            </a:r>
            <a:r>
              <a:rPr lang="en-US" dirty="0"/>
              <a:t>ADA is one of America's most comprehensive pieces of civil rights legislation that prohibits discrimination and guarantees that people with disabilities have the same opportunities as everyone else to participate in the mainstream of American life -- to enjoy employment opportunities, to purchase goods and services, and to participate in State and local government programs and services. </a:t>
            </a:r>
            <a:endParaRPr lang="en-US" dirty="0" smtClean="0"/>
          </a:p>
          <a:p>
            <a:r>
              <a:rPr lang="en-US" dirty="0" smtClean="0"/>
              <a:t>Modeled </a:t>
            </a:r>
            <a:r>
              <a:rPr lang="en-US" dirty="0"/>
              <a:t>after the Civil Rights Act of 1964, which prohibits discrimination on the basis of race, color, religion, sex, or national origin – and Section 504 of the Rehabilitation Act of 1973 -- the ADA is an "equal opportunity" law for people with disabilities.</a:t>
            </a:r>
          </a:p>
        </p:txBody>
      </p:sp>
      <p:sp>
        <p:nvSpPr>
          <p:cNvPr id="4" name="Slide Number Placeholder 3"/>
          <p:cNvSpPr>
            <a:spLocks noGrp="1"/>
          </p:cNvSpPr>
          <p:nvPr>
            <p:ph type="sldNum" sz="quarter" idx="12"/>
          </p:nvPr>
        </p:nvSpPr>
        <p:spPr/>
        <p:txBody>
          <a:bodyPr/>
          <a:lstStyle/>
          <a:p>
            <a:fld id="{79BC8553-D7CE-49B8-A555-B856885E86A3}" type="slidenum">
              <a:rPr lang="en-US" smtClean="0"/>
              <a:pPr/>
              <a:t>4</a:t>
            </a:fld>
            <a:endParaRPr lang="en-US"/>
          </a:p>
        </p:txBody>
      </p:sp>
      <p:pic>
        <p:nvPicPr>
          <p:cNvPr id="6" name="Picture 5"/>
          <p:cNvPicPr>
            <a:picLocks noChangeAspect="1"/>
          </p:cNvPicPr>
          <p:nvPr/>
        </p:nvPicPr>
        <p:blipFill>
          <a:blip r:embed="rId3"/>
          <a:stretch>
            <a:fillRect/>
          </a:stretch>
        </p:blipFill>
        <p:spPr>
          <a:xfrm>
            <a:off x="5114234" y="3527561"/>
            <a:ext cx="3572566" cy="2828789"/>
          </a:xfrm>
          <a:prstGeom prst="rect">
            <a:avLst/>
          </a:prstGeom>
        </p:spPr>
      </p:pic>
      <p:pic>
        <p:nvPicPr>
          <p:cNvPr id="9" name="Picture 8"/>
          <p:cNvPicPr>
            <a:picLocks noChangeAspect="1"/>
          </p:cNvPicPr>
          <p:nvPr/>
        </p:nvPicPr>
        <p:blipFill>
          <a:blip r:embed="rId4"/>
          <a:stretch>
            <a:fillRect/>
          </a:stretch>
        </p:blipFill>
        <p:spPr>
          <a:xfrm>
            <a:off x="577014" y="3545925"/>
            <a:ext cx="4356160" cy="2810426"/>
          </a:xfrm>
          <a:prstGeom prst="rect">
            <a:avLst/>
          </a:prstGeom>
        </p:spPr>
      </p:pic>
    </p:spTree>
    <p:extLst>
      <p:ext uri="{BB962C8B-B14F-4D97-AF65-F5344CB8AC3E}">
        <p14:creationId xmlns:p14="http://schemas.microsoft.com/office/powerpoint/2010/main" val="20641075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211014" y="2177846"/>
            <a:ext cx="8783782" cy="4527753"/>
          </a:xfrm>
        </p:spPr>
        <p:txBody>
          <a:bodyPr>
            <a:noAutofit/>
          </a:bodyPr>
          <a:lstStyle/>
          <a:p>
            <a:pPr marL="0" lvl="1" indent="0" algn="l">
              <a:spcBef>
                <a:spcPts val="100"/>
              </a:spcBef>
              <a:spcAft>
                <a:spcPts val="600"/>
              </a:spcAft>
              <a:buClr>
                <a:srgbClr val="1F694B"/>
              </a:buClr>
              <a:buNone/>
            </a:pPr>
            <a:r>
              <a:rPr lang="en-US" sz="1600" dirty="0" smtClean="0">
                <a:solidFill>
                  <a:schemeClr val="tx1">
                    <a:lumMod val="75000"/>
                    <a:lumOff val="25000"/>
                  </a:schemeClr>
                </a:solidFill>
                <a:latin typeface="+mj-lt"/>
                <a:cs typeface="Times New Roman" pitchFamily="18" charset="0"/>
              </a:rPr>
              <a:t>There are ramp requirements which are the </a:t>
            </a:r>
            <a:r>
              <a:rPr lang="en-US" sz="1600" b="1" dirty="0" smtClean="0">
                <a:solidFill>
                  <a:srgbClr val="1F694B"/>
                </a:solidFill>
                <a:latin typeface="+mj-lt"/>
                <a:cs typeface="Times New Roman" pitchFamily="18" charset="0"/>
              </a:rPr>
              <a:t>Federal Standard, established by the Department of Justice</a:t>
            </a:r>
            <a:r>
              <a:rPr lang="en-US" sz="1600" dirty="0" smtClean="0">
                <a:solidFill>
                  <a:schemeClr val="tx1">
                    <a:lumMod val="75000"/>
                    <a:lumOff val="25000"/>
                  </a:schemeClr>
                </a:solidFill>
                <a:latin typeface="+mj-lt"/>
                <a:cs typeface="Times New Roman" pitchFamily="18" charset="0"/>
              </a:rPr>
              <a:t> and </a:t>
            </a:r>
            <a:r>
              <a:rPr lang="en-US" sz="1600" b="1" dirty="0" smtClean="0">
                <a:solidFill>
                  <a:srgbClr val="1F694B"/>
                </a:solidFill>
                <a:latin typeface="+mj-lt"/>
                <a:cs typeface="Times New Roman" pitchFamily="18" charset="0"/>
              </a:rPr>
              <a:t>City of Columbus Standards.</a:t>
            </a:r>
            <a:endParaRPr lang="en-US" sz="1600" b="1" dirty="0" smtClean="0">
              <a:solidFill>
                <a:schemeClr val="tx1">
                  <a:lumMod val="75000"/>
                  <a:lumOff val="25000"/>
                </a:schemeClr>
              </a:solidFill>
              <a:latin typeface="+mj-lt"/>
              <a:cs typeface="Times New Roman" pitchFamily="18" charset="0"/>
            </a:endParaRPr>
          </a:p>
          <a:p>
            <a:pPr marL="685800" lvl="1" indent="-228600" algn="l">
              <a:spcBef>
                <a:spcPts val="100"/>
              </a:spcBef>
              <a:spcAft>
                <a:spcPts val="600"/>
              </a:spcAft>
              <a:buClr>
                <a:srgbClr val="1F694B"/>
              </a:buClr>
              <a:tabLst>
                <a:tab pos="457200" algn="l"/>
              </a:tabLst>
            </a:pPr>
            <a:endParaRPr lang="en-US" sz="1600" b="1" dirty="0" smtClean="0">
              <a:solidFill>
                <a:schemeClr val="tx1">
                  <a:lumMod val="75000"/>
                  <a:lumOff val="25000"/>
                </a:schemeClr>
              </a:solidFill>
              <a:latin typeface="+mj-lt"/>
              <a:cs typeface="Times New Roman" pitchFamily="18" charset="0"/>
            </a:endParaRPr>
          </a:p>
          <a:p>
            <a:pPr marL="914400" algn="just">
              <a:lnSpc>
                <a:spcPct val="90000"/>
              </a:lnSpc>
            </a:pPr>
            <a:r>
              <a:rPr lang="en-US" sz="1600" b="1" u="sng" dirty="0" smtClean="0">
                <a:solidFill>
                  <a:schemeClr val="tx1">
                    <a:lumMod val="75000"/>
                    <a:lumOff val="25000"/>
                  </a:schemeClr>
                </a:solidFill>
                <a:latin typeface="+mj-lt"/>
                <a:cs typeface="Times New Roman" pitchFamily="18" charset="0"/>
              </a:rPr>
              <a:t>City of Columbus Standard</a:t>
            </a:r>
          </a:p>
          <a:p>
            <a:pPr marL="914400" algn="just">
              <a:lnSpc>
                <a:spcPct val="90000"/>
              </a:lnSpc>
              <a:tabLst>
                <a:tab pos="3140075" algn="l"/>
              </a:tabLst>
            </a:pPr>
            <a:r>
              <a:rPr lang="en-US" sz="1600" dirty="0" smtClean="0">
                <a:solidFill>
                  <a:schemeClr val="tx1">
                    <a:lumMod val="75000"/>
                    <a:lumOff val="25000"/>
                  </a:schemeClr>
                </a:solidFill>
                <a:latin typeface="+mj-lt"/>
                <a:cs typeface="Times New Roman" pitchFamily="18" charset="0"/>
              </a:rPr>
              <a:t>Running slope maximum:	1:13, or 7.69%</a:t>
            </a:r>
          </a:p>
          <a:p>
            <a:pPr marL="914400" algn="just">
              <a:lnSpc>
                <a:spcPct val="90000"/>
              </a:lnSpc>
            </a:pPr>
            <a:endParaRPr lang="en-US" sz="1600" b="1" u="sng" dirty="0" smtClean="0">
              <a:solidFill>
                <a:schemeClr val="tx1">
                  <a:lumMod val="75000"/>
                  <a:lumOff val="25000"/>
                </a:schemeClr>
              </a:solidFill>
              <a:latin typeface="+mj-lt"/>
              <a:cs typeface="Times New Roman" pitchFamily="18" charset="0"/>
            </a:endParaRPr>
          </a:p>
          <a:p>
            <a:pPr marL="914400" algn="just">
              <a:lnSpc>
                <a:spcPct val="90000"/>
              </a:lnSpc>
            </a:pPr>
            <a:r>
              <a:rPr lang="en-US" sz="1600" b="1" u="sng" dirty="0" smtClean="0">
                <a:solidFill>
                  <a:schemeClr val="tx1">
                    <a:lumMod val="75000"/>
                    <a:lumOff val="25000"/>
                  </a:schemeClr>
                </a:solidFill>
                <a:latin typeface="+mj-lt"/>
                <a:cs typeface="Times New Roman" pitchFamily="18" charset="0"/>
              </a:rPr>
              <a:t>Federal Standards</a:t>
            </a:r>
          </a:p>
          <a:p>
            <a:pPr marL="914400" algn="just">
              <a:lnSpc>
                <a:spcPct val="90000"/>
              </a:lnSpc>
              <a:tabLst>
                <a:tab pos="3140075" algn="l"/>
              </a:tabLst>
            </a:pPr>
            <a:r>
              <a:rPr lang="en-US" sz="1600" dirty="0" smtClean="0">
                <a:solidFill>
                  <a:schemeClr val="tx1">
                    <a:lumMod val="75000"/>
                    <a:lumOff val="25000"/>
                  </a:schemeClr>
                </a:solidFill>
                <a:latin typeface="+mj-lt"/>
                <a:cs typeface="Times New Roman" pitchFamily="18" charset="0"/>
              </a:rPr>
              <a:t>Running slope maximum:	1:12, or 8.33%</a:t>
            </a:r>
          </a:p>
          <a:p>
            <a:pPr marL="571500" indent="0" algn="just">
              <a:lnSpc>
                <a:spcPct val="90000"/>
              </a:lnSpc>
              <a:buNone/>
            </a:pPr>
            <a:endParaRPr lang="en-US" sz="1600" dirty="0" smtClean="0">
              <a:solidFill>
                <a:schemeClr val="tx1">
                  <a:lumMod val="75000"/>
                  <a:lumOff val="25000"/>
                </a:schemeClr>
              </a:solidFill>
              <a:latin typeface="+mj-lt"/>
              <a:cs typeface="Times New Roman" pitchFamily="18" charset="0"/>
            </a:endParaRPr>
          </a:p>
          <a:p>
            <a:pPr marL="914400" algn="just">
              <a:lnSpc>
                <a:spcPct val="90000"/>
              </a:lnSpc>
            </a:pPr>
            <a:r>
              <a:rPr lang="en-US" sz="1600" b="1" u="sng" dirty="0" smtClean="0">
                <a:solidFill>
                  <a:schemeClr val="tx1">
                    <a:lumMod val="75000"/>
                    <a:lumOff val="25000"/>
                  </a:schemeClr>
                </a:solidFill>
                <a:latin typeface="+mj-lt"/>
                <a:cs typeface="Times New Roman" pitchFamily="18" charset="0"/>
              </a:rPr>
              <a:t>Inspection Guidelines</a:t>
            </a:r>
            <a:endParaRPr lang="en-US" sz="1600" dirty="0" smtClean="0">
              <a:solidFill>
                <a:schemeClr val="tx1">
                  <a:lumMod val="75000"/>
                  <a:lumOff val="25000"/>
                </a:schemeClr>
              </a:solidFill>
              <a:latin typeface="+mj-lt"/>
              <a:cs typeface="Times New Roman" pitchFamily="18" charset="0"/>
            </a:endParaRPr>
          </a:p>
          <a:p>
            <a:pPr marL="914400" algn="just">
              <a:lnSpc>
                <a:spcPct val="90000"/>
              </a:lnSpc>
            </a:pPr>
            <a:r>
              <a:rPr lang="en-US" sz="1600" dirty="0" smtClean="0">
                <a:latin typeface="+mj-lt"/>
                <a:cs typeface="Times New Roman" pitchFamily="18" charset="0"/>
              </a:rPr>
              <a:t>If an ensuing inspection notes this standard has not been met, yet the slope of the ramp does not exceed the Federal standard of 1:12, the ramp may be approved if it does not violate the other standards established by the City of Columbus.</a:t>
            </a:r>
          </a:p>
          <a:p>
            <a:pPr marL="914400" algn="just">
              <a:lnSpc>
                <a:spcPct val="90000"/>
              </a:lnSpc>
            </a:pPr>
            <a:r>
              <a:rPr lang="en-US" sz="1600" b="1" dirty="0" smtClean="0">
                <a:latin typeface="+mj-lt"/>
                <a:cs typeface="Times New Roman" pitchFamily="18" charset="0"/>
              </a:rPr>
              <a:t>There is no construction tolerance</a:t>
            </a:r>
            <a:r>
              <a:rPr lang="en-US" sz="1600" dirty="0" smtClean="0">
                <a:latin typeface="+mj-lt"/>
                <a:cs typeface="Times New Roman" pitchFamily="18" charset="0"/>
              </a:rPr>
              <a:t>, the difference between City and Federal requirements is the only construction tolerance available.  </a:t>
            </a:r>
            <a:r>
              <a:rPr lang="en-US" sz="1600" b="1" dirty="0" smtClean="0">
                <a:latin typeface="+mj-lt"/>
                <a:cs typeface="Times New Roman" pitchFamily="18" charset="0"/>
              </a:rPr>
              <a:t>Anything outside of Federal standards is a FAIL</a:t>
            </a:r>
            <a:r>
              <a:rPr lang="en-US" sz="1600" dirty="0" smtClean="0">
                <a:latin typeface="+mj-lt"/>
                <a:cs typeface="Times New Roman" pitchFamily="18" charset="0"/>
              </a:rPr>
              <a:t>.</a:t>
            </a:r>
          </a:p>
          <a:p>
            <a:pPr marL="571500" indent="0" algn="just">
              <a:lnSpc>
                <a:spcPct val="90000"/>
              </a:lnSpc>
              <a:buNone/>
            </a:pPr>
            <a:endParaRPr lang="en-US" sz="1600" dirty="0" smtClean="0">
              <a:solidFill>
                <a:schemeClr val="tx1">
                  <a:lumMod val="75000"/>
                  <a:lumOff val="25000"/>
                </a:schemeClr>
              </a:solidFill>
              <a:latin typeface="Times New Roman" pitchFamily="18" charset="0"/>
              <a:cs typeface="Times New Roman" pitchFamily="18" charset="0"/>
            </a:endParaRPr>
          </a:p>
          <a:p>
            <a:pPr marL="685800" lvl="1" indent="-228600" algn="l">
              <a:spcBef>
                <a:spcPts val="100"/>
              </a:spcBef>
              <a:spcAft>
                <a:spcPts val="600"/>
              </a:spcAft>
              <a:buClr>
                <a:srgbClr val="1F694B"/>
              </a:buClr>
              <a:tabLst>
                <a:tab pos="457200" algn="l"/>
              </a:tabLst>
            </a:pPr>
            <a:endParaRPr lang="en-US" sz="1600" b="1" dirty="0" smtClean="0">
              <a:solidFill>
                <a:srgbClr val="1F694B"/>
              </a:solidFill>
              <a:latin typeface="Times New Roman" pitchFamily="18" charset="0"/>
              <a:cs typeface="Times New Roman" pitchFamily="18" charset="0"/>
            </a:endParaRPr>
          </a:p>
          <a:p>
            <a:pPr marL="685800" lvl="1" indent="-228600" algn="l">
              <a:spcBef>
                <a:spcPts val="100"/>
              </a:spcBef>
              <a:spcAft>
                <a:spcPts val="600"/>
              </a:spcAft>
              <a:buClr>
                <a:srgbClr val="1F694B"/>
              </a:buClr>
              <a:tabLst>
                <a:tab pos="457200" algn="l"/>
              </a:tabLst>
            </a:pPr>
            <a:endParaRPr lang="en-US" sz="1600" dirty="0" smtClean="0">
              <a:solidFill>
                <a:schemeClr val="tx1">
                  <a:lumMod val="75000"/>
                  <a:lumOff val="25000"/>
                </a:schemeClr>
              </a:solidFill>
              <a:latin typeface="Times New Roman" pitchFamily="18" charset="0"/>
              <a:cs typeface="Times New Roman" pitchFamily="18" charset="0"/>
            </a:endParaRPr>
          </a:p>
          <a:p>
            <a:pPr marL="914400" lvl="1" indent="-274320" algn="l">
              <a:spcBef>
                <a:spcPts val="100"/>
              </a:spcBef>
              <a:spcAft>
                <a:spcPts val="600"/>
              </a:spcAft>
              <a:buFont typeface="Wingdings" pitchFamily="2" charset="2"/>
              <a:buChar char="q"/>
              <a:tabLst>
                <a:tab pos="457200" algn="l"/>
              </a:tabLst>
            </a:pPr>
            <a:endParaRPr lang="en-US" sz="1600" dirty="0" smtClean="0">
              <a:solidFill>
                <a:schemeClr val="tx1">
                  <a:lumMod val="75000"/>
                  <a:lumOff val="25000"/>
                </a:schemeClr>
              </a:solidFill>
              <a:latin typeface="Times New Roman" pitchFamily="18" charset="0"/>
              <a:cs typeface="Times New Roman" pitchFamily="18" charset="0"/>
            </a:endParaRPr>
          </a:p>
          <a:p>
            <a:pPr marL="457200" indent="-182880" algn="l">
              <a:spcBef>
                <a:spcPts val="100"/>
              </a:spcBef>
              <a:tabLst>
                <a:tab pos="457200" algn="l"/>
              </a:tabLst>
            </a:pPr>
            <a:endParaRPr lang="en-US" sz="1600" dirty="0" smtClean="0">
              <a:solidFill>
                <a:schemeClr val="tx1">
                  <a:lumMod val="75000"/>
                  <a:lumOff val="25000"/>
                </a:schemeClr>
              </a:solidFill>
              <a:latin typeface="Times New Roman" pitchFamily="18" charset="0"/>
              <a:cs typeface="Times New Roman" pitchFamily="18" charset="0"/>
            </a:endParaRPr>
          </a:p>
        </p:txBody>
      </p:sp>
      <p:sp>
        <p:nvSpPr>
          <p:cNvPr id="2" name="Title 1"/>
          <p:cNvSpPr>
            <a:spLocks noGrp="1"/>
          </p:cNvSpPr>
          <p:nvPr>
            <p:ph type="ctrTitle" idx="4294967295"/>
          </p:nvPr>
        </p:nvSpPr>
        <p:spPr>
          <a:xfrm>
            <a:off x="0" y="228601"/>
            <a:ext cx="9144000" cy="838200"/>
          </a:xfrm>
          <a:prstGeom prst="rect">
            <a:avLst/>
          </a:prstGeom>
        </p:spPr>
        <p:txBody>
          <a:bodyPr>
            <a:normAutofit fontScale="90000"/>
          </a:bodyPr>
          <a:lstStyle/>
          <a:p>
            <a:r>
              <a:rPr lang="en-US" sz="2800" b="1" dirty="0" smtClean="0">
                <a:solidFill>
                  <a:srgbClr val="1F694B"/>
                </a:solidFill>
                <a:latin typeface="Times New Roman" pitchFamily="18" charset="0"/>
                <a:cs typeface="Times New Roman" pitchFamily="18" charset="0"/>
              </a:rPr>
              <a:t/>
            </a:r>
            <a:br>
              <a:rPr lang="en-US" sz="2800" b="1" dirty="0" smtClean="0">
                <a:solidFill>
                  <a:srgbClr val="1F694B"/>
                </a:solidFill>
                <a:latin typeface="Times New Roman" pitchFamily="18" charset="0"/>
                <a:cs typeface="Times New Roman" pitchFamily="18" charset="0"/>
              </a:rPr>
            </a:br>
            <a:r>
              <a:rPr lang="en-US" sz="2800" b="1" dirty="0" smtClean="0">
                <a:solidFill>
                  <a:srgbClr val="1F694B"/>
                </a:solidFill>
                <a:latin typeface="Times New Roman" pitchFamily="18" charset="0"/>
                <a:cs typeface="Times New Roman" pitchFamily="18" charset="0"/>
              </a:rPr>
              <a:t/>
            </a:r>
            <a:br>
              <a:rPr lang="en-US" sz="2800" b="1" dirty="0" smtClean="0">
                <a:solidFill>
                  <a:srgbClr val="1F694B"/>
                </a:solidFill>
                <a:latin typeface="Times New Roman" pitchFamily="18" charset="0"/>
                <a:cs typeface="Times New Roman" pitchFamily="18" charset="0"/>
              </a:rPr>
            </a:br>
            <a:endParaRPr lang="en-US" sz="2800" b="1" dirty="0">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79BC8553-D7CE-49B8-A555-B856885E86A3}" type="slidenum">
              <a:rPr lang="en-US" smtClean="0"/>
              <a:pPr/>
              <a:t>40</a:t>
            </a:fld>
            <a:endParaRPr lang="en-US"/>
          </a:p>
        </p:txBody>
      </p:sp>
      <p:sp>
        <p:nvSpPr>
          <p:cNvPr id="7" name="Title 1"/>
          <p:cNvSpPr txBox="1">
            <a:spLocks/>
          </p:cNvSpPr>
          <p:nvPr/>
        </p:nvSpPr>
        <p:spPr>
          <a:xfrm>
            <a:off x="152400" y="381001"/>
            <a:ext cx="9144000"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tx1">
                    <a:lumMod val="95000"/>
                    <a:lumOff val="5000"/>
                  </a:schemeClr>
                </a:solidFill>
                <a:cs typeface="Times New Roman" pitchFamily="18" charset="0"/>
              </a:rPr>
              <a:t>ADA Design Basics</a:t>
            </a:r>
            <a:r>
              <a:rPr lang="en-US" b="1" u="sng" dirty="0" smtClean="0">
                <a:solidFill>
                  <a:srgbClr val="1F694B"/>
                </a:solidFill>
                <a:cs typeface="Times New Roman" pitchFamily="18" charset="0"/>
              </a:rPr>
              <a:t/>
            </a:r>
            <a:br>
              <a:rPr lang="en-US" b="1" u="sng" dirty="0" smtClean="0">
                <a:solidFill>
                  <a:srgbClr val="1F694B"/>
                </a:solidFill>
                <a:cs typeface="Times New Roman" pitchFamily="18" charset="0"/>
              </a:rPr>
            </a:br>
            <a:endParaRPr lang="en-US" b="1" dirty="0">
              <a:cs typeface="Times New Roman" pitchFamily="18" charset="0"/>
            </a:endParaRPr>
          </a:p>
        </p:txBody>
      </p:sp>
      <p:sp>
        <p:nvSpPr>
          <p:cNvPr id="9" name="TextBox 8"/>
          <p:cNvSpPr txBox="1"/>
          <p:nvPr/>
        </p:nvSpPr>
        <p:spPr>
          <a:xfrm>
            <a:off x="152400" y="1436914"/>
            <a:ext cx="3945466" cy="523220"/>
          </a:xfrm>
          <a:prstGeom prst="rect">
            <a:avLst/>
          </a:prstGeom>
          <a:noFill/>
        </p:spPr>
        <p:txBody>
          <a:bodyPr wrap="square" rtlCol="0">
            <a:spAutoFit/>
          </a:bodyPr>
          <a:lstStyle/>
          <a:p>
            <a:r>
              <a:rPr lang="en-US" sz="2800" b="1" dirty="0" smtClean="0">
                <a:latin typeface="+mj-lt"/>
              </a:rPr>
              <a:t>Running slopes</a:t>
            </a:r>
            <a:endParaRPr lang="en-US" sz="2800" b="1" dirty="0">
              <a:latin typeface="+mj-lt"/>
            </a:endParaRPr>
          </a:p>
        </p:txBody>
      </p:sp>
    </p:spTree>
    <p:extLst>
      <p:ext uri="{BB962C8B-B14F-4D97-AF65-F5344CB8AC3E}">
        <p14:creationId xmlns:p14="http://schemas.microsoft.com/office/powerpoint/2010/main" val="2000345057"/>
      </p:ext>
    </p:extLst>
  </p:cSld>
  <p:clrMapOvr>
    <a:masterClrMapping/>
  </p:clrMapOvr>
  <p:transition>
    <p:cover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 Design Basics</a:t>
            </a:r>
            <a:endParaRPr lang="en-US"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41</a:t>
            </a:fld>
            <a:endParaRPr lang="en-US"/>
          </a:p>
        </p:txBody>
      </p:sp>
      <p:sp>
        <p:nvSpPr>
          <p:cNvPr id="5" name="TextBox 4"/>
          <p:cNvSpPr txBox="1"/>
          <p:nvPr/>
        </p:nvSpPr>
        <p:spPr>
          <a:xfrm>
            <a:off x="152400" y="1436914"/>
            <a:ext cx="3945466" cy="523220"/>
          </a:xfrm>
          <a:prstGeom prst="rect">
            <a:avLst/>
          </a:prstGeom>
          <a:noFill/>
        </p:spPr>
        <p:txBody>
          <a:bodyPr wrap="square" rtlCol="0">
            <a:spAutoFit/>
          </a:bodyPr>
          <a:lstStyle/>
          <a:p>
            <a:r>
              <a:rPr lang="en-US" sz="2800" b="1" dirty="0" smtClean="0">
                <a:latin typeface="+mj-lt"/>
              </a:rPr>
              <a:t>Running slopes</a:t>
            </a:r>
            <a:endParaRPr lang="en-US" sz="2800" b="1" dirty="0">
              <a:latin typeface="+mj-lt"/>
            </a:endParaRPr>
          </a:p>
        </p:txBody>
      </p:sp>
      <p:grpSp>
        <p:nvGrpSpPr>
          <p:cNvPr id="9" name="Group 8"/>
          <p:cNvGrpSpPr/>
          <p:nvPr/>
        </p:nvGrpSpPr>
        <p:grpSpPr>
          <a:xfrm>
            <a:off x="1156670" y="1879041"/>
            <a:ext cx="6830660" cy="4567743"/>
            <a:chOff x="1156670" y="1879041"/>
            <a:chExt cx="6830660" cy="4567743"/>
          </a:xfrm>
        </p:grpSpPr>
        <p:pic>
          <p:nvPicPr>
            <p:cNvPr id="6" name="Picture 5"/>
            <p:cNvPicPr>
              <a:picLocks noChangeAspect="1"/>
            </p:cNvPicPr>
            <p:nvPr/>
          </p:nvPicPr>
          <p:blipFill rotWithShape="1">
            <a:blip r:embed="rId3"/>
            <a:srcRect l="22638" t="47765" r="23626" b="4322"/>
            <a:stretch/>
          </p:blipFill>
          <p:spPr>
            <a:xfrm>
              <a:off x="1156670" y="1879041"/>
              <a:ext cx="6830660" cy="4567743"/>
            </a:xfrm>
            <a:prstGeom prst="rect">
              <a:avLst/>
            </a:prstGeom>
          </p:spPr>
        </p:pic>
        <p:sp>
          <p:nvSpPr>
            <p:cNvPr id="8" name="Rectangle 7"/>
            <p:cNvSpPr/>
            <p:nvPr/>
          </p:nvSpPr>
          <p:spPr>
            <a:xfrm rot="1076313">
              <a:off x="5147190" y="3680144"/>
              <a:ext cx="1243363" cy="16480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rot="1062126">
              <a:off x="5252198" y="3624047"/>
              <a:ext cx="1033344" cy="276999"/>
            </a:xfrm>
            <a:prstGeom prst="rect">
              <a:avLst/>
            </a:prstGeom>
            <a:noFill/>
          </p:spPr>
          <p:txBody>
            <a:bodyPr wrap="square" rtlCol="0">
              <a:spAutoFit/>
            </a:bodyPr>
            <a:lstStyle/>
            <a:p>
              <a:r>
                <a:rPr lang="en-US" sz="1200" b="1" dirty="0" smtClean="0"/>
                <a:t>7.69% Max</a:t>
              </a:r>
              <a:endParaRPr lang="en-US" sz="1200" b="1" dirty="0"/>
            </a:p>
          </p:txBody>
        </p:sp>
      </p:grpSp>
    </p:spTree>
    <p:extLst>
      <p:ext uri="{BB962C8B-B14F-4D97-AF65-F5344CB8AC3E}">
        <p14:creationId xmlns:p14="http://schemas.microsoft.com/office/powerpoint/2010/main" val="11692822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0" y="1960134"/>
            <a:ext cx="8814816" cy="4745465"/>
          </a:xfrm>
        </p:spPr>
        <p:txBody>
          <a:bodyPr>
            <a:noAutofit/>
          </a:bodyPr>
          <a:lstStyle/>
          <a:p>
            <a:pPr marL="685800" lvl="1" indent="-228600" algn="l">
              <a:spcBef>
                <a:spcPts val="100"/>
              </a:spcBef>
              <a:spcAft>
                <a:spcPts val="600"/>
              </a:spcAft>
              <a:buClr>
                <a:srgbClr val="1F694B"/>
              </a:buClr>
              <a:tabLst>
                <a:tab pos="457200" algn="l"/>
              </a:tabLst>
            </a:pPr>
            <a:r>
              <a:rPr lang="en-US" sz="1600" b="1" dirty="0" smtClean="0">
                <a:solidFill>
                  <a:srgbClr val="1F694B"/>
                </a:solidFill>
                <a:latin typeface="+mj-lt"/>
                <a:cs typeface="Times New Roman" pitchFamily="18" charset="0"/>
              </a:rPr>
              <a:t>REQUIREMENT:  </a:t>
            </a:r>
            <a:r>
              <a:rPr lang="en-US" sz="1600" b="1" dirty="0" smtClean="0">
                <a:solidFill>
                  <a:schemeClr val="tx1">
                    <a:lumMod val="75000"/>
                    <a:lumOff val="25000"/>
                  </a:schemeClr>
                </a:solidFill>
                <a:latin typeface="+mj-lt"/>
                <a:cs typeface="Times New Roman" pitchFamily="18" charset="0"/>
              </a:rPr>
              <a:t>Ramp and PAR Cross Slope</a:t>
            </a:r>
          </a:p>
          <a:p>
            <a:pPr marL="914400" algn="just">
              <a:lnSpc>
                <a:spcPct val="90000"/>
              </a:lnSpc>
            </a:pPr>
            <a:r>
              <a:rPr lang="en-US" sz="1600" b="1" u="sng" dirty="0" smtClean="0">
                <a:solidFill>
                  <a:schemeClr val="tx1">
                    <a:lumMod val="75000"/>
                    <a:lumOff val="25000"/>
                  </a:schemeClr>
                </a:solidFill>
                <a:latin typeface="+mj-lt"/>
                <a:cs typeface="Times New Roman" pitchFamily="18" charset="0"/>
              </a:rPr>
              <a:t>City of Columbus Standard</a:t>
            </a:r>
          </a:p>
          <a:p>
            <a:pPr marL="914400" algn="just">
              <a:lnSpc>
                <a:spcPct val="90000"/>
              </a:lnSpc>
              <a:tabLst>
                <a:tab pos="2862263" algn="l"/>
                <a:tab pos="3140075" algn="l"/>
              </a:tabLst>
            </a:pPr>
            <a:r>
              <a:rPr lang="en-US" sz="1600" dirty="0" smtClean="0">
                <a:solidFill>
                  <a:schemeClr val="tx1">
                    <a:lumMod val="75000"/>
                    <a:lumOff val="25000"/>
                  </a:schemeClr>
                </a:solidFill>
                <a:latin typeface="+mj-lt"/>
                <a:cs typeface="Times New Roman" pitchFamily="18" charset="0"/>
              </a:rPr>
              <a:t>Cross slope maximum:	1:64, or 3/16” per foot, or 1.56%</a:t>
            </a:r>
          </a:p>
          <a:p>
            <a:pPr marL="914400" algn="just">
              <a:lnSpc>
                <a:spcPct val="90000"/>
              </a:lnSpc>
            </a:pPr>
            <a:endParaRPr lang="en-US" sz="500" b="1" u="sng" dirty="0" smtClean="0">
              <a:solidFill>
                <a:schemeClr val="tx1">
                  <a:lumMod val="75000"/>
                  <a:lumOff val="25000"/>
                </a:schemeClr>
              </a:solidFill>
              <a:latin typeface="+mj-lt"/>
              <a:cs typeface="Times New Roman" pitchFamily="18" charset="0"/>
            </a:endParaRPr>
          </a:p>
          <a:p>
            <a:pPr marL="914400" algn="just">
              <a:lnSpc>
                <a:spcPct val="90000"/>
              </a:lnSpc>
            </a:pPr>
            <a:r>
              <a:rPr lang="en-US" sz="1600" b="1" u="sng" dirty="0" smtClean="0">
                <a:solidFill>
                  <a:schemeClr val="tx1">
                    <a:lumMod val="75000"/>
                    <a:lumOff val="25000"/>
                  </a:schemeClr>
                </a:solidFill>
                <a:latin typeface="+mj-lt"/>
                <a:cs typeface="Times New Roman" pitchFamily="18" charset="0"/>
              </a:rPr>
              <a:t>Federal Standards</a:t>
            </a:r>
          </a:p>
          <a:p>
            <a:pPr marL="914400" algn="just">
              <a:lnSpc>
                <a:spcPct val="90000"/>
              </a:lnSpc>
              <a:tabLst>
                <a:tab pos="2862263" algn="l"/>
                <a:tab pos="3140075" algn="l"/>
              </a:tabLst>
            </a:pPr>
            <a:r>
              <a:rPr lang="en-US" sz="1600" dirty="0" smtClean="0">
                <a:solidFill>
                  <a:schemeClr val="tx1">
                    <a:lumMod val="75000"/>
                    <a:lumOff val="25000"/>
                  </a:schemeClr>
                </a:solidFill>
                <a:latin typeface="+mj-lt"/>
                <a:cs typeface="Times New Roman" pitchFamily="18" charset="0"/>
              </a:rPr>
              <a:t>Cross slope maximum:	1:48, or 1/4” per foot, or 2.08%	</a:t>
            </a:r>
          </a:p>
          <a:p>
            <a:pPr marL="914400" algn="just">
              <a:lnSpc>
                <a:spcPct val="90000"/>
              </a:lnSpc>
            </a:pPr>
            <a:endParaRPr lang="en-US" sz="500" dirty="0" smtClean="0">
              <a:solidFill>
                <a:schemeClr val="tx1">
                  <a:lumMod val="75000"/>
                  <a:lumOff val="25000"/>
                </a:schemeClr>
              </a:solidFill>
              <a:latin typeface="+mj-lt"/>
              <a:cs typeface="Times New Roman" pitchFamily="18" charset="0"/>
            </a:endParaRPr>
          </a:p>
          <a:p>
            <a:pPr marL="914400" algn="just">
              <a:lnSpc>
                <a:spcPct val="90000"/>
              </a:lnSpc>
            </a:pPr>
            <a:r>
              <a:rPr lang="en-US" sz="1600" b="1" u="sng" dirty="0" smtClean="0">
                <a:solidFill>
                  <a:schemeClr val="tx1">
                    <a:lumMod val="75000"/>
                    <a:lumOff val="25000"/>
                  </a:schemeClr>
                </a:solidFill>
                <a:latin typeface="+mj-lt"/>
                <a:cs typeface="Times New Roman" pitchFamily="18" charset="0"/>
              </a:rPr>
              <a:t>Inspection Guidelines</a:t>
            </a:r>
            <a:endParaRPr lang="en-US" sz="1600" dirty="0" smtClean="0">
              <a:solidFill>
                <a:schemeClr val="tx1">
                  <a:lumMod val="75000"/>
                  <a:lumOff val="25000"/>
                </a:schemeClr>
              </a:solidFill>
              <a:latin typeface="+mj-lt"/>
              <a:cs typeface="Times New Roman" pitchFamily="18" charset="0"/>
            </a:endParaRPr>
          </a:p>
          <a:p>
            <a:pPr marL="914400" algn="just">
              <a:lnSpc>
                <a:spcPct val="90000"/>
              </a:lnSpc>
            </a:pPr>
            <a:r>
              <a:rPr lang="en-US" sz="1600" dirty="0" smtClean="0">
                <a:solidFill>
                  <a:schemeClr val="tx1">
                    <a:lumMod val="75000"/>
                    <a:lumOff val="25000"/>
                  </a:schemeClr>
                </a:solidFill>
                <a:latin typeface="+mj-lt"/>
                <a:cs typeface="Times New Roman" pitchFamily="18" charset="0"/>
              </a:rPr>
              <a:t>Ramps are to be designed and constructed to the 1:64 cross slope maximum. </a:t>
            </a:r>
          </a:p>
          <a:p>
            <a:pPr marL="914400" algn="just">
              <a:lnSpc>
                <a:spcPct val="90000"/>
              </a:lnSpc>
            </a:pPr>
            <a:endParaRPr lang="en-US" sz="800" dirty="0" smtClean="0">
              <a:solidFill>
                <a:schemeClr val="tx1">
                  <a:lumMod val="75000"/>
                  <a:lumOff val="25000"/>
                </a:schemeClr>
              </a:solidFill>
              <a:latin typeface="+mj-lt"/>
              <a:cs typeface="Times New Roman" pitchFamily="18" charset="0"/>
            </a:endParaRPr>
          </a:p>
          <a:p>
            <a:pPr marL="914400" algn="just">
              <a:lnSpc>
                <a:spcPct val="90000"/>
              </a:lnSpc>
            </a:pPr>
            <a:r>
              <a:rPr lang="en-US" sz="1600" dirty="0" smtClean="0">
                <a:solidFill>
                  <a:schemeClr val="tx1">
                    <a:lumMod val="75000"/>
                    <a:lumOff val="25000"/>
                  </a:schemeClr>
                </a:solidFill>
                <a:latin typeface="+mj-lt"/>
                <a:cs typeface="Times New Roman" pitchFamily="18" charset="0"/>
              </a:rPr>
              <a:t>If an ensuing inspection notes this standard has not been met, yet the slope of the ramp does not exceed the Federal standard of 1:48, the ramp may be approved if it does not violate the other standards established by the City of Columbus.</a:t>
            </a:r>
          </a:p>
          <a:p>
            <a:pPr marL="914400" algn="just">
              <a:lnSpc>
                <a:spcPct val="90000"/>
              </a:lnSpc>
            </a:pPr>
            <a:endParaRPr lang="en-US" sz="500" dirty="0" smtClean="0">
              <a:solidFill>
                <a:schemeClr val="tx1">
                  <a:lumMod val="75000"/>
                  <a:lumOff val="25000"/>
                </a:schemeClr>
              </a:solidFill>
              <a:latin typeface="+mj-lt"/>
              <a:cs typeface="Times New Roman" pitchFamily="18" charset="0"/>
            </a:endParaRPr>
          </a:p>
          <a:p>
            <a:pPr marL="914400" algn="just">
              <a:lnSpc>
                <a:spcPct val="90000"/>
              </a:lnSpc>
            </a:pPr>
            <a:r>
              <a:rPr lang="en-US" sz="1600" dirty="0" smtClean="0">
                <a:solidFill>
                  <a:schemeClr val="tx1">
                    <a:lumMod val="75000"/>
                    <a:lumOff val="25000"/>
                  </a:schemeClr>
                </a:solidFill>
                <a:latin typeface="+mj-lt"/>
                <a:cs typeface="Times New Roman" pitchFamily="18" charset="0"/>
              </a:rPr>
              <a:t>**Blended Transitions are required to also meet this standard for cross slope.</a:t>
            </a:r>
          </a:p>
          <a:p>
            <a:pPr marL="571500" indent="0" algn="just">
              <a:lnSpc>
                <a:spcPct val="90000"/>
              </a:lnSpc>
              <a:buNone/>
            </a:pPr>
            <a:endParaRPr lang="en-US" sz="1600" dirty="0" smtClean="0">
              <a:solidFill>
                <a:schemeClr val="tx1">
                  <a:lumMod val="75000"/>
                  <a:lumOff val="25000"/>
                </a:schemeClr>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79BC8553-D7CE-49B8-A555-B856885E86A3}" type="slidenum">
              <a:rPr lang="en-US" smtClean="0"/>
              <a:pPr/>
              <a:t>42</a:t>
            </a:fld>
            <a:endParaRPr lang="en-US"/>
          </a:p>
        </p:txBody>
      </p:sp>
      <p:sp>
        <p:nvSpPr>
          <p:cNvPr id="7" name="Title 1"/>
          <p:cNvSpPr txBox="1">
            <a:spLocks/>
          </p:cNvSpPr>
          <p:nvPr/>
        </p:nvSpPr>
        <p:spPr>
          <a:xfrm>
            <a:off x="0" y="228601"/>
            <a:ext cx="9144000"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tx1">
                    <a:lumMod val="95000"/>
                    <a:lumOff val="5000"/>
                  </a:schemeClr>
                </a:solidFill>
                <a:cs typeface="Times New Roman" pitchFamily="18" charset="0"/>
              </a:rPr>
              <a:t>ADA Design Basics</a:t>
            </a:r>
            <a:r>
              <a:rPr lang="en-US" b="1" u="sng" dirty="0" smtClean="0">
                <a:solidFill>
                  <a:srgbClr val="1F694B"/>
                </a:solidFill>
                <a:cs typeface="Times New Roman" pitchFamily="18" charset="0"/>
              </a:rPr>
              <a:t/>
            </a:r>
            <a:br>
              <a:rPr lang="en-US" b="1" u="sng" dirty="0" smtClean="0">
                <a:solidFill>
                  <a:srgbClr val="1F694B"/>
                </a:solidFill>
                <a:cs typeface="Times New Roman" pitchFamily="18" charset="0"/>
              </a:rPr>
            </a:br>
            <a:endParaRPr lang="en-US" b="1" dirty="0">
              <a:cs typeface="Times New Roman" pitchFamily="18" charset="0"/>
            </a:endParaRPr>
          </a:p>
        </p:txBody>
      </p:sp>
      <p:sp>
        <p:nvSpPr>
          <p:cNvPr id="8" name="TextBox 7"/>
          <p:cNvSpPr txBox="1"/>
          <p:nvPr/>
        </p:nvSpPr>
        <p:spPr>
          <a:xfrm>
            <a:off x="152400" y="1436914"/>
            <a:ext cx="3945466" cy="523220"/>
          </a:xfrm>
          <a:prstGeom prst="rect">
            <a:avLst/>
          </a:prstGeom>
          <a:noFill/>
        </p:spPr>
        <p:txBody>
          <a:bodyPr wrap="square" rtlCol="0">
            <a:spAutoFit/>
          </a:bodyPr>
          <a:lstStyle/>
          <a:p>
            <a:r>
              <a:rPr lang="en-US" sz="2800" b="1" dirty="0" smtClean="0">
                <a:latin typeface="+mj-lt"/>
              </a:rPr>
              <a:t>Cross slopes</a:t>
            </a:r>
            <a:endParaRPr lang="en-US" sz="2800" b="1" dirty="0">
              <a:latin typeface="+mj-lt"/>
            </a:endParaRPr>
          </a:p>
        </p:txBody>
      </p:sp>
    </p:spTree>
    <p:extLst>
      <p:ext uri="{BB962C8B-B14F-4D97-AF65-F5344CB8AC3E}">
        <p14:creationId xmlns:p14="http://schemas.microsoft.com/office/powerpoint/2010/main" val="2450952517"/>
      </p:ext>
    </p:extLst>
  </p:cSld>
  <p:clrMapOvr>
    <a:masterClrMapping/>
  </p:clrMapOvr>
  <p:transition>
    <p:cover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446878" y="6356350"/>
            <a:ext cx="2133600" cy="365125"/>
          </a:xfrm>
        </p:spPr>
        <p:txBody>
          <a:bodyPr/>
          <a:lstStyle/>
          <a:p>
            <a:fld id="{79BC8553-D7CE-49B8-A555-B856885E86A3}" type="slidenum">
              <a:rPr lang="en-US" smtClean="0"/>
              <a:pPr/>
              <a:t>43</a:t>
            </a:fld>
            <a:endParaRPr lang="en-US" dirty="0"/>
          </a:p>
        </p:txBody>
      </p:sp>
      <p:sp>
        <p:nvSpPr>
          <p:cNvPr id="32" name="Title 1"/>
          <p:cNvSpPr txBox="1">
            <a:spLocks/>
          </p:cNvSpPr>
          <p:nvPr/>
        </p:nvSpPr>
        <p:spPr>
          <a:xfrm>
            <a:off x="4097866" y="0"/>
            <a:ext cx="5046133" cy="838200"/>
          </a:xfrm>
          <a:prstGeom prst="rect">
            <a:avLst/>
          </a:prstGeom>
        </p:spPr>
        <p:txBody>
          <a:bodyPr vert="horz" lIns="91440" tIns="45720" rIns="91440" bIns="45720" rtlCol="0" anchor="ct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sng" strike="noStrike" kern="1200" cap="none" spc="0" normalizeH="0" baseline="0" noProof="0" dirty="0" smtClean="0">
                <a:ln>
                  <a:noFill/>
                </a:ln>
                <a:solidFill>
                  <a:srgbClr val="1F694B"/>
                </a:solidFill>
                <a:effectLst/>
                <a:uLnTx/>
                <a:uFillTx/>
                <a:latin typeface="Times New Roman" pitchFamily="18" charset="0"/>
                <a:ea typeface="+mj-ea"/>
                <a:cs typeface="Times New Roman" pitchFamily="18" charset="0"/>
              </a:rPr>
              <a:t/>
            </a:r>
            <a:br>
              <a:rPr kumimoji="0" lang="en-US" sz="2800" b="1" i="0" u="sng" strike="noStrike" kern="1200" cap="none" spc="0" normalizeH="0" baseline="0" noProof="0" dirty="0" smtClean="0">
                <a:ln>
                  <a:noFill/>
                </a:ln>
                <a:solidFill>
                  <a:srgbClr val="1F694B"/>
                </a:solidFill>
                <a:effectLst/>
                <a:uLnTx/>
                <a:uFillTx/>
                <a:latin typeface="Times New Roman" pitchFamily="18" charset="0"/>
                <a:ea typeface="+mj-ea"/>
                <a:cs typeface="Times New Roman" pitchFamily="18" charset="0"/>
              </a:rPr>
            </a:br>
            <a:r>
              <a:rPr kumimoji="0" lang="en-US" sz="2800" b="1" i="0" u="sng" strike="noStrike" kern="1200" cap="none" spc="0" normalizeH="0" baseline="0" noProof="0" dirty="0" smtClean="0">
                <a:ln>
                  <a:noFill/>
                </a:ln>
                <a:solidFill>
                  <a:srgbClr val="1F694B"/>
                </a:solidFill>
                <a:effectLst/>
                <a:uLnTx/>
                <a:uFillTx/>
                <a:latin typeface="Times New Roman" pitchFamily="18" charset="0"/>
                <a:ea typeface="+mj-ea"/>
                <a:cs typeface="Times New Roman" pitchFamily="18" charset="0"/>
              </a:rPr>
              <a:t/>
            </a:r>
            <a:br>
              <a:rPr kumimoji="0" lang="en-US" sz="2800" b="1" i="0" u="sng" strike="noStrike" kern="1200" cap="none" spc="0" normalizeH="0" baseline="0" noProof="0" dirty="0" smtClean="0">
                <a:ln>
                  <a:noFill/>
                </a:ln>
                <a:solidFill>
                  <a:srgbClr val="1F694B"/>
                </a:solidFill>
                <a:effectLst/>
                <a:uLnTx/>
                <a:uFillTx/>
                <a:latin typeface="Times New Roman" pitchFamily="18" charset="0"/>
                <a:ea typeface="+mj-ea"/>
                <a:cs typeface="Times New Roman" pitchFamily="18" charset="0"/>
              </a:rPr>
            </a:br>
            <a:endParaRPr kumimoji="0" lang="en-US" sz="28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19" name="Title 1"/>
          <p:cNvSpPr txBox="1">
            <a:spLocks/>
          </p:cNvSpPr>
          <p:nvPr/>
        </p:nvSpPr>
        <p:spPr>
          <a:xfrm>
            <a:off x="0" y="228601"/>
            <a:ext cx="9144000"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tx1">
                    <a:lumMod val="95000"/>
                    <a:lumOff val="5000"/>
                  </a:schemeClr>
                </a:solidFill>
                <a:cs typeface="Times New Roman" pitchFamily="18" charset="0"/>
              </a:rPr>
              <a:t>ADA Design Basics</a:t>
            </a:r>
            <a:r>
              <a:rPr lang="en-US" b="1" u="sng" dirty="0" smtClean="0">
                <a:solidFill>
                  <a:srgbClr val="1F694B"/>
                </a:solidFill>
                <a:cs typeface="Times New Roman" pitchFamily="18" charset="0"/>
              </a:rPr>
              <a:t/>
            </a:r>
            <a:br>
              <a:rPr lang="en-US" b="1" u="sng" dirty="0" smtClean="0">
                <a:solidFill>
                  <a:srgbClr val="1F694B"/>
                </a:solidFill>
                <a:cs typeface="Times New Roman" pitchFamily="18" charset="0"/>
              </a:rPr>
            </a:br>
            <a:endParaRPr lang="en-US" b="1" dirty="0">
              <a:cs typeface="Times New Roman" pitchFamily="18" charset="0"/>
            </a:endParaRPr>
          </a:p>
        </p:txBody>
      </p:sp>
      <p:sp>
        <p:nvSpPr>
          <p:cNvPr id="6" name="Rectangle 1"/>
          <p:cNvSpPr>
            <a:spLocks noChangeArrowheads="1"/>
          </p:cNvSpPr>
          <p:nvPr/>
        </p:nvSpPr>
        <p:spPr bwMode="auto">
          <a:xfrm>
            <a:off x="205443" y="6268573"/>
            <a:ext cx="7031067" cy="3231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1D4579"/>
                </a:solidFill>
                <a:effectLst/>
                <a:latin typeface="Lucida Sans" panose="020B0602030504020204" pitchFamily="34" charset="0"/>
              </a:rPr>
              <a:t>Source: </a:t>
            </a:r>
            <a:r>
              <a:rPr lang="en-US" altLang="en-US" sz="1200" b="1" dirty="0" smtClean="0">
                <a:solidFill>
                  <a:srgbClr val="1D4579"/>
                </a:solidFill>
                <a:latin typeface="Lucida Sans" panose="020B0602030504020204" pitchFamily="34" charset="0"/>
              </a:rPr>
              <a:t>PROWAG-Proposed Right of Way Accessibility Guidelines</a:t>
            </a:r>
            <a:endParaRPr kumimoji="0" lang="en-US" altLang="en-US" sz="1200" b="0" i="0" u="none" strike="noStrike" cap="none" normalizeH="0" baseline="0" dirty="0" smtClean="0">
              <a:ln>
                <a:noFill/>
              </a:ln>
              <a:solidFill>
                <a:srgbClr val="000000"/>
              </a:solidFill>
              <a:effectLst/>
              <a:latin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1" i="0" u="none" strike="noStrike" cap="none" normalizeH="0" baseline="0" dirty="0" smtClean="0">
              <a:ln>
                <a:noFill/>
              </a:ln>
              <a:solidFill>
                <a:srgbClr val="1D4579"/>
              </a:solidFill>
              <a:effectLst/>
              <a:latin typeface="inherit"/>
            </a:endParaRPr>
          </a:p>
        </p:txBody>
      </p:sp>
      <p:pic>
        <p:nvPicPr>
          <p:cNvPr id="39" name="Picture 38" descr="An existing sidewalk with the middle at a 2% cross slope; with a steeper cross slope near the 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7894" y="1962941"/>
            <a:ext cx="3146425"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Line 13"/>
          <p:cNvSpPr>
            <a:spLocks noChangeShapeType="1"/>
          </p:cNvSpPr>
          <p:nvPr/>
        </p:nvSpPr>
        <p:spPr bwMode="auto">
          <a:xfrm flipH="1">
            <a:off x="7322344" y="5290341"/>
            <a:ext cx="1149350" cy="0"/>
          </a:xfrm>
          <a:prstGeom prst="line">
            <a:avLst/>
          </a:prstGeom>
          <a:noFill/>
          <a:ln w="57150">
            <a:solidFill>
              <a:schemeClr val="bg1"/>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41" name="Line 14"/>
          <p:cNvSpPr>
            <a:spLocks noChangeShapeType="1"/>
          </p:cNvSpPr>
          <p:nvPr/>
        </p:nvSpPr>
        <p:spPr bwMode="auto">
          <a:xfrm flipH="1" flipV="1">
            <a:off x="6417469" y="5128416"/>
            <a:ext cx="904875" cy="171450"/>
          </a:xfrm>
          <a:prstGeom prst="line">
            <a:avLst/>
          </a:prstGeom>
          <a:noFill/>
          <a:ln w="57150">
            <a:solidFill>
              <a:schemeClr val="bg1"/>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42" name="Text Box 18"/>
          <p:cNvSpPr txBox="1">
            <a:spLocks noChangeArrowheads="1"/>
          </p:cNvSpPr>
          <p:nvPr/>
        </p:nvSpPr>
        <p:spPr bwMode="auto">
          <a:xfrm>
            <a:off x="7057016" y="4844254"/>
            <a:ext cx="16623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pPr>
            <a:r>
              <a:rPr lang="en-US" altLang="en-US" dirty="0" smtClean="0">
                <a:solidFill>
                  <a:schemeClr val="bg1"/>
                </a:solidFill>
              </a:rPr>
              <a:t>1.56% </a:t>
            </a:r>
            <a:r>
              <a:rPr lang="en-US" altLang="en-US" dirty="0">
                <a:solidFill>
                  <a:schemeClr val="bg1"/>
                </a:solidFill>
              </a:rPr>
              <a:t>HERE</a:t>
            </a:r>
          </a:p>
        </p:txBody>
      </p:sp>
      <p:sp>
        <p:nvSpPr>
          <p:cNvPr id="37" name="Content Placeholder 2"/>
          <p:cNvSpPr>
            <a:spLocks noGrp="1"/>
          </p:cNvSpPr>
          <p:nvPr/>
        </p:nvSpPr>
        <p:spPr bwMode="auto">
          <a:xfrm>
            <a:off x="10319" y="5247826"/>
            <a:ext cx="91440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FF0000"/>
              </a:buClr>
              <a:buChar char="•"/>
              <a:defRPr sz="3200">
                <a:solidFill>
                  <a:schemeClr val="tx1"/>
                </a:solidFill>
                <a:latin typeface="+mn-lt"/>
                <a:ea typeface="+mn-ea"/>
                <a:cs typeface="+mn-cs"/>
              </a:defRPr>
            </a:lvl1pPr>
            <a:lvl2pPr marL="742950" indent="-285750" algn="l" rtl="0" fontAlgn="base">
              <a:spcBef>
                <a:spcPct val="20000"/>
              </a:spcBef>
              <a:spcAft>
                <a:spcPct val="0"/>
              </a:spcAft>
              <a:buClr>
                <a:srgbClr val="FF0000"/>
              </a:buClr>
              <a:buChar char="•"/>
              <a:defRPr sz="2800">
                <a:solidFill>
                  <a:schemeClr val="tx1"/>
                </a:solidFill>
                <a:latin typeface="+mn-lt"/>
              </a:defRPr>
            </a:lvl2pPr>
            <a:lvl3pPr marL="1143000" indent="-228600" algn="l" rtl="0" fontAlgn="base">
              <a:spcBef>
                <a:spcPct val="20000"/>
              </a:spcBef>
              <a:spcAft>
                <a:spcPct val="0"/>
              </a:spcAft>
              <a:buClr>
                <a:srgbClr val="FF0000"/>
              </a:buClr>
              <a:buChar char="•"/>
              <a:defRPr sz="2400">
                <a:solidFill>
                  <a:schemeClr val="tx1"/>
                </a:solidFill>
                <a:latin typeface="+mn-lt"/>
              </a:defRPr>
            </a:lvl3pPr>
            <a:lvl4pPr marL="1600200" indent="-228600" algn="l" rtl="0" fontAlgn="base">
              <a:spcBef>
                <a:spcPct val="20000"/>
              </a:spcBef>
              <a:spcAft>
                <a:spcPct val="0"/>
              </a:spcAft>
              <a:buClr>
                <a:srgbClr val="FF0000"/>
              </a:buClr>
              <a:buChar char="•"/>
              <a:defRPr sz="2000">
                <a:solidFill>
                  <a:schemeClr val="tx1"/>
                </a:solidFill>
                <a:latin typeface="+mn-lt"/>
              </a:defRPr>
            </a:lvl4pPr>
            <a:lvl5pPr marL="2057400" indent="-228600" algn="l" rtl="0" fontAlgn="base">
              <a:spcBef>
                <a:spcPct val="20000"/>
              </a:spcBef>
              <a:spcAft>
                <a:spcPct val="0"/>
              </a:spcAft>
              <a:buClr>
                <a:srgbClr val="FF0000"/>
              </a:buClr>
              <a:buChar char="•"/>
              <a:defRPr sz="2000">
                <a:solidFill>
                  <a:schemeClr val="tx1"/>
                </a:solidFill>
                <a:latin typeface="+mn-lt"/>
              </a:defRPr>
            </a:lvl5pPr>
            <a:lvl6pPr marL="2514600" indent="-228600" algn="l" rtl="0" eaLnBrk="1" fontAlgn="base" hangingPunct="1">
              <a:spcBef>
                <a:spcPct val="20000"/>
              </a:spcBef>
              <a:spcAft>
                <a:spcPct val="0"/>
              </a:spcAft>
              <a:buClr>
                <a:srgbClr val="FF0000"/>
              </a:buClr>
              <a:buChar char="•"/>
              <a:defRPr sz="2000">
                <a:solidFill>
                  <a:schemeClr val="bg1"/>
                </a:solidFill>
                <a:latin typeface="+mn-lt"/>
              </a:defRPr>
            </a:lvl6pPr>
            <a:lvl7pPr marL="2971800" indent="-228600" algn="l" rtl="0" eaLnBrk="1" fontAlgn="base" hangingPunct="1">
              <a:spcBef>
                <a:spcPct val="20000"/>
              </a:spcBef>
              <a:spcAft>
                <a:spcPct val="0"/>
              </a:spcAft>
              <a:buClr>
                <a:srgbClr val="FF0000"/>
              </a:buClr>
              <a:buChar char="•"/>
              <a:defRPr sz="2000">
                <a:solidFill>
                  <a:schemeClr val="bg1"/>
                </a:solidFill>
                <a:latin typeface="+mn-lt"/>
              </a:defRPr>
            </a:lvl7pPr>
            <a:lvl8pPr marL="3429000" indent="-228600" algn="l" rtl="0" eaLnBrk="1" fontAlgn="base" hangingPunct="1">
              <a:spcBef>
                <a:spcPct val="20000"/>
              </a:spcBef>
              <a:spcAft>
                <a:spcPct val="0"/>
              </a:spcAft>
              <a:buClr>
                <a:srgbClr val="FF0000"/>
              </a:buClr>
              <a:buChar char="•"/>
              <a:defRPr sz="2000">
                <a:solidFill>
                  <a:schemeClr val="bg1"/>
                </a:solidFill>
                <a:latin typeface="+mn-lt"/>
              </a:defRPr>
            </a:lvl8pPr>
            <a:lvl9pPr marL="3886200" indent="-228600" algn="l" rtl="0" eaLnBrk="1" fontAlgn="base" hangingPunct="1">
              <a:spcBef>
                <a:spcPct val="20000"/>
              </a:spcBef>
              <a:spcAft>
                <a:spcPct val="0"/>
              </a:spcAft>
              <a:buClr>
                <a:srgbClr val="FF0000"/>
              </a:buClr>
              <a:buChar char="•"/>
              <a:defRPr sz="2000">
                <a:solidFill>
                  <a:schemeClr val="bg1"/>
                </a:solidFill>
                <a:latin typeface="+mn-lt"/>
              </a:defRPr>
            </a:lvl9pPr>
          </a:lstStyle>
          <a:p>
            <a:pPr eaLnBrk="0" hangingPunct="0">
              <a:buFontTx/>
              <a:buNone/>
              <a:defRPr/>
            </a:pPr>
            <a:r>
              <a:rPr lang="en-US" sz="2400" b="1" dirty="0" smtClean="0">
                <a:solidFill>
                  <a:schemeClr val="bg1"/>
                </a:solidFill>
                <a:latin typeface="+mj-lt"/>
              </a:rPr>
              <a:t>Cross Slope: 1.56% maximum </a:t>
            </a:r>
            <a:endParaRPr lang="en-US" b="1" dirty="0">
              <a:solidFill>
                <a:schemeClr val="bg1"/>
              </a:solidFill>
            </a:endParaRPr>
          </a:p>
        </p:txBody>
      </p:sp>
      <p:sp>
        <p:nvSpPr>
          <p:cNvPr id="21" name="TextBox 20"/>
          <p:cNvSpPr txBox="1"/>
          <p:nvPr/>
        </p:nvSpPr>
        <p:spPr>
          <a:xfrm>
            <a:off x="6192570" y="2109457"/>
            <a:ext cx="1928388" cy="646331"/>
          </a:xfrm>
          <a:prstGeom prst="rect">
            <a:avLst/>
          </a:prstGeom>
          <a:noFill/>
        </p:spPr>
        <p:txBody>
          <a:bodyPr wrap="square" rtlCol="0">
            <a:spAutoFit/>
          </a:bodyPr>
          <a:lstStyle/>
          <a:p>
            <a:r>
              <a:rPr lang="en-US" b="1" dirty="0" smtClean="0">
                <a:solidFill>
                  <a:schemeClr val="bg1"/>
                </a:solidFill>
              </a:rPr>
              <a:t>Par not 4’ in width</a:t>
            </a:r>
            <a:endParaRPr lang="en-US" b="1" dirty="0">
              <a:solidFill>
                <a:schemeClr val="bg1"/>
              </a:solidFill>
            </a:endParaRPr>
          </a:p>
        </p:txBody>
      </p:sp>
      <p:sp>
        <p:nvSpPr>
          <p:cNvPr id="2" name="TextBox 1"/>
          <p:cNvSpPr txBox="1"/>
          <p:nvPr/>
        </p:nvSpPr>
        <p:spPr>
          <a:xfrm>
            <a:off x="152400" y="1436914"/>
            <a:ext cx="3945466" cy="523220"/>
          </a:xfrm>
          <a:prstGeom prst="rect">
            <a:avLst/>
          </a:prstGeom>
          <a:noFill/>
        </p:spPr>
        <p:txBody>
          <a:bodyPr wrap="square" rtlCol="0">
            <a:spAutoFit/>
          </a:bodyPr>
          <a:lstStyle/>
          <a:p>
            <a:r>
              <a:rPr lang="en-US" sz="2800" b="1" dirty="0" smtClean="0">
                <a:latin typeface="+mj-lt"/>
              </a:rPr>
              <a:t>Cross slopes</a:t>
            </a:r>
            <a:endParaRPr lang="en-US" sz="2800" b="1" dirty="0">
              <a:latin typeface="+mj-lt"/>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33" y="1947231"/>
            <a:ext cx="5668212" cy="4251159"/>
          </a:xfrm>
          <a:prstGeom prst="rect">
            <a:avLst/>
          </a:prstGeom>
        </p:spPr>
      </p:pic>
    </p:spTree>
    <p:extLst>
      <p:ext uri="{BB962C8B-B14F-4D97-AF65-F5344CB8AC3E}">
        <p14:creationId xmlns:p14="http://schemas.microsoft.com/office/powerpoint/2010/main" val="3387940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446878" y="6356350"/>
            <a:ext cx="2133600" cy="365125"/>
          </a:xfrm>
        </p:spPr>
        <p:txBody>
          <a:bodyPr/>
          <a:lstStyle/>
          <a:p>
            <a:fld id="{79BC8553-D7CE-49B8-A555-B856885E86A3}" type="slidenum">
              <a:rPr lang="en-US" smtClean="0"/>
              <a:pPr/>
              <a:t>44</a:t>
            </a:fld>
            <a:endParaRPr lang="en-US" dirty="0"/>
          </a:p>
        </p:txBody>
      </p:sp>
      <p:sp>
        <p:nvSpPr>
          <p:cNvPr id="32" name="Title 1"/>
          <p:cNvSpPr txBox="1">
            <a:spLocks/>
          </p:cNvSpPr>
          <p:nvPr/>
        </p:nvSpPr>
        <p:spPr>
          <a:xfrm>
            <a:off x="4097866" y="0"/>
            <a:ext cx="5046133" cy="838200"/>
          </a:xfrm>
          <a:prstGeom prst="rect">
            <a:avLst/>
          </a:prstGeom>
        </p:spPr>
        <p:txBody>
          <a:bodyPr vert="horz" lIns="91440" tIns="45720" rIns="91440" bIns="45720" rtlCol="0" anchor="ct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sng" strike="noStrike" kern="1200" cap="none" spc="0" normalizeH="0" baseline="0" noProof="0" dirty="0" smtClean="0">
                <a:ln>
                  <a:noFill/>
                </a:ln>
                <a:solidFill>
                  <a:srgbClr val="1F694B"/>
                </a:solidFill>
                <a:effectLst/>
                <a:uLnTx/>
                <a:uFillTx/>
                <a:latin typeface="Times New Roman" pitchFamily="18" charset="0"/>
                <a:ea typeface="+mj-ea"/>
                <a:cs typeface="Times New Roman" pitchFamily="18" charset="0"/>
              </a:rPr>
              <a:t/>
            </a:r>
            <a:br>
              <a:rPr kumimoji="0" lang="en-US" sz="2800" b="1" i="0" u="sng" strike="noStrike" kern="1200" cap="none" spc="0" normalizeH="0" baseline="0" noProof="0" dirty="0" smtClean="0">
                <a:ln>
                  <a:noFill/>
                </a:ln>
                <a:solidFill>
                  <a:srgbClr val="1F694B"/>
                </a:solidFill>
                <a:effectLst/>
                <a:uLnTx/>
                <a:uFillTx/>
                <a:latin typeface="Times New Roman" pitchFamily="18" charset="0"/>
                <a:ea typeface="+mj-ea"/>
                <a:cs typeface="Times New Roman" pitchFamily="18" charset="0"/>
              </a:rPr>
            </a:br>
            <a:r>
              <a:rPr kumimoji="0" lang="en-US" sz="2800" b="1" i="0" u="sng" strike="noStrike" kern="1200" cap="none" spc="0" normalizeH="0" baseline="0" noProof="0" dirty="0" smtClean="0">
                <a:ln>
                  <a:noFill/>
                </a:ln>
                <a:solidFill>
                  <a:srgbClr val="1F694B"/>
                </a:solidFill>
                <a:effectLst/>
                <a:uLnTx/>
                <a:uFillTx/>
                <a:latin typeface="Times New Roman" pitchFamily="18" charset="0"/>
                <a:ea typeface="+mj-ea"/>
                <a:cs typeface="Times New Roman" pitchFamily="18" charset="0"/>
              </a:rPr>
              <a:t/>
            </a:r>
            <a:br>
              <a:rPr kumimoji="0" lang="en-US" sz="2800" b="1" i="0" u="sng" strike="noStrike" kern="1200" cap="none" spc="0" normalizeH="0" baseline="0" noProof="0" dirty="0" smtClean="0">
                <a:ln>
                  <a:noFill/>
                </a:ln>
                <a:solidFill>
                  <a:srgbClr val="1F694B"/>
                </a:solidFill>
                <a:effectLst/>
                <a:uLnTx/>
                <a:uFillTx/>
                <a:latin typeface="Times New Roman" pitchFamily="18" charset="0"/>
                <a:ea typeface="+mj-ea"/>
                <a:cs typeface="Times New Roman" pitchFamily="18" charset="0"/>
              </a:rPr>
            </a:br>
            <a:endParaRPr kumimoji="0" lang="en-US" sz="28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19" name="Title 1"/>
          <p:cNvSpPr txBox="1">
            <a:spLocks/>
          </p:cNvSpPr>
          <p:nvPr/>
        </p:nvSpPr>
        <p:spPr>
          <a:xfrm>
            <a:off x="0" y="228601"/>
            <a:ext cx="9144000"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tx1">
                    <a:lumMod val="95000"/>
                    <a:lumOff val="5000"/>
                  </a:schemeClr>
                </a:solidFill>
                <a:cs typeface="Times New Roman" pitchFamily="18" charset="0"/>
              </a:rPr>
              <a:t>ADA Design Basics</a:t>
            </a:r>
            <a:r>
              <a:rPr lang="en-US" b="1" u="sng" dirty="0" smtClean="0">
                <a:solidFill>
                  <a:srgbClr val="1F694B"/>
                </a:solidFill>
                <a:cs typeface="Times New Roman" pitchFamily="18" charset="0"/>
              </a:rPr>
              <a:t/>
            </a:r>
            <a:br>
              <a:rPr lang="en-US" b="1" u="sng" dirty="0" smtClean="0">
                <a:solidFill>
                  <a:srgbClr val="1F694B"/>
                </a:solidFill>
                <a:cs typeface="Times New Roman" pitchFamily="18" charset="0"/>
              </a:rPr>
            </a:br>
            <a:endParaRPr lang="en-US" b="1" dirty="0">
              <a:cs typeface="Times New Roman" pitchFamily="18" charset="0"/>
            </a:endParaRPr>
          </a:p>
        </p:txBody>
      </p:sp>
      <p:sp>
        <p:nvSpPr>
          <p:cNvPr id="6" name="Rectangle 1"/>
          <p:cNvSpPr>
            <a:spLocks noChangeArrowheads="1"/>
          </p:cNvSpPr>
          <p:nvPr/>
        </p:nvSpPr>
        <p:spPr bwMode="auto">
          <a:xfrm>
            <a:off x="205443" y="6268573"/>
            <a:ext cx="7031067" cy="3231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1D4579"/>
                </a:solidFill>
                <a:effectLst/>
                <a:latin typeface="Lucida Sans" panose="020B0602030504020204" pitchFamily="34" charset="0"/>
              </a:rPr>
              <a:t>Source: </a:t>
            </a:r>
            <a:r>
              <a:rPr lang="en-US" altLang="en-US" sz="1200" b="1" dirty="0" smtClean="0">
                <a:solidFill>
                  <a:srgbClr val="1D4579"/>
                </a:solidFill>
                <a:latin typeface="Lucida Sans" panose="020B0602030504020204" pitchFamily="34" charset="0"/>
              </a:rPr>
              <a:t>PROWAG-Proposed Right of Way Accessibility Guidelines</a:t>
            </a:r>
            <a:endParaRPr kumimoji="0" lang="en-US" altLang="en-US" sz="1200" b="0" i="0" u="none" strike="noStrike" cap="none" normalizeH="0" baseline="0" dirty="0" smtClean="0">
              <a:ln>
                <a:noFill/>
              </a:ln>
              <a:solidFill>
                <a:srgbClr val="000000"/>
              </a:solidFill>
              <a:effectLst/>
              <a:latin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1" i="0" u="none" strike="noStrike" cap="none" normalizeH="0" baseline="0" dirty="0" smtClean="0">
              <a:ln>
                <a:noFill/>
              </a:ln>
              <a:solidFill>
                <a:srgbClr val="1D4579"/>
              </a:solidFill>
              <a:effectLst/>
              <a:latin typeface="inherit"/>
            </a:endParaRPr>
          </a:p>
        </p:txBody>
      </p:sp>
      <p:sp>
        <p:nvSpPr>
          <p:cNvPr id="40" name="Line 13"/>
          <p:cNvSpPr>
            <a:spLocks noChangeShapeType="1"/>
          </p:cNvSpPr>
          <p:nvPr/>
        </p:nvSpPr>
        <p:spPr bwMode="auto">
          <a:xfrm flipH="1">
            <a:off x="7322344" y="5290341"/>
            <a:ext cx="1149350" cy="0"/>
          </a:xfrm>
          <a:prstGeom prst="line">
            <a:avLst/>
          </a:prstGeom>
          <a:noFill/>
          <a:ln w="57150">
            <a:solidFill>
              <a:schemeClr val="bg1"/>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41" name="Line 14"/>
          <p:cNvSpPr>
            <a:spLocks noChangeShapeType="1"/>
          </p:cNvSpPr>
          <p:nvPr/>
        </p:nvSpPr>
        <p:spPr bwMode="auto">
          <a:xfrm flipH="1" flipV="1">
            <a:off x="6417469" y="5128416"/>
            <a:ext cx="904875" cy="171450"/>
          </a:xfrm>
          <a:prstGeom prst="line">
            <a:avLst/>
          </a:prstGeom>
          <a:noFill/>
          <a:ln w="57150">
            <a:solidFill>
              <a:schemeClr val="bg1"/>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42" name="Text Box 18"/>
          <p:cNvSpPr txBox="1">
            <a:spLocks noChangeArrowheads="1"/>
          </p:cNvSpPr>
          <p:nvPr/>
        </p:nvSpPr>
        <p:spPr bwMode="auto">
          <a:xfrm>
            <a:off x="7322344" y="4844254"/>
            <a:ext cx="1397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pPr>
            <a:r>
              <a:rPr lang="en-US" altLang="en-US">
                <a:solidFill>
                  <a:schemeClr val="bg1"/>
                </a:solidFill>
              </a:rPr>
              <a:t>2% HERE</a:t>
            </a:r>
          </a:p>
        </p:txBody>
      </p:sp>
      <p:sp>
        <p:nvSpPr>
          <p:cNvPr id="37" name="Content Placeholder 2"/>
          <p:cNvSpPr>
            <a:spLocks noGrp="1"/>
          </p:cNvSpPr>
          <p:nvPr/>
        </p:nvSpPr>
        <p:spPr bwMode="auto">
          <a:xfrm>
            <a:off x="10319" y="5247826"/>
            <a:ext cx="91440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FF0000"/>
              </a:buClr>
              <a:buChar char="•"/>
              <a:defRPr sz="3200">
                <a:solidFill>
                  <a:schemeClr val="tx1"/>
                </a:solidFill>
                <a:latin typeface="+mn-lt"/>
                <a:ea typeface="+mn-ea"/>
                <a:cs typeface="+mn-cs"/>
              </a:defRPr>
            </a:lvl1pPr>
            <a:lvl2pPr marL="742950" indent="-285750" algn="l" rtl="0" fontAlgn="base">
              <a:spcBef>
                <a:spcPct val="20000"/>
              </a:spcBef>
              <a:spcAft>
                <a:spcPct val="0"/>
              </a:spcAft>
              <a:buClr>
                <a:srgbClr val="FF0000"/>
              </a:buClr>
              <a:buChar char="•"/>
              <a:defRPr sz="2800">
                <a:solidFill>
                  <a:schemeClr val="tx1"/>
                </a:solidFill>
                <a:latin typeface="+mn-lt"/>
              </a:defRPr>
            </a:lvl2pPr>
            <a:lvl3pPr marL="1143000" indent="-228600" algn="l" rtl="0" fontAlgn="base">
              <a:spcBef>
                <a:spcPct val="20000"/>
              </a:spcBef>
              <a:spcAft>
                <a:spcPct val="0"/>
              </a:spcAft>
              <a:buClr>
                <a:srgbClr val="FF0000"/>
              </a:buClr>
              <a:buChar char="•"/>
              <a:defRPr sz="2400">
                <a:solidFill>
                  <a:schemeClr val="tx1"/>
                </a:solidFill>
                <a:latin typeface="+mn-lt"/>
              </a:defRPr>
            </a:lvl3pPr>
            <a:lvl4pPr marL="1600200" indent="-228600" algn="l" rtl="0" fontAlgn="base">
              <a:spcBef>
                <a:spcPct val="20000"/>
              </a:spcBef>
              <a:spcAft>
                <a:spcPct val="0"/>
              </a:spcAft>
              <a:buClr>
                <a:srgbClr val="FF0000"/>
              </a:buClr>
              <a:buChar char="•"/>
              <a:defRPr sz="2000">
                <a:solidFill>
                  <a:schemeClr val="tx1"/>
                </a:solidFill>
                <a:latin typeface="+mn-lt"/>
              </a:defRPr>
            </a:lvl4pPr>
            <a:lvl5pPr marL="2057400" indent="-228600" algn="l" rtl="0" fontAlgn="base">
              <a:spcBef>
                <a:spcPct val="20000"/>
              </a:spcBef>
              <a:spcAft>
                <a:spcPct val="0"/>
              </a:spcAft>
              <a:buClr>
                <a:srgbClr val="FF0000"/>
              </a:buClr>
              <a:buChar char="•"/>
              <a:defRPr sz="2000">
                <a:solidFill>
                  <a:schemeClr val="tx1"/>
                </a:solidFill>
                <a:latin typeface="+mn-lt"/>
              </a:defRPr>
            </a:lvl5pPr>
            <a:lvl6pPr marL="2514600" indent="-228600" algn="l" rtl="0" eaLnBrk="1" fontAlgn="base" hangingPunct="1">
              <a:spcBef>
                <a:spcPct val="20000"/>
              </a:spcBef>
              <a:spcAft>
                <a:spcPct val="0"/>
              </a:spcAft>
              <a:buClr>
                <a:srgbClr val="FF0000"/>
              </a:buClr>
              <a:buChar char="•"/>
              <a:defRPr sz="2000">
                <a:solidFill>
                  <a:schemeClr val="bg1"/>
                </a:solidFill>
                <a:latin typeface="+mn-lt"/>
              </a:defRPr>
            </a:lvl6pPr>
            <a:lvl7pPr marL="2971800" indent="-228600" algn="l" rtl="0" eaLnBrk="1" fontAlgn="base" hangingPunct="1">
              <a:spcBef>
                <a:spcPct val="20000"/>
              </a:spcBef>
              <a:spcAft>
                <a:spcPct val="0"/>
              </a:spcAft>
              <a:buClr>
                <a:srgbClr val="FF0000"/>
              </a:buClr>
              <a:buChar char="•"/>
              <a:defRPr sz="2000">
                <a:solidFill>
                  <a:schemeClr val="bg1"/>
                </a:solidFill>
                <a:latin typeface="+mn-lt"/>
              </a:defRPr>
            </a:lvl7pPr>
            <a:lvl8pPr marL="3429000" indent="-228600" algn="l" rtl="0" eaLnBrk="1" fontAlgn="base" hangingPunct="1">
              <a:spcBef>
                <a:spcPct val="20000"/>
              </a:spcBef>
              <a:spcAft>
                <a:spcPct val="0"/>
              </a:spcAft>
              <a:buClr>
                <a:srgbClr val="FF0000"/>
              </a:buClr>
              <a:buChar char="•"/>
              <a:defRPr sz="2000">
                <a:solidFill>
                  <a:schemeClr val="bg1"/>
                </a:solidFill>
                <a:latin typeface="+mn-lt"/>
              </a:defRPr>
            </a:lvl8pPr>
            <a:lvl9pPr marL="3886200" indent="-228600" algn="l" rtl="0" eaLnBrk="1" fontAlgn="base" hangingPunct="1">
              <a:spcBef>
                <a:spcPct val="20000"/>
              </a:spcBef>
              <a:spcAft>
                <a:spcPct val="0"/>
              </a:spcAft>
              <a:buClr>
                <a:srgbClr val="FF0000"/>
              </a:buClr>
              <a:buChar char="•"/>
              <a:defRPr sz="2000">
                <a:solidFill>
                  <a:schemeClr val="bg1"/>
                </a:solidFill>
                <a:latin typeface="+mn-lt"/>
              </a:defRPr>
            </a:lvl9pPr>
          </a:lstStyle>
          <a:p>
            <a:pPr eaLnBrk="0" hangingPunct="0">
              <a:buFontTx/>
              <a:buNone/>
              <a:defRPr/>
            </a:pPr>
            <a:r>
              <a:rPr lang="en-US" sz="2400" b="1" dirty="0" smtClean="0">
                <a:solidFill>
                  <a:schemeClr val="bg1"/>
                </a:solidFill>
                <a:latin typeface="+mj-lt"/>
              </a:rPr>
              <a:t>Cross Slope: 2% maximum </a:t>
            </a:r>
            <a:endParaRPr lang="en-US" b="1" dirty="0">
              <a:solidFill>
                <a:schemeClr val="bg1"/>
              </a:solidFill>
            </a:endParaRPr>
          </a:p>
        </p:txBody>
      </p:sp>
      <p:sp>
        <p:nvSpPr>
          <p:cNvPr id="21" name="TextBox 20"/>
          <p:cNvSpPr txBox="1"/>
          <p:nvPr/>
        </p:nvSpPr>
        <p:spPr>
          <a:xfrm>
            <a:off x="6192570" y="2109457"/>
            <a:ext cx="1928388" cy="646331"/>
          </a:xfrm>
          <a:prstGeom prst="rect">
            <a:avLst/>
          </a:prstGeom>
          <a:noFill/>
        </p:spPr>
        <p:txBody>
          <a:bodyPr wrap="square" rtlCol="0">
            <a:spAutoFit/>
          </a:bodyPr>
          <a:lstStyle/>
          <a:p>
            <a:r>
              <a:rPr lang="en-US" b="1" dirty="0" smtClean="0">
                <a:solidFill>
                  <a:schemeClr val="bg1"/>
                </a:solidFill>
              </a:rPr>
              <a:t>Par not 4’ in width</a:t>
            </a:r>
            <a:endParaRPr lang="en-US" b="1" dirty="0">
              <a:solidFill>
                <a:schemeClr val="bg1"/>
              </a:solidFill>
            </a:endParaRPr>
          </a:p>
        </p:txBody>
      </p:sp>
      <p:sp>
        <p:nvSpPr>
          <p:cNvPr id="17" name="TextBox 16"/>
          <p:cNvSpPr txBox="1"/>
          <p:nvPr/>
        </p:nvSpPr>
        <p:spPr>
          <a:xfrm>
            <a:off x="152400" y="1436914"/>
            <a:ext cx="3945466" cy="523220"/>
          </a:xfrm>
          <a:prstGeom prst="rect">
            <a:avLst/>
          </a:prstGeom>
          <a:noFill/>
        </p:spPr>
        <p:txBody>
          <a:bodyPr wrap="square" rtlCol="0">
            <a:spAutoFit/>
          </a:bodyPr>
          <a:lstStyle/>
          <a:p>
            <a:r>
              <a:rPr lang="en-US" sz="2800" b="1" dirty="0" smtClean="0">
                <a:latin typeface="+mj-lt"/>
              </a:rPr>
              <a:t>Cross slopes</a:t>
            </a:r>
            <a:endParaRPr lang="en-US" sz="2800" b="1" dirty="0">
              <a:latin typeface="+mj-lt"/>
            </a:endParaRPr>
          </a:p>
        </p:txBody>
      </p:sp>
      <p:pic>
        <p:nvPicPr>
          <p:cNvPr id="15" name="Picture 14" descr="Construction worker measuring cross slope with a level before concrete is pou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9" y="1908622"/>
            <a:ext cx="5667375"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30387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030" descr="lipproblem"/>
          <p:cNvPicPr>
            <a:picLocks noChangeAspect="1" noChangeArrowheads="1"/>
          </p:cNvPicPr>
          <p:nvPr/>
        </p:nvPicPr>
        <p:blipFill>
          <a:blip r:embed="rId3" cstate="print"/>
          <a:srcRect/>
          <a:stretch>
            <a:fillRect/>
          </a:stretch>
        </p:blipFill>
        <p:spPr bwMode="auto">
          <a:xfrm>
            <a:off x="959610" y="1878012"/>
            <a:ext cx="7710488" cy="4021138"/>
          </a:xfrm>
          <a:prstGeom prst="rect">
            <a:avLst/>
          </a:prstGeom>
          <a:noFill/>
        </p:spPr>
      </p:pic>
      <p:sp>
        <p:nvSpPr>
          <p:cNvPr id="2" name="Title 1"/>
          <p:cNvSpPr>
            <a:spLocks noGrp="1"/>
          </p:cNvSpPr>
          <p:nvPr>
            <p:ph type="ctrTitle" idx="4294967295"/>
          </p:nvPr>
        </p:nvSpPr>
        <p:spPr>
          <a:xfrm>
            <a:off x="534074" y="266700"/>
            <a:ext cx="9144000" cy="838200"/>
          </a:xfrm>
          <a:prstGeom prst="rect">
            <a:avLst/>
          </a:prstGeom>
        </p:spPr>
        <p:txBody>
          <a:bodyPr>
            <a:normAutofit fontScale="90000"/>
          </a:bodyPr>
          <a:lstStyle/>
          <a:p>
            <a:r>
              <a:rPr lang="en-US" sz="2800" b="1" dirty="0" smtClean="0">
                <a:solidFill>
                  <a:srgbClr val="1F694B"/>
                </a:solidFill>
                <a:latin typeface="Times New Roman" pitchFamily="18" charset="0"/>
                <a:cs typeface="Times New Roman" pitchFamily="18" charset="0"/>
              </a:rPr>
              <a:t/>
            </a:r>
            <a:br>
              <a:rPr lang="en-US" sz="2800" b="1" dirty="0" smtClean="0">
                <a:solidFill>
                  <a:srgbClr val="1F694B"/>
                </a:solidFill>
                <a:latin typeface="Times New Roman" pitchFamily="18" charset="0"/>
                <a:cs typeface="Times New Roman" pitchFamily="18" charset="0"/>
              </a:rPr>
            </a:br>
            <a:r>
              <a:rPr lang="en-US" sz="2800" b="1" dirty="0" smtClean="0">
                <a:solidFill>
                  <a:srgbClr val="1F694B"/>
                </a:solidFill>
                <a:latin typeface="Times New Roman" pitchFamily="18" charset="0"/>
                <a:cs typeface="Times New Roman" pitchFamily="18" charset="0"/>
              </a:rPr>
              <a:t/>
            </a:r>
            <a:br>
              <a:rPr lang="en-US" sz="2800" b="1" dirty="0" smtClean="0">
                <a:solidFill>
                  <a:srgbClr val="1F694B"/>
                </a:solidFill>
                <a:latin typeface="Times New Roman" pitchFamily="18" charset="0"/>
                <a:cs typeface="Times New Roman" pitchFamily="18" charset="0"/>
              </a:rPr>
            </a:br>
            <a:r>
              <a:rPr lang="en-US" sz="2800" b="1" dirty="0" smtClean="0">
                <a:latin typeface="Times New Roman" pitchFamily="18" charset="0"/>
                <a:cs typeface="Times New Roman" pitchFamily="18" charset="0"/>
              </a:rPr>
              <a:t> </a:t>
            </a:r>
            <a:r>
              <a:rPr lang="en-US" sz="2800" b="1" u="sng" dirty="0" smtClean="0">
                <a:solidFill>
                  <a:srgbClr val="1F694B"/>
                </a:solidFill>
                <a:latin typeface="Times New Roman" pitchFamily="18" charset="0"/>
                <a:cs typeface="Times New Roman" pitchFamily="18" charset="0"/>
              </a:rPr>
              <a:t/>
            </a:r>
            <a:br>
              <a:rPr lang="en-US" sz="2800" b="1" u="sng" dirty="0" smtClean="0">
                <a:solidFill>
                  <a:srgbClr val="1F694B"/>
                </a:solidFill>
                <a:latin typeface="Times New Roman" pitchFamily="18" charset="0"/>
                <a:cs typeface="Times New Roman" pitchFamily="18" charset="0"/>
              </a:rPr>
            </a:br>
            <a:r>
              <a:rPr lang="en-US" sz="2800" b="1" u="sng" dirty="0" smtClean="0">
                <a:solidFill>
                  <a:srgbClr val="1F694B"/>
                </a:solidFill>
                <a:latin typeface="Times New Roman" pitchFamily="18" charset="0"/>
                <a:cs typeface="Times New Roman" pitchFamily="18" charset="0"/>
              </a:rPr>
              <a:t/>
            </a:r>
            <a:br>
              <a:rPr lang="en-US" sz="2800" b="1" u="sng" dirty="0" smtClean="0">
                <a:solidFill>
                  <a:srgbClr val="1F694B"/>
                </a:solidFill>
                <a:latin typeface="Times New Roman" pitchFamily="18" charset="0"/>
                <a:cs typeface="Times New Roman" pitchFamily="18" charset="0"/>
              </a:rPr>
            </a:br>
            <a:endParaRPr lang="en-US" sz="2800" b="1" dirty="0">
              <a:latin typeface="Times New Roman" pitchFamily="18" charset="0"/>
              <a:cs typeface="Times New Roman" pitchFamily="18" charset="0"/>
            </a:endParaRPr>
          </a:p>
        </p:txBody>
      </p:sp>
      <p:sp>
        <p:nvSpPr>
          <p:cNvPr id="19" name="Line 1034"/>
          <p:cNvSpPr>
            <a:spLocks noChangeShapeType="1"/>
          </p:cNvSpPr>
          <p:nvPr/>
        </p:nvSpPr>
        <p:spPr bwMode="auto">
          <a:xfrm flipV="1">
            <a:off x="1477965" y="5486401"/>
            <a:ext cx="1813190" cy="288924"/>
          </a:xfrm>
          <a:prstGeom prst="line">
            <a:avLst/>
          </a:prstGeom>
          <a:noFill/>
          <a:ln w="38100">
            <a:solidFill>
              <a:srgbClr val="FF0000"/>
            </a:solidFill>
            <a:round/>
            <a:headEnd/>
            <a:tailEnd type="triangle" w="med" len="med"/>
          </a:ln>
          <a:effectLst/>
        </p:spPr>
        <p:txBody>
          <a:bodyPr/>
          <a:lstStyle/>
          <a:p>
            <a:endParaRPr lang="en-US"/>
          </a:p>
        </p:txBody>
      </p:sp>
      <p:sp>
        <p:nvSpPr>
          <p:cNvPr id="20" name="Line 1035"/>
          <p:cNvSpPr>
            <a:spLocks noChangeShapeType="1"/>
          </p:cNvSpPr>
          <p:nvPr/>
        </p:nvSpPr>
        <p:spPr bwMode="auto">
          <a:xfrm flipH="1" flipV="1">
            <a:off x="248100" y="5257800"/>
            <a:ext cx="1241425" cy="517525"/>
          </a:xfrm>
          <a:prstGeom prst="line">
            <a:avLst/>
          </a:prstGeom>
          <a:noFill/>
          <a:ln w="38100">
            <a:solidFill>
              <a:srgbClr val="FF0000"/>
            </a:solidFill>
            <a:round/>
            <a:headEnd/>
            <a:tailEnd type="triangle" w="med" len="med"/>
          </a:ln>
          <a:effectLst/>
        </p:spPr>
        <p:txBody>
          <a:bodyPr wrap="none" anchor="ctr"/>
          <a:lstStyle/>
          <a:p>
            <a:endParaRPr lang="en-US"/>
          </a:p>
        </p:txBody>
      </p:sp>
      <p:sp>
        <p:nvSpPr>
          <p:cNvPr id="22" name="Text Box 1032"/>
          <p:cNvSpPr txBox="1">
            <a:spLocks noChangeArrowheads="1"/>
          </p:cNvSpPr>
          <p:nvPr/>
        </p:nvSpPr>
        <p:spPr bwMode="auto">
          <a:xfrm>
            <a:off x="1981200" y="5943600"/>
            <a:ext cx="4741863" cy="457200"/>
          </a:xfrm>
          <a:prstGeom prst="rect">
            <a:avLst/>
          </a:prstGeom>
          <a:noFill/>
          <a:ln w="9525">
            <a:noFill/>
            <a:miter lim="800000"/>
            <a:headEnd/>
            <a:tailEnd/>
          </a:ln>
          <a:effectLst/>
        </p:spPr>
        <p:txBody>
          <a:bodyPr>
            <a:spAutoFit/>
          </a:bodyPr>
          <a:lstStyle/>
          <a:p>
            <a:pPr algn="ctr">
              <a:buFontTx/>
              <a:buNone/>
            </a:pPr>
            <a:r>
              <a:rPr lang="en-US" sz="2400" dirty="0">
                <a:solidFill>
                  <a:srgbClr val="FF0000"/>
                </a:solidFill>
                <a:latin typeface="+mj-lt"/>
                <a:cs typeface="Times New Roman" pitchFamily="18" charset="0"/>
              </a:rPr>
              <a:t>Bottoming out at opposing </a:t>
            </a:r>
            <a:r>
              <a:rPr lang="en-US" sz="2400" dirty="0" smtClean="0">
                <a:solidFill>
                  <a:srgbClr val="FF0000"/>
                </a:solidFill>
                <a:latin typeface="+mj-lt"/>
                <a:cs typeface="Times New Roman" pitchFamily="18" charset="0"/>
              </a:rPr>
              <a:t>slopes</a:t>
            </a:r>
            <a:r>
              <a:rPr lang="en-US" sz="2400" b="0" dirty="0" smtClean="0">
                <a:solidFill>
                  <a:schemeClr val="tx1"/>
                </a:solidFill>
                <a:latin typeface="+mj-lt"/>
                <a:cs typeface="Times New Roman" pitchFamily="18" charset="0"/>
              </a:rPr>
              <a:t> </a:t>
            </a:r>
            <a:endParaRPr lang="en-US" sz="2400" b="0" dirty="0">
              <a:solidFill>
                <a:schemeClr val="tx1"/>
              </a:solidFill>
              <a:latin typeface="+mj-lt"/>
              <a:cs typeface="Times New Roman" pitchFamily="18" charset="0"/>
            </a:endParaRPr>
          </a:p>
        </p:txBody>
      </p:sp>
      <p:sp>
        <p:nvSpPr>
          <p:cNvPr id="11" name="Slide Number Placeholder 10"/>
          <p:cNvSpPr>
            <a:spLocks noGrp="1"/>
          </p:cNvSpPr>
          <p:nvPr>
            <p:ph type="sldNum" sz="quarter" idx="12"/>
          </p:nvPr>
        </p:nvSpPr>
        <p:spPr/>
        <p:txBody>
          <a:bodyPr/>
          <a:lstStyle/>
          <a:p>
            <a:fld id="{79BC8553-D7CE-49B8-A555-B856885E86A3}" type="slidenum">
              <a:rPr lang="en-US" smtClean="0"/>
              <a:pPr/>
              <a:t>45</a:t>
            </a:fld>
            <a:endParaRPr lang="en-US"/>
          </a:p>
        </p:txBody>
      </p:sp>
      <p:sp>
        <p:nvSpPr>
          <p:cNvPr id="7" name="Rectangle 6"/>
          <p:cNvSpPr/>
          <p:nvPr/>
        </p:nvSpPr>
        <p:spPr>
          <a:xfrm>
            <a:off x="1981200" y="231596"/>
            <a:ext cx="4572000" cy="769441"/>
          </a:xfrm>
          <a:prstGeom prst="rect">
            <a:avLst/>
          </a:prstGeom>
        </p:spPr>
        <p:txBody>
          <a:bodyPr>
            <a:spAutoFit/>
          </a:bodyPr>
          <a:lstStyle/>
          <a:p>
            <a:pPr algn="ctr"/>
            <a:r>
              <a:rPr lang="en-US" sz="4400" b="1" dirty="0">
                <a:solidFill>
                  <a:schemeClr val="tx1">
                    <a:lumMod val="95000"/>
                    <a:lumOff val="5000"/>
                  </a:schemeClr>
                </a:solidFill>
                <a:cs typeface="Times New Roman" pitchFamily="18" charset="0"/>
              </a:rPr>
              <a:t>ADA Design </a:t>
            </a:r>
            <a:r>
              <a:rPr lang="en-US" sz="4400" b="1" dirty="0" smtClean="0">
                <a:solidFill>
                  <a:schemeClr val="tx1">
                    <a:lumMod val="95000"/>
                    <a:lumOff val="5000"/>
                  </a:schemeClr>
                </a:solidFill>
                <a:cs typeface="Times New Roman" pitchFamily="18" charset="0"/>
              </a:rPr>
              <a:t>Basics</a:t>
            </a:r>
            <a:endParaRPr lang="en-US" sz="4400" b="1" dirty="0">
              <a:solidFill>
                <a:schemeClr val="tx1">
                  <a:lumMod val="95000"/>
                  <a:lumOff val="5000"/>
                </a:schemeClr>
              </a:solidFill>
              <a:cs typeface="Times New Roman" pitchFamily="18" charset="0"/>
            </a:endParaRPr>
          </a:p>
        </p:txBody>
      </p:sp>
      <p:sp>
        <p:nvSpPr>
          <p:cNvPr id="13" name="TextBox 12"/>
          <p:cNvSpPr txBox="1"/>
          <p:nvPr/>
        </p:nvSpPr>
        <p:spPr>
          <a:xfrm>
            <a:off x="152400" y="1436914"/>
            <a:ext cx="3945466" cy="523220"/>
          </a:xfrm>
          <a:prstGeom prst="rect">
            <a:avLst/>
          </a:prstGeom>
          <a:noFill/>
        </p:spPr>
        <p:txBody>
          <a:bodyPr wrap="square" rtlCol="0">
            <a:spAutoFit/>
          </a:bodyPr>
          <a:lstStyle/>
          <a:p>
            <a:r>
              <a:rPr lang="en-US" sz="2800" b="1" dirty="0" smtClean="0">
                <a:latin typeface="+mj-lt"/>
              </a:rPr>
              <a:t>Counter slopes</a:t>
            </a:r>
            <a:endParaRPr lang="en-US" sz="2800" b="1" dirty="0">
              <a:latin typeface="+mj-lt"/>
            </a:endParaRPr>
          </a:p>
        </p:txBody>
      </p:sp>
      <p:sp>
        <p:nvSpPr>
          <p:cNvPr id="3" name="Subtitle 2"/>
          <p:cNvSpPr>
            <a:spLocks noGrp="1"/>
          </p:cNvSpPr>
          <p:nvPr>
            <p:ph type="subTitle" idx="4294967295"/>
          </p:nvPr>
        </p:nvSpPr>
        <p:spPr>
          <a:xfrm>
            <a:off x="3291154" y="5171646"/>
            <a:ext cx="5219799" cy="1686353"/>
          </a:xfrm>
        </p:spPr>
        <p:txBody>
          <a:bodyPr>
            <a:noAutofit/>
          </a:bodyPr>
          <a:lstStyle/>
          <a:p>
            <a:pPr marL="0" lvl="1">
              <a:spcAft>
                <a:spcPts val="600"/>
              </a:spcAft>
            </a:pPr>
            <a:r>
              <a:rPr lang="en-US" sz="2000" b="1" dirty="0">
                <a:latin typeface="+mj-lt"/>
                <a:cs typeface="Times New Roman" pitchFamily="18" charset="0"/>
              </a:rPr>
              <a:t>The cross-slope of the street (perpendicular to the curb) cannot exceed 5%</a:t>
            </a:r>
            <a:endParaRPr lang="en-US" sz="2000" dirty="0">
              <a:latin typeface="+mj-lt"/>
              <a:cs typeface="Times New Roman" pitchFamily="18" charset="0"/>
            </a:endParaRPr>
          </a:p>
        </p:txBody>
      </p:sp>
    </p:spTree>
    <p:extLst>
      <p:ext uri="{BB962C8B-B14F-4D97-AF65-F5344CB8AC3E}">
        <p14:creationId xmlns:p14="http://schemas.microsoft.com/office/powerpoint/2010/main" val="1593274502"/>
      </p:ext>
    </p:extLst>
  </p:cSld>
  <p:clrMapOvr>
    <a:masterClrMapping/>
  </p:clrMapOvr>
  <p:transition>
    <p:cover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37161" y="1536192"/>
            <a:ext cx="3221676" cy="5169408"/>
          </a:xfrm>
        </p:spPr>
        <p:txBody>
          <a:bodyPr>
            <a:noAutofit/>
          </a:bodyPr>
          <a:lstStyle/>
          <a:p>
            <a:pPr marL="457200" lvl="1" indent="0" algn="l">
              <a:lnSpc>
                <a:spcPct val="90000"/>
              </a:lnSpc>
              <a:spcBef>
                <a:spcPts val="100"/>
              </a:spcBef>
              <a:spcAft>
                <a:spcPts val="600"/>
              </a:spcAft>
              <a:buClr>
                <a:srgbClr val="1F694B"/>
              </a:buClr>
              <a:buNone/>
              <a:tabLst>
                <a:tab pos="457200" algn="l"/>
              </a:tabLst>
            </a:pPr>
            <a:r>
              <a:rPr lang="en-US" sz="1600" b="1" dirty="0" smtClean="0">
                <a:solidFill>
                  <a:srgbClr val="1F694B"/>
                </a:solidFill>
                <a:latin typeface="+mj-lt"/>
                <a:cs typeface="Times New Roman" pitchFamily="18" charset="0"/>
              </a:rPr>
              <a:t>REQUIREMENT:  </a:t>
            </a:r>
            <a:r>
              <a:rPr lang="en-US" sz="1600" b="1" dirty="0" smtClean="0">
                <a:solidFill>
                  <a:schemeClr val="tx1">
                    <a:lumMod val="75000"/>
                    <a:lumOff val="25000"/>
                  </a:schemeClr>
                </a:solidFill>
                <a:latin typeface="+mj-lt"/>
                <a:cs typeface="Times New Roman" pitchFamily="18" charset="0"/>
              </a:rPr>
              <a:t>Off-Sets</a:t>
            </a:r>
          </a:p>
          <a:p>
            <a:pPr marL="1143000" indent="-228600" algn="just">
              <a:lnSpc>
                <a:spcPct val="90000"/>
              </a:lnSpc>
              <a:buFont typeface="Wingdings" pitchFamily="2" charset="2"/>
              <a:buChar char="§"/>
            </a:pPr>
            <a:r>
              <a:rPr lang="en-US" sz="1600" dirty="0" smtClean="0">
                <a:solidFill>
                  <a:schemeClr val="tx1">
                    <a:lumMod val="75000"/>
                    <a:lumOff val="25000"/>
                  </a:schemeClr>
                </a:solidFill>
                <a:latin typeface="+mj-lt"/>
                <a:cs typeface="Times New Roman" pitchFamily="18" charset="0"/>
              </a:rPr>
              <a:t>A vertical change in level (lip) greater than ¼” is not permitted on curb ramps, blended transitions, landings, and gutter areas within the </a:t>
            </a:r>
            <a:r>
              <a:rPr lang="en-US" sz="1600" b="1" dirty="0" smtClean="0">
                <a:solidFill>
                  <a:srgbClr val="1F694B"/>
                </a:solidFill>
                <a:latin typeface="+mj-lt"/>
                <a:cs typeface="Times New Roman" pitchFamily="18" charset="0"/>
              </a:rPr>
              <a:t>PAR</a:t>
            </a:r>
            <a:r>
              <a:rPr lang="en-US" sz="1600" dirty="0" smtClean="0">
                <a:solidFill>
                  <a:schemeClr val="tx1">
                    <a:lumMod val="75000"/>
                    <a:lumOff val="25000"/>
                  </a:schemeClr>
                </a:solidFill>
                <a:latin typeface="+mj-lt"/>
                <a:cs typeface="Times New Roman" pitchFamily="18" charset="0"/>
              </a:rPr>
              <a:t>.</a:t>
            </a:r>
          </a:p>
          <a:p>
            <a:pPr marL="1371600" indent="-228600" algn="l">
              <a:lnSpc>
                <a:spcPct val="90000"/>
              </a:lnSpc>
              <a:tabLst>
                <a:tab pos="1371600" algn="l"/>
              </a:tabLst>
            </a:pPr>
            <a:endParaRPr lang="en-US" sz="1600" dirty="0" smtClean="0">
              <a:solidFill>
                <a:schemeClr val="tx1">
                  <a:lumMod val="75000"/>
                  <a:lumOff val="25000"/>
                </a:schemeClr>
              </a:solidFill>
              <a:latin typeface="Times New Roman" pitchFamily="18" charset="0"/>
              <a:cs typeface="Times New Roman" pitchFamily="18" charset="0"/>
            </a:endParaRPr>
          </a:p>
          <a:p>
            <a:pPr marL="1371600" indent="-228600" algn="l">
              <a:lnSpc>
                <a:spcPct val="90000"/>
              </a:lnSpc>
              <a:tabLst>
                <a:tab pos="1371600" algn="l"/>
              </a:tabLst>
            </a:pPr>
            <a:endParaRPr lang="en-US" sz="1600" dirty="0" smtClean="0">
              <a:solidFill>
                <a:schemeClr val="tx1">
                  <a:lumMod val="75000"/>
                  <a:lumOff val="25000"/>
                </a:schemeClr>
              </a:solidFill>
              <a:latin typeface="Times New Roman" pitchFamily="18" charset="0"/>
              <a:cs typeface="Times New Roman" pitchFamily="18" charset="0"/>
            </a:endParaRPr>
          </a:p>
          <a:p>
            <a:pPr marL="1371600" indent="-228600" algn="l">
              <a:lnSpc>
                <a:spcPct val="90000"/>
              </a:lnSpc>
              <a:tabLst>
                <a:tab pos="1371600" algn="l"/>
              </a:tabLst>
            </a:pPr>
            <a:endParaRPr lang="en-US" sz="1600" dirty="0" smtClean="0">
              <a:solidFill>
                <a:schemeClr val="tx1">
                  <a:lumMod val="75000"/>
                  <a:lumOff val="25000"/>
                </a:schemeClr>
              </a:solidFill>
              <a:latin typeface="Times New Roman" pitchFamily="18" charset="0"/>
              <a:cs typeface="Times New Roman" pitchFamily="18" charset="0"/>
            </a:endParaRPr>
          </a:p>
          <a:p>
            <a:pPr marL="914400" algn="just">
              <a:lnSpc>
                <a:spcPct val="90000"/>
              </a:lnSpc>
              <a:tabLst>
                <a:tab pos="1371600" algn="l"/>
              </a:tabLst>
            </a:pPr>
            <a:endParaRPr lang="en-US" sz="1600" dirty="0" smtClean="0">
              <a:solidFill>
                <a:schemeClr val="tx1">
                  <a:lumMod val="75000"/>
                  <a:lumOff val="25000"/>
                </a:schemeClr>
              </a:solidFill>
              <a:latin typeface="Times New Roman" pitchFamily="18" charset="0"/>
              <a:cs typeface="Times New Roman" pitchFamily="18" charset="0"/>
            </a:endParaRPr>
          </a:p>
          <a:p>
            <a:pPr marL="914400" algn="just">
              <a:lnSpc>
                <a:spcPct val="90000"/>
              </a:lnSpc>
            </a:pPr>
            <a:endParaRPr lang="en-US" sz="1600" b="1" dirty="0" smtClean="0">
              <a:solidFill>
                <a:schemeClr val="tx1">
                  <a:lumMod val="75000"/>
                  <a:lumOff val="25000"/>
                </a:schemeClr>
              </a:solidFill>
              <a:latin typeface="Times New Roman" pitchFamily="18" charset="0"/>
              <a:cs typeface="Times New Roman" pitchFamily="18" charset="0"/>
            </a:endParaRPr>
          </a:p>
          <a:p>
            <a:pPr marL="914400" algn="just">
              <a:lnSpc>
                <a:spcPct val="90000"/>
              </a:lnSpc>
            </a:pPr>
            <a:endParaRPr lang="en-US" sz="1600" b="1" dirty="0" smtClean="0">
              <a:solidFill>
                <a:schemeClr val="tx1">
                  <a:lumMod val="75000"/>
                  <a:lumOff val="25000"/>
                </a:schemeClr>
              </a:solidFill>
              <a:latin typeface="Times New Roman" pitchFamily="18" charset="0"/>
              <a:cs typeface="Times New Roman" pitchFamily="18" charset="0"/>
            </a:endParaRPr>
          </a:p>
          <a:p>
            <a:pPr marL="914400" algn="just">
              <a:lnSpc>
                <a:spcPct val="90000"/>
              </a:lnSpc>
            </a:pPr>
            <a:endParaRPr lang="en-US" sz="1600" b="1" dirty="0" smtClean="0">
              <a:solidFill>
                <a:schemeClr val="tx1">
                  <a:lumMod val="75000"/>
                  <a:lumOff val="25000"/>
                </a:schemeClr>
              </a:solidFill>
              <a:latin typeface="Times New Roman" pitchFamily="18" charset="0"/>
              <a:cs typeface="Times New Roman" pitchFamily="18" charset="0"/>
            </a:endParaRPr>
          </a:p>
          <a:p>
            <a:pPr marL="685800" lvl="1" indent="-228600" algn="l">
              <a:spcBef>
                <a:spcPts val="100"/>
              </a:spcBef>
              <a:spcAft>
                <a:spcPts val="600"/>
              </a:spcAft>
              <a:buClr>
                <a:srgbClr val="1F694B"/>
              </a:buClr>
              <a:tabLst>
                <a:tab pos="457200" algn="l"/>
              </a:tabLst>
            </a:pPr>
            <a:endParaRPr lang="en-US" sz="1600" b="1" dirty="0" smtClean="0">
              <a:solidFill>
                <a:srgbClr val="1F694B"/>
              </a:solidFill>
              <a:latin typeface="Times New Roman" pitchFamily="18" charset="0"/>
              <a:cs typeface="Times New Roman" pitchFamily="18" charset="0"/>
            </a:endParaRPr>
          </a:p>
          <a:p>
            <a:pPr marL="685800" lvl="1" indent="-228600" algn="l">
              <a:spcBef>
                <a:spcPts val="100"/>
              </a:spcBef>
              <a:spcAft>
                <a:spcPts val="600"/>
              </a:spcAft>
              <a:buClr>
                <a:srgbClr val="1F694B"/>
              </a:buClr>
              <a:tabLst>
                <a:tab pos="457200" algn="l"/>
              </a:tabLst>
            </a:pPr>
            <a:endParaRPr lang="en-US" sz="1600" dirty="0" smtClean="0">
              <a:solidFill>
                <a:schemeClr val="tx1">
                  <a:lumMod val="75000"/>
                  <a:lumOff val="25000"/>
                </a:schemeClr>
              </a:solidFill>
              <a:latin typeface="Times New Roman" pitchFamily="18" charset="0"/>
              <a:cs typeface="Times New Roman" pitchFamily="18" charset="0"/>
            </a:endParaRPr>
          </a:p>
          <a:p>
            <a:pPr marL="914400" lvl="1" indent="-274320" algn="l">
              <a:spcBef>
                <a:spcPts val="100"/>
              </a:spcBef>
              <a:spcAft>
                <a:spcPts val="600"/>
              </a:spcAft>
              <a:buFont typeface="Wingdings" pitchFamily="2" charset="2"/>
              <a:buChar char="q"/>
              <a:tabLst>
                <a:tab pos="457200" algn="l"/>
              </a:tabLst>
            </a:pPr>
            <a:endParaRPr lang="en-US" sz="1600" dirty="0" smtClean="0">
              <a:solidFill>
                <a:schemeClr val="tx1">
                  <a:lumMod val="75000"/>
                  <a:lumOff val="25000"/>
                </a:schemeClr>
              </a:solidFill>
              <a:latin typeface="Times New Roman" pitchFamily="18" charset="0"/>
              <a:cs typeface="Times New Roman" pitchFamily="18" charset="0"/>
            </a:endParaRPr>
          </a:p>
          <a:p>
            <a:pPr marL="457200" indent="-182880" algn="l">
              <a:spcBef>
                <a:spcPts val="100"/>
              </a:spcBef>
              <a:tabLst>
                <a:tab pos="457200" algn="l"/>
              </a:tabLst>
            </a:pPr>
            <a:endParaRPr lang="en-US" sz="1600" dirty="0" smtClean="0">
              <a:solidFill>
                <a:schemeClr val="tx1">
                  <a:lumMod val="75000"/>
                  <a:lumOff val="25000"/>
                </a:schemeClr>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79BC8553-D7CE-49B8-A555-B856885E86A3}" type="slidenum">
              <a:rPr lang="en-US" smtClean="0"/>
              <a:pPr/>
              <a:t>46</a:t>
            </a:fld>
            <a:endParaRPr lang="en-US"/>
          </a:p>
        </p:txBody>
      </p:sp>
      <p:sp>
        <p:nvSpPr>
          <p:cNvPr id="7" name="Title 1"/>
          <p:cNvSpPr txBox="1">
            <a:spLocks/>
          </p:cNvSpPr>
          <p:nvPr/>
        </p:nvSpPr>
        <p:spPr>
          <a:xfrm>
            <a:off x="0" y="228601"/>
            <a:ext cx="9144000"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tx1">
                    <a:lumMod val="95000"/>
                    <a:lumOff val="5000"/>
                  </a:schemeClr>
                </a:solidFill>
                <a:cs typeface="Times New Roman" pitchFamily="18" charset="0"/>
              </a:rPr>
              <a:t>ADA Design Basics</a:t>
            </a:r>
            <a:r>
              <a:rPr lang="en-US" b="1" u="sng" dirty="0" smtClean="0">
                <a:solidFill>
                  <a:srgbClr val="1F694B"/>
                </a:solidFill>
                <a:cs typeface="Times New Roman" pitchFamily="18" charset="0"/>
              </a:rPr>
              <a:t/>
            </a:r>
            <a:br>
              <a:rPr lang="en-US" b="1" u="sng" dirty="0" smtClean="0">
                <a:solidFill>
                  <a:srgbClr val="1F694B"/>
                </a:solidFill>
                <a:cs typeface="Times New Roman" pitchFamily="18" charset="0"/>
              </a:rPr>
            </a:br>
            <a:endParaRPr lang="en-US" b="1" dirty="0">
              <a:cs typeface="Times New Roman" pitchFamily="18" charset="0"/>
            </a:endParaRPr>
          </a:p>
        </p:txBody>
      </p:sp>
      <p:pic>
        <p:nvPicPr>
          <p:cNvPr id="4" name="Picture 3"/>
          <p:cNvPicPr>
            <a:picLocks noChangeAspect="1"/>
          </p:cNvPicPr>
          <p:nvPr/>
        </p:nvPicPr>
        <p:blipFill>
          <a:blip r:embed="rId3"/>
          <a:stretch>
            <a:fillRect/>
          </a:stretch>
        </p:blipFill>
        <p:spPr>
          <a:xfrm>
            <a:off x="3280785" y="2577830"/>
            <a:ext cx="5406015" cy="3778520"/>
          </a:xfrm>
          <a:prstGeom prst="rect">
            <a:avLst/>
          </a:prstGeom>
        </p:spPr>
      </p:pic>
    </p:spTree>
    <p:extLst>
      <p:ext uri="{BB962C8B-B14F-4D97-AF65-F5344CB8AC3E}">
        <p14:creationId xmlns:p14="http://schemas.microsoft.com/office/powerpoint/2010/main" val="2818370583"/>
      </p:ext>
    </p:extLst>
  </p:cSld>
  <p:clrMapOvr>
    <a:masterClrMapping/>
  </p:clrMapOvr>
  <p:transition>
    <p:cover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228" y="285395"/>
            <a:ext cx="8229600" cy="1143000"/>
          </a:xfrm>
        </p:spPr>
        <p:txBody>
          <a:bodyPr/>
          <a:lstStyle/>
          <a:p>
            <a:r>
              <a:rPr lang="en-US" b="1" dirty="0" smtClean="0"/>
              <a:t>Maintain Gutter drainage</a:t>
            </a:r>
            <a:endParaRPr lang="en-US" b="1"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47</a:t>
            </a:fld>
            <a:endParaRPr lang="en-US"/>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0399" y="1973919"/>
            <a:ext cx="5269031" cy="3951773"/>
          </a:xfrm>
          <a:prstGeom prst="rect">
            <a:avLst/>
          </a:prstGeom>
        </p:spPr>
      </p:pic>
      <p:sp>
        <p:nvSpPr>
          <p:cNvPr id="6" name="TextBox 5"/>
          <p:cNvSpPr txBox="1"/>
          <p:nvPr/>
        </p:nvSpPr>
        <p:spPr>
          <a:xfrm>
            <a:off x="5529430" y="1789253"/>
            <a:ext cx="3157370"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Construct the ramp to meet the roadway edge.</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Do not adjust the road later to meet the ramp</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The curb no longer drains along the gutter in this example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err="1" smtClean="0"/>
              <a:t>Heatwelding</a:t>
            </a:r>
            <a:r>
              <a:rPr lang="en-US" sz="2000" dirty="0" smtClean="0"/>
              <a:t> is often an obvious sign of post construction adjustment</a:t>
            </a:r>
            <a:endParaRPr lang="en-US" sz="2000" dirty="0"/>
          </a:p>
        </p:txBody>
      </p:sp>
    </p:spTree>
    <p:extLst>
      <p:ext uri="{BB962C8B-B14F-4D97-AF65-F5344CB8AC3E}">
        <p14:creationId xmlns:p14="http://schemas.microsoft.com/office/powerpoint/2010/main" val="7963356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BC8553-D7CE-49B8-A555-B856885E86A3}" type="slidenum">
              <a:rPr lang="en-US" smtClean="0"/>
              <a:pPr/>
              <a:t>48</a:t>
            </a:fld>
            <a:endParaRPr lang="en-US" dirty="0"/>
          </a:p>
        </p:txBody>
      </p:sp>
      <p:sp>
        <p:nvSpPr>
          <p:cNvPr id="6" name="Title 1"/>
          <p:cNvSpPr>
            <a:spLocks noGrp="1"/>
          </p:cNvSpPr>
          <p:nvPr>
            <p:ph type="title"/>
          </p:nvPr>
        </p:nvSpPr>
        <p:spPr>
          <a:xfrm>
            <a:off x="457200" y="274638"/>
            <a:ext cx="8229600" cy="1143000"/>
          </a:xfrm>
        </p:spPr>
        <p:txBody>
          <a:bodyPr/>
          <a:lstStyle/>
          <a:p>
            <a:r>
              <a:rPr lang="en-US" b="1" dirty="0" smtClean="0"/>
              <a:t>ADA Design Basics</a:t>
            </a:r>
            <a:br>
              <a:rPr lang="en-US" b="1" dirty="0" smtClean="0"/>
            </a:br>
            <a:r>
              <a:rPr lang="en-US" sz="2800" b="1" dirty="0" smtClean="0"/>
              <a:t>Clear Space</a:t>
            </a:r>
            <a:endParaRPr lang="en-US" sz="2800" b="1" dirty="0"/>
          </a:p>
        </p:txBody>
      </p:sp>
      <p:pic>
        <p:nvPicPr>
          <p:cNvPr id="9" name="Picture 8"/>
          <p:cNvPicPr>
            <a:picLocks noChangeAspect="1"/>
          </p:cNvPicPr>
          <p:nvPr/>
        </p:nvPicPr>
        <p:blipFill>
          <a:blip r:embed="rId3"/>
          <a:stretch>
            <a:fillRect/>
          </a:stretch>
        </p:blipFill>
        <p:spPr>
          <a:xfrm>
            <a:off x="240982" y="1431979"/>
            <a:ext cx="5783898" cy="5106933"/>
          </a:xfrm>
          <a:prstGeom prst="rect">
            <a:avLst/>
          </a:prstGeom>
        </p:spPr>
      </p:pic>
      <p:sp>
        <p:nvSpPr>
          <p:cNvPr id="7" name="Content Placeholder 6"/>
          <p:cNvSpPr>
            <a:spLocks noGrp="1"/>
          </p:cNvSpPr>
          <p:nvPr>
            <p:ph idx="1"/>
          </p:nvPr>
        </p:nvSpPr>
        <p:spPr>
          <a:xfrm>
            <a:off x="5720079" y="1600200"/>
            <a:ext cx="3178461" cy="4525963"/>
          </a:xfrm>
        </p:spPr>
        <p:txBody>
          <a:bodyPr>
            <a:normAutofit fontScale="92500" lnSpcReduction="10000"/>
          </a:bodyPr>
          <a:lstStyle/>
          <a:p>
            <a:pPr marL="0" indent="0">
              <a:buNone/>
            </a:pPr>
            <a:r>
              <a:rPr lang="en-US" sz="2400" b="1" dirty="0" smtClean="0"/>
              <a:t>Curb Ramp Design Boundary</a:t>
            </a:r>
          </a:p>
          <a:p>
            <a:pPr marL="0" indent="0">
              <a:buNone/>
            </a:pPr>
            <a:r>
              <a:rPr lang="en-US" sz="2400" dirty="0"/>
              <a:t>-Beyond the bottom grade break, a clear space (minimum 4’x 4’)shall be provided within the width of the pedestrian street crossing and wholly outside the parallel vehicle travel lane with a 2’ buffer</a:t>
            </a:r>
            <a:r>
              <a:rPr lang="en-US" sz="2400" dirty="0" smtClean="0"/>
              <a:t>.</a:t>
            </a:r>
          </a:p>
          <a:p>
            <a:pPr marL="0" indent="0">
              <a:buNone/>
            </a:pPr>
            <a:r>
              <a:rPr lang="en-US" sz="2400" dirty="0" smtClean="0"/>
              <a:t>-Purpose is for turning </a:t>
            </a:r>
          </a:p>
          <a:p>
            <a:pPr marL="0" indent="0">
              <a:buNone/>
            </a:pPr>
            <a:r>
              <a:rPr lang="en-US" sz="2400" dirty="0" smtClean="0"/>
              <a:t>-not required to meet 1.56%</a:t>
            </a:r>
          </a:p>
          <a:p>
            <a:pPr marL="0" indent="0">
              <a:buNone/>
            </a:pPr>
            <a:endParaRPr lang="en-US" sz="2400" dirty="0" smtClean="0"/>
          </a:p>
          <a:p>
            <a:pPr marL="0" indent="0">
              <a:buNone/>
            </a:pPr>
            <a:endParaRPr lang="en-US" sz="2400" dirty="0"/>
          </a:p>
        </p:txBody>
      </p:sp>
      <p:sp>
        <p:nvSpPr>
          <p:cNvPr id="2" name="TextBox 1"/>
          <p:cNvSpPr txBox="1"/>
          <p:nvPr/>
        </p:nvSpPr>
        <p:spPr>
          <a:xfrm>
            <a:off x="886968" y="4242816"/>
            <a:ext cx="749808" cy="646331"/>
          </a:xfrm>
          <a:prstGeom prst="rect">
            <a:avLst/>
          </a:prstGeom>
          <a:noFill/>
        </p:spPr>
        <p:txBody>
          <a:bodyPr wrap="square" rtlCol="0">
            <a:spAutoFit/>
          </a:bodyPr>
          <a:lstStyle/>
          <a:p>
            <a:r>
              <a:rPr lang="en-US" dirty="0" smtClean="0"/>
              <a:t>Clear Space</a:t>
            </a:r>
            <a:endParaRPr lang="en-US" dirty="0"/>
          </a:p>
        </p:txBody>
      </p:sp>
      <p:cxnSp>
        <p:nvCxnSpPr>
          <p:cNvPr id="5" name="Straight Arrow Connector 4"/>
          <p:cNvCxnSpPr/>
          <p:nvPr/>
        </p:nvCxnSpPr>
        <p:spPr>
          <a:xfrm flipV="1">
            <a:off x="1481328" y="4078224"/>
            <a:ext cx="530352" cy="4206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481328" y="3849624"/>
            <a:ext cx="2404872" cy="6492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114643" y="2099116"/>
            <a:ext cx="1353312" cy="338554"/>
          </a:xfrm>
          <a:prstGeom prst="rect">
            <a:avLst/>
          </a:prstGeom>
          <a:noFill/>
        </p:spPr>
        <p:txBody>
          <a:bodyPr wrap="square" rtlCol="0">
            <a:spAutoFit/>
          </a:bodyPr>
          <a:lstStyle/>
          <a:p>
            <a:r>
              <a:rPr lang="en-US" sz="1600" dirty="0" smtClean="0"/>
              <a:t>Buffer</a:t>
            </a:r>
            <a:endParaRPr lang="en-US" sz="1600" dirty="0"/>
          </a:p>
        </p:txBody>
      </p:sp>
    </p:spTree>
    <p:extLst>
      <p:ext uri="{BB962C8B-B14F-4D97-AF65-F5344CB8AC3E}">
        <p14:creationId xmlns:p14="http://schemas.microsoft.com/office/powerpoint/2010/main" val="11459413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0" y="1960134"/>
            <a:ext cx="8933688" cy="4745465"/>
          </a:xfrm>
        </p:spPr>
        <p:txBody>
          <a:bodyPr>
            <a:noAutofit/>
          </a:bodyPr>
          <a:lstStyle/>
          <a:p>
            <a:pPr lvl="1" algn="l">
              <a:spcBef>
                <a:spcPts val="100"/>
              </a:spcBef>
              <a:spcAft>
                <a:spcPts val="600"/>
              </a:spcAft>
              <a:buClr>
                <a:srgbClr val="1F694B"/>
              </a:buClr>
              <a:tabLst>
                <a:tab pos="457200" algn="l"/>
              </a:tabLst>
            </a:pPr>
            <a:r>
              <a:rPr lang="en-US" sz="1600" dirty="0" smtClean="0">
                <a:solidFill>
                  <a:schemeClr val="tx1">
                    <a:lumMod val="75000"/>
                    <a:lumOff val="25000"/>
                  </a:schemeClr>
                </a:solidFill>
                <a:latin typeface="+mj-lt"/>
                <a:cs typeface="Times New Roman" pitchFamily="18" charset="0"/>
              </a:rPr>
              <a:t>A </a:t>
            </a:r>
            <a:r>
              <a:rPr lang="en-US" sz="1600" b="1" dirty="0" smtClean="0">
                <a:solidFill>
                  <a:schemeClr val="tx1">
                    <a:lumMod val="75000"/>
                    <a:lumOff val="25000"/>
                  </a:schemeClr>
                </a:solidFill>
                <a:latin typeface="+mj-lt"/>
                <a:cs typeface="Times New Roman" pitchFamily="18" charset="0"/>
              </a:rPr>
              <a:t>Detectable Warning (DW)</a:t>
            </a:r>
            <a:r>
              <a:rPr lang="en-US" sz="1500" b="1" dirty="0" smtClean="0">
                <a:solidFill>
                  <a:schemeClr val="tx1">
                    <a:lumMod val="75000"/>
                    <a:lumOff val="25000"/>
                  </a:schemeClr>
                </a:solidFill>
                <a:latin typeface="+mj-lt"/>
                <a:cs typeface="Times New Roman" pitchFamily="18" charset="0"/>
              </a:rPr>
              <a:t> </a:t>
            </a:r>
            <a:r>
              <a:rPr lang="en-US" sz="1500" dirty="0" smtClean="0">
                <a:solidFill>
                  <a:schemeClr val="tx1">
                    <a:lumMod val="75000"/>
                    <a:lumOff val="25000"/>
                  </a:schemeClr>
                </a:solidFill>
                <a:latin typeface="+mj-lt"/>
                <a:cs typeface="Times New Roman" pitchFamily="18" charset="0"/>
              </a:rPr>
              <a:t>is used to provide a distinct surface of truncated domes, detectable by cane or underfoot, and is of a contrasting color, to alert those with vision impairments of the transition to  a vehicular route.</a:t>
            </a:r>
          </a:p>
          <a:p>
            <a:pPr marL="914400" lvl="1" indent="-228600" algn="just">
              <a:lnSpc>
                <a:spcPct val="90000"/>
              </a:lnSpc>
              <a:tabLst>
                <a:tab pos="4800600" algn="l"/>
              </a:tabLst>
            </a:pPr>
            <a:r>
              <a:rPr lang="en-US" sz="1400" i="1" dirty="0" smtClean="0">
                <a:solidFill>
                  <a:schemeClr val="tx1">
                    <a:lumMod val="75000"/>
                    <a:lumOff val="25000"/>
                  </a:schemeClr>
                </a:solidFill>
                <a:latin typeface="+mj-lt"/>
                <a:cs typeface="Times New Roman" pitchFamily="18" charset="0"/>
              </a:rPr>
              <a:t>Note: all DW must be installed so that the unit is surrounded by a border of concrete.</a:t>
            </a:r>
            <a:r>
              <a:rPr lang="en-US" sz="1600" b="1" u="sng" dirty="0">
                <a:solidFill>
                  <a:schemeClr val="tx1">
                    <a:lumMod val="75000"/>
                    <a:lumOff val="25000"/>
                  </a:schemeClr>
                </a:solidFill>
                <a:latin typeface="Times New Roman" pitchFamily="18" charset="0"/>
                <a:cs typeface="Times New Roman" pitchFamily="18" charset="0"/>
              </a:rPr>
              <a:t> </a:t>
            </a:r>
          </a:p>
          <a:p>
            <a:pPr marL="914400" lvl="1" indent="-228600" algn="just">
              <a:lnSpc>
                <a:spcPct val="90000"/>
              </a:lnSpc>
              <a:tabLst>
                <a:tab pos="4800600" algn="l"/>
              </a:tabLst>
            </a:pPr>
            <a:r>
              <a:rPr lang="en-US" sz="1600" b="1" u="sng" dirty="0" smtClean="0">
                <a:solidFill>
                  <a:schemeClr val="tx1">
                    <a:lumMod val="75000"/>
                    <a:lumOff val="25000"/>
                  </a:schemeClr>
                </a:solidFill>
                <a:latin typeface="+mj-lt"/>
                <a:cs typeface="Times New Roman" pitchFamily="18" charset="0"/>
              </a:rPr>
              <a:t>Truncated </a:t>
            </a:r>
            <a:r>
              <a:rPr lang="en-US" sz="1600" b="1" u="sng" dirty="0">
                <a:solidFill>
                  <a:schemeClr val="tx1">
                    <a:lumMod val="75000"/>
                    <a:lumOff val="25000"/>
                  </a:schemeClr>
                </a:solidFill>
                <a:latin typeface="+mj-lt"/>
                <a:cs typeface="Times New Roman" pitchFamily="18" charset="0"/>
              </a:rPr>
              <a:t>Domes</a:t>
            </a:r>
          </a:p>
          <a:p>
            <a:pPr marL="1143000" indent="-228600" algn="just">
              <a:lnSpc>
                <a:spcPct val="90000"/>
              </a:lnSpc>
            </a:pPr>
            <a:endParaRPr lang="en-US" sz="100" dirty="0">
              <a:solidFill>
                <a:schemeClr val="tx1">
                  <a:lumMod val="75000"/>
                  <a:lumOff val="25000"/>
                </a:schemeClr>
              </a:solidFill>
              <a:latin typeface="+mj-lt"/>
              <a:cs typeface="Times New Roman" pitchFamily="18" charset="0"/>
            </a:endParaRPr>
          </a:p>
          <a:p>
            <a:pPr marL="969963" indent="-165100" algn="just">
              <a:lnSpc>
                <a:spcPct val="90000"/>
              </a:lnSpc>
              <a:buFont typeface="Wingdings" pitchFamily="2" charset="2"/>
              <a:buChar char="§"/>
            </a:pPr>
            <a:r>
              <a:rPr lang="en-US" sz="1600" dirty="0">
                <a:solidFill>
                  <a:schemeClr val="tx1">
                    <a:lumMod val="75000"/>
                    <a:lumOff val="25000"/>
                  </a:schemeClr>
                </a:solidFill>
                <a:latin typeface="+mj-lt"/>
                <a:cs typeface="Times New Roman" pitchFamily="18" charset="0"/>
              </a:rPr>
              <a:t>Shall comply with City of Columbus </a:t>
            </a:r>
            <a:r>
              <a:rPr lang="en-US" sz="1600" b="1" dirty="0">
                <a:solidFill>
                  <a:srgbClr val="1F694B"/>
                </a:solidFill>
                <a:latin typeface="+mj-lt"/>
                <a:cs typeface="Times New Roman" pitchFamily="18" charset="0"/>
              </a:rPr>
              <a:t>Standard Drawings </a:t>
            </a:r>
            <a:r>
              <a:rPr lang="en-US" sz="1600" b="1" dirty="0" smtClean="0">
                <a:solidFill>
                  <a:srgbClr val="1F694B"/>
                </a:solidFill>
                <a:latin typeface="+mj-lt"/>
                <a:cs typeface="Times New Roman" pitchFamily="18" charset="0"/>
              </a:rPr>
              <a:t>2319</a:t>
            </a:r>
            <a:r>
              <a:rPr lang="en-US" sz="1600" dirty="0" smtClean="0">
                <a:solidFill>
                  <a:schemeClr val="tx1">
                    <a:lumMod val="75000"/>
                    <a:lumOff val="25000"/>
                  </a:schemeClr>
                </a:solidFill>
                <a:latin typeface="+mj-lt"/>
                <a:cs typeface="Times New Roman" pitchFamily="18" charset="0"/>
              </a:rPr>
              <a:t>, </a:t>
            </a:r>
            <a:endParaRPr lang="en-US" sz="1600" dirty="0">
              <a:solidFill>
                <a:schemeClr val="tx1">
                  <a:lumMod val="75000"/>
                  <a:lumOff val="25000"/>
                </a:schemeClr>
              </a:solidFill>
              <a:latin typeface="+mj-lt"/>
              <a:cs typeface="Times New Roman" pitchFamily="18" charset="0"/>
            </a:endParaRPr>
          </a:p>
          <a:p>
            <a:pPr marL="969963" indent="-165100" algn="just">
              <a:lnSpc>
                <a:spcPct val="90000"/>
              </a:lnSpc>
              <a:buFont typeface="Wingdings" pitchFamily="2" charset="2"/>
              <a:buChar char="§"/>
            </a:pPr>
            <a:r>
              <a:rPr lang="en-US" sz="1600" b="1" dirty="0">
                <a:solidFill>
                  <a:srgbClr val="1F694B"/>
                </a:solidFill>
                <a:latin typeface="+mj-lt"/>
                <a:cs typeface="Times New Roman" pitchFamily="18" charset="0"/>
              </a:rPr>
              <a:t>Supplemental Specification 1551 has been removed:  Material requirements for DW’s are found in 2018 CMSC Item 608 and Item 712.14</a:t>
            </a:r>
          </a:p>
          <a:p>
            <a:pPr marL="1143000" indent="-228600" algn="just">
              <a:lnSpc>
                <a:spcPct val="90000"/>
              </a:lnSpc>
            </a:pPr>
            <a:endParaRPr lang="en-US" sz="800" i="1" dirty="0">
              <a:solidFill>
                <a:schemeClr val="tx1">
                  <a:lumMod val="75000"/>
                  <a:lumOff val="25000"/>
                </a:schemeClr>
              </a:solidFill>
              <a:latin typeface="+mj-lt"/>
              <a:cs typeface="Times New Roman" pitchFamily="18" charset="0"/>
            </a:endParaRPr>
          </a:p>
          <a:p>
            <a:pPr marL="914400" algn="just">
              <a:lnSpc>
                <a:spcPct val="90000"/>
              </a:lnSpc>
            </a:pPr>
            <a:r>
              <a:rPr lang="en-US" sz="1600" i="1" dirty="0">
                <a:solidFill>
                  <a:schemeClr val="tx1">
                    <a:lumMod val="75000"/>
                    <a:lumOff val="25000"/>
                  </a:schemeClr>
                </a:solidFill>
                <a:latin typeface="+mj-lt"/>
                <a:cs typeface="Times New Roman" pitchFamily="18" charset="0"/>
              </a:rPr>
              <a:t>Note: all DW installed in Columbus </a:t>
            </a:r>
            <a:r>
              <a:rPr lang="en-US" sz="1600" b="1" i="1" u="sng" dirty="0">
                <a:solidFill>
                  <a:schemeClr val="tx1">
                    <a:lumMod val="75000"/>
                    <a:lumOff val="25000"/>
                  </a:schemeClr>
                </a:solidFill>
                <a:latin typeface="+mj-lt"/>
                <a:cs typeface="Times New Roman" pitchFamily="18" charset="0"/>
              </a:rPr>
              <a:t>MUST</a:t>
            </a:r>
            <a:r>
              <a:rPr lang="en-US" sz="1600" i="1" dirty="0">
                <a:solidFill>
                  <a:schemeClr val="tx1">
                    <a:lumMod val="75000"/>
                    <a:lumOff val="25000"/>
                  </a:schemeClr>
                </a:solidFill>
                <a:latin typeface="+mj-lt"/>
                <a:cs typeface="Times New Roman" pitchFamily="18" charset="0"/>
              </a:rPr>
              <a:t> be from the list of products approved by the City of Columbus, available at our website).</a:t>
            </a:r>
            <a:endParaRPr lang="en-US" sz="1600" dirty="0">
              <a:solidFill>
                <a:schemeClr val="tx1">
                  <a:lumMod val="75000"/>
                  <a:lumOff val="25000"/>
                </a:schemeClr>
              </a:solidFill>
              <a:latin typeface="+mj-lt"/>
              <a:cs typeface="Times New Roman" pitchFamily="18" charset="0"/>
            </a:endParaRPr>
          </a:p>
          <a:p>
            <a:pPr marL="1600200" lvl="1" indent="-228600" algn="just">
              <a:lnSpc>
                <a:spcPct val="90000"/>
              </a:lnSpc>
              <a:tabLst>
                <a:tab pos="4800600" algn="l"/>
              </a:tabLst>
            </a:pPr>
            <a:endParaRPr lang="en-US" sz="1600" dirty="0">
              <a:solidFill>
                <a:schemeClr val="tx1">
                  <a:lumMod val="75000"/>
                  <a:lumOff val="25000"/>
                </a:schemeClr>
              </a:solidFill>
              <a:latin typeface="+mj-lt"/>
              <a:cs typeface="Times New Roman" pitchFamily="18" charset="0"/>
            </a:endParaRPr>
          </a:p>
          <a:p>
            <a:pPr marL="914400" lvl="1" indent="-228600" algn="just">
              <a:lnSpc>
                <a:spcPct val="90000"/>
              </a:lnSpc>
              <a:tabLst>
                <a:tab pos="4800600" algn="l"/>
              </a:tabLst>
            </a:pPr>
            <a:r>
              <a:rPr lang="en-US" sz="1600" b="1" u="sng" dirty="0">
                <a:solidFill>
                  <a:schemeClr val="tx1">
                    <a:lumMod val="75000"/>
                    <a:lumOff val="25000"/>
                  </a:schemeClr>
                </a:solidFill>
                <a:latin typeface="+mj-lt"/>
                <a:cs typeface="Times New Roman" pitchFamily="18" charset="0"/>
              </a:rPr>
              <a:t>Contrast</a:t>
            </a:r>
          </a:p>
          <a:p>
            <a:pPr marL="969963" lvl="1" indent="-165100" algn="just">
              <a:lnSpc>
                <a:spcPct val="90000"/>
              </a:lnSpc>
              <a:buFont typeface="Wingdings" pitchFamily="2" charset="2"/>
              <a:buChar char="§"/>
              <a:tabLst>
                <a:tab pos="4800600" algn="l"/>
              </a:tabLst>
            </a:pPr>
            <a:r>
              <a:rPr lang="en-US" sz="1600" dirty="0">
                <a:solidFill>
                  <a:schemeClr val="tx1">
                    <a:lumMod val="75000"/>
                    <a:lumOff val="25000"/>
                  </a:schemeClr>
                </a:solidFill>
                <a:latin typeface="+mj-lt"/>
                <a:cs typeface="Times New Roman" pitchFamily="18" charset="0"/>
              </a:rPr>
              <a:t>DW surfaces shall contrast visually with adjacent walking surfaces, either light-on-dark, or dark-on-light.</a:t>
            </a:r>
          </a:p>
          <a:p>
            <a:pPr marL="969963" lvl="1" indent="-165100" algn="just">
              <a:lnSpc>
                <a:spcPct val="90000"/>
              </a:lnSpc>
              <a:buFont typeface="Wingdings" pitchFamily="2" charset="2"/>
              <a:buChar char="§"/>
              <a:tabLst>
                <a:tab pos="4800600" algn="l"/>
              </a:tabLst>
            </a:pPr>
            <a:r>
              <a:rPr lang="en-US" sz="1600" dirty="0">
                <a:solidFill>
                  <a:schemeClr val="tx1">
                    <a:lumMod val="75000"/>
                    <a:lumOff val="25000"/>
                  </a:schemeClr>
                </a:solidFill>
                <a:latin typeface="+mj-lt"/>
                <a:cs typeface="Times New Roman" pitchFamily="18" charset="0"/>
              </a:rPr>
              <a:t>No color substitutions are permitted without the express written </a:t>
            </a:r>
            <a:endParaRPr lang="en-US" sz="1600" dirty="0" smtClean="0">
              <a:solidFill>
                <a:schemeClr val="tx1">
                  <a:lumMod val="75000"/>
                  <a:lumOff val="25000"/>
                </a:schemeClr>
              </a:solidFill>
              <a:latin typeface="+mj-lt"/>
              <a:cs typeface="Times New Roman" pitchFamily="18" charset="0"/>
            </a:endParaRPr>
          </a:p>
          <a:p>
            <a:pPr marL="1600200" lvl="1" indent="-228600" algn="just">
              <a:lnSpc>
                <a:spcPct val="90000"/>
              </a:lnSpc>
            </a:pPr>
            <a:endParaRPr lang="en-US" sz="1600" dirty="0" smtClean="0">
              <a:solidFill>
                <a:schemeClr val="tx1">
                  <a:lumMod val="75000"/>
                  <a:lumOff val="25000"/>
                </a:schemeClr>
              </a:solidFill>
              <a:latin typeface="+mj-lt"/>
              <a:cs typeface="Times New Roman" pitchFamily="18" charset="0"/>
            </a:endParaRPr>
          </a:p>
          <a:p>
            <a:pPr marL="1371600" indent="-228600" algn="l">
              <a:lnSpc>
                <a:spcPct val="90000"/>
              </a:lnSpc>
              <a:tabLst>
                <a:tab pos="1371600" algn="l"/>
              </a:tabLst>
            </a:pPr>
            <a:endParaRPr lang="en-US" sz="1600" dirty="0" smtClean="0">
              <a:solidFill>
                <a:schemeClr val="tx1">
                  <a:lumMod val="75000"/>
                  <a:lumOff val="25000"/>
                </a:schemeClr>
              </a:solidFill>
              <a:latin typeface="+mj-lt"/>
              <a:cs typeface="Times New Roman" pitchFamily="18" charset="0"/>
            </a:endParaRPr>
          </a:p>
          <a:p>
            <a:pPr marL="1371600" indent="-228600" algn="l">
              <a:lnSpc>
                <a:spcPct val="90000"/>
              </a:lnSpc>
              <a:tabLst>
                <a:tab pos="1371600" algn="l"/>
              </a:tabLst>
            </a:pPr>
            <a:endParaRPr lang="en-US" sz="1600" dirty="0" smtClean="0">
              <a:solidFill>
                <a:schemeClr val="tx1">
                  <a:lumMod val="75000"/>
                  <a:lumOff val="25000"/>
                </a:schemeClr>
              </a:solidFill>
              <a:latin typeface="+mj-lt"/>
              <a:cs typeface="Times New Roman" pitchFamily="18" charset="0"/>
            </a:endParaRPr>
          </a:p>
          <a:p>
            <a:pPr marL="1371600" indent="-228600" algn="l">
              <a:lnSpc>
                <a:spcPct val="90000"/>
              </a:lnSpc>
              <a:tabLst>
                <a:tab pos="1371600" algn="l"/>
              </a:tabLst>
            </a:pPr>
            <a:endParaRPr lang="en-US" sz="1600" dirty="0" smtClean="0">
              <a:solidFill>
                <a:schemeClr val="tx1">
                  <a:lumMod val="75000"/>
                  <a:lumOff val="25000"/>
                </a:schemeClr>
              </a:solidFill>
              <a:latin typeface="+mj-lt"/>
              <a:cs typeface="Times New Roman" pitchFamily="18" charset="0"/>
            </a:endParaRPr>
          </a:p>
          <a:p>
            <a:pPr marL="914400" algn="just">
              <a:lnSpc>
                <a:spcPct val="90000"/>
              </a:lnSpc>
              <a:tabLst>
                <a:tab pos="1371600" algn="l"/>
              </a:tabLst>
            </a:pPr>
            <a:endParaRPr lang="en-US" sz="1600" dirty="0" smtClean="0">
              <a:solidFill>
                <a:schemeClr val="tx1">
                  <a:lumMod val="75000"/>
                  <a:lumOff val="25000"/>
                </a:schemeClr>
              </a:solidFill>
              <a:latin typeface="+mj-lt"/>
              <a:cs typeface="Times New Roman" pitchFamily="18" charset="0"/>
            </a:endParaRPr>
          </a:p>
          <a:p>
            <a:pPr marL="914400" algn="just">
              <a:lnSpc>
                <a:spcPct val="90000"/>
              </a:lnSpc>
            </a:pPr>
            <a:endParaRPr lang="en-US" sz="1600" b="1" dirty="0" smtClean="0">
              <a:solidFill>
                <a:schemeClr val="tx1">
                  <a:lumMod val="75000"/>
                  <a:lumOff val="25000"/>
                </a:schemeClr>
              </a:solidFill>
              <a:latin typeface="+mj-lt"/>
              <a:cs typeface="Times New Roman" pitchFamily="18" charset="0"/>
            </a:endParaRPr>
          </a:p>
          <a:p>
            <a:pPr marL="914400" algn="just">
              <a:lnSpc>
                <a:spcPct val="90000"/>
              </a:lnSpc>
            </a:pPr>
            <a:endParaRPr lang="en-US" sz="1600" b="1" dirty="0" smtClean="0">
              <a:solidFill>
                <a:schemeClr val="tx1">
                  <a:lumMod val="75000"/>
                  <a:lumOff val="25000"/>
                </a:schemeClr>
              </a:solidFill>
              <a:latin typeface="Times New Roman" pitchFamily="18" charset="0"/>
              <a:cs typeface="Times New Roman" pitchFamily="18" charset="0"/>
            </a:endParaRPr>
          </a:p>
          <a:p>
            <a:pPr marL="914400" algn="just">
              <a:lnSpc>
                <a:spcPct val="90000"/>
              </a:lnSpc>
            </a:pPr>
            <a:endParaRPr lang="en-US" sz="1600" b="1" dirty="0" smtClean="0">
              <a:solidFill>
                <a:schemeClr val="tx1">
                  <a:lumMod val="75000"/>
                  <a:lumOff val="25000"/>
                </a:schemeClr>
              </a:solidFill>
              <a:latin typeface="Times New Roman" pitchFamily="18" charset="0"/>
              <a:cs typeface="Times New Roman" pitchFamily="18" charset="0"/>
            </a:endParaRPr>
          </a:p>
          <a:p>
            <a:pPr marL="685800" lvl="1" indent="-228600" algn="l">
              <a:spcBef>
                <a:spcPts val="100"/>
              </a:spcBef>
              <a:spcAft>
                <a:spcPts val="600"/>
              </a:spcAft>
              <a:buClr>
                <a:srgbClr val="1F694B"/>
              </a:buClr>
              <a:tabLst>
                <a:tab pos="457200" algn="l"/>
              </a:tabLst>
            </a:pPr>
            <a:endParaRPr lang="en-US" sz="1600" b="1" dirty="0" smtClean="0">
              <a:solidFill>
                <a:srgbClr val="1F694B"/>
              </a:solidFill>
              <a:latin typeface="Times New Roman" pitchFamily="18" charset="0"/>
              <a:cs typeface="Times New Roman" pitchFamily="18" charset="0"/>
            </a:endParaRPr>
          </a:p>
          <a:p>
            <a:pPr marL="685800" lvl="1" indent="-228600" algn="l">
              <a:spcBef>
                <a:spcPts val="100"/>
              </a:spcBef>
              <a:spcAft>
                <a:spcPts val="600"/>
              </a:spcAft>
              <a:buClr>
                <a:srgbClr val="1F694B"/>
              </a:buClr>
              <a:tabLst>
                <a:tab pos="457200" algn="l"/>
              </a:tabLst>
            </a:pPr>
            <a:endParaRPr lang="en-US" sz="1600" dirty="0" smtClean="0">
              <a:solidFill>
                <a:schemeClr val="tx1">
                  <a:lumMod val="75000"/>
                  <a:lumOff val="25000"/>
                </a:schemeClr>
              </a:solidFill>
              <a:latin typeface="Times New Roman" pitchFamily="18" charset="0"/>
              <a:cs typeface="Times New Roman" pitchFamily="18" charset="0"/>
            </a:endParaRPr>
          </a:p>
          <a:p>
            <a:pPr marL="914400" lvl="1" indent="-274320" algn="l">
              <a:spcBef>
                <a:spcPts val="100"/>
              </a:spcBef>
              <a:spcAft>
                <a:spcPts val="600"/>
              </a:spcAft>
              <a:buFont typeface="Wingdings" pitchFamily="2" charset="2"/>
              <a:buChar char="q"/>
              <a:tabLst>
                <a:tab pos="457200" algn="l"/>
              </a:tabLst>
            </a:pPr>
            <a:endParaRPr lang="en-US" sz="1600" dirty="0" smtClean="0">
              <a:solidFill>
                <a:schemeClr val="tx1">
                  <a:lumMod val="75000"/>
                  <a:lumOff val="25000"/>
                </a:schemeClr>
              </a:solidFill>
              <a:latin typeface="Times New Roman" pitchFamily="18" charset="0"/>
              <a:cs typeface="Times New Roman" pitchFamily="18" charset="0"/>
            </a:endParaRPr>
          </a:p>
          <a:p>
            <a:pPr marL="457200" indent="-182880" algn="l">
              <a:spcBef>
                <a:spcPts val="100"/>
              </a:spcBef>
              <a:tabLst>
                <a:tab pos="457200" algn="l"/>
              </a:tabLst>
            </a:pPr>
            <a:endParaRPr lang="en-US" sz="1600" dirty="0" smtClean="0">
              <a:solidFill>
                <a:schemeClr val="tx1">
                  <a:lumMod val="75000"/>
                  <a:lumOff val="25000"/>
                </a:schemeClr>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79BC8553-D7CE-49B8-A555-B856885E86A3}" type="slidenum">
              <a:rPr lang="en-US" smtClean="0"/>
              <a:pPr/>
              <a:t>49</a:t>
            </a:fld>
            <a:endParaRPr lang="en-US"/>
          </a:p>
        </p:txBody>
      </p:sp>
      <p:sp>
        <p:nvSpPr>
          <p:cNvPr id="4" name="Title 1"/>
          <p:cNvSpPr txBox="1">
            <a:spLocks/>
          </p:cNvSpPr>
          <p:nvPr/>
        </p:nvSpPr>
        <p:spPr>
          <a:xfrm>
            <a:off x="0" y="228601"/>
            <a:ext cx="9144000"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tx1">
                    <a:lumMod val="95000"/>
                    <a:lumOff val="5000"/>
                  </a:schemeClr>
                </a:solidFill>
                <a:cs typeface="Times New Roman" pitchFamily="18" charset="0"/>
              </a:rPr>
              <a:t>ADA Design Basics</a:t>
            </a:r>
            <a:r>
              <a:rPr lang="en-US" b="1" u="sng" dirty="0" smtClean="0">
                <a:solidFill>
                  <a:srgbClr val="1F694B"/>
                </a:solidFill>
                <a:cs typeface="Times New Roman" pitchFamily="18" charset="0"/>
              </a:rPr>
              <a:t/>
            </a:r>
            <a:br>
              <a:rPr lang="en-US" b="1" u="sng" dirty="0" smtClean="0">
                <a:solidFill>
                  <a:srgbClr val="1F694B"/>
                </a:solidFill>
                <a:cs typeface="Times New Roman" pitchFamily="18" charset="0"/>
              </a:rPr>
            </a:br>
            <a:endParaRPr lang="en-US" b="1" dirty="0">
              <a:cs typeface="Times New Roman" pitchFamily="18" charset="0"/>
            </a:endParaRPr>
          </a:p>
        </p:txBody>
      </p:sp>
      <p:sp>
        <p:nvSpPr>
          <p:cNvPr id="5" name="TextBox 4"/>
          <p:cNvSpPr txBox="1"/>
          <p:nvPr/>
        </p:nvSpPr>
        <p:spPr>
          <a:xfrm>
            <a:off x="152400" y="1436914"/>
            <a:ext cx="3945466" cy="523220"/>
          </a:xfrm>
          <a:prstGeom prst="rect">
            <a:avLst/>
          </a:prstGeom>
          <a:noFill/>
        </p:spPr>
        <p:txBody>
          <a:bodyPr wrap="square" rtlCol="0">
            <a:spAutoFit/>
          </a:bodyPr>
          <a:lstStyle/>
          <a:p>
            <a:r>
              <a:rPr lang="en-US" sz="2800" b="1" dirty="0" smtClean="0">
                <a:latin typeface="+mj-lt"/>
              </a:rPr>
              <a:t>Detectable Warnings</a:t>
            </a:r>
            <a:endParaRPr lang="en-US" sz="2800" b="1" dirty="0">
              <a:latin typeface="+mj-lt"/>
            </a:endParaRPr>
          </a:p>
        </p:txBody>
      </p:sp>
    </p:spTree>
    <p:extLst>
      <p:ext uri="{BB962C8B-B14F-4D97-AF65-F5344CB8AC3E}">
        <p14:creationId xmlns:p14="http://schemas.microsoft.com/office/powerpoint/2010/main" val="1067185630"/>
      </p:ext>
    </p:extLst>
  </p:cSld>
  <p:clrMapOvr>
    <a:masterClrMapping/>
  </p:clrMapOvr>
  <p:transition>
    <p:cover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subTitle" idx="4294967295"/>
          </p:nvPr>
        </p:nvSpPr>
        <p:spPr>
          <a:xfrm>
            <a:off x="125160" y="1612451"/>
            <a:ext cx="8671871" cy="2321875"/>
          </a:xfrm>
        </p:spPr>
        <p:txBody>
          <a:bodyPr wrap="square">
            <a:normAutofit fontScale="85000" lnSpcReduction="20000"/>
          </a:bodyPr>
          <a:lstStyle/>
          <a:p>
            <a:r>
              <a:rPr lang="en-US" sz="2400" dirty="0"/>
              <a:t>The ADA is one of America's most comprehensive pieces of civil rights legislation that prohibits discrimination and guarantees that people with disabilities have the same opportunities as everyone else to participate in the mainstream of American life -- to enjoy employment opportunities, to purchase goods and services, and to participate in State and local government programs and </a:t>
            </a:r>
            <a:r>
              <a:rPr lang="en-US" sz="2400" dirty="0" smtClean="0"/>
              <a:t>services.</a:t>
            </a:r>
            <a:r>
              <a:rPr lang="en-US" sz="2400" b="1" dirty="0" smtClean="0">
                <a:solidFill>
                  <a:schemeClr val="tx1">
                    <a:lumMod val="75000"/>
                    <a:lumOff val="25000"/>
                  </a:schemeClr>
                </a:solidFill>
                <a:latin typeface="Times New Roman" pitchFamily="18" charset="0"/>
                <a:cs typeface="Times New Roman" pitchFamily="18" charset="0"/>
              </a:rPr>
              <a:t/>
            </a:r>
            <a:br>
              <a:rPr lang="en-US" sz="2400" b="1" dirty="0" smtClean="0">
                <a:solidFill>
                  <a:schemeClr val="tx1">
                    <a:lumMod val="75000"/>
                    <a:lumOff val="25000"/>
                  </a:schemeClr>
                </a:solidFill>
                <a:latin typeface="Times New Roman" pitchFamily="18" charset="0"/>
                <a:cs typeface="Times New Roman" pitchFamily="18" charset="0"/>
              </a:rPr>
            </a:br>
            <a:r>
              <a:rPr lang="en-US" sz="4000" dirty="0" smtClean="0">
                <a:solidFill>
                  <a:schemeClr val="tx1">
                    <a:lumMod val="75000"/>
                    <a:lumOff val="25000"/>
                  </a:schemeClr>
                </a:solidFill>
                <a:latin typeface="Times New Roman" pitchFamily="18" charset="0"/>
                <a:cs typeface="Times New Roman" pitchFamily="18" charset="0"/>
              </a:rPr>
              <a:t/>
            </a:r>
            <a:br>
              <a:rPr lang="en-US" sz="4000" dirty="0" smtClean="0">
                <a:solidFill>
                  <a:schemeClr val="tx1">
                    <a:lumMod val="75000"/>
                    <a:lumOff val="25000"/>
                  </a:schemeClr>
                </a:solidFill>
                <a:latin typeface="Times New Roman" pitchFamily="18" charset="0"/>
                <a:cs typeface="Times New Roman" pitchFamily="18" charset="0"/>
              </a:rPr>
            </a:br>
            <a:endParaRPr lang="en-US" sz="2400" dirty="0" smtClean="0">
              <a:solidFill>
                <a:schemeClr val="tx1">
                  <a:lumMod val="75000"/>
                  <a:lumOff val="25000"/>
                </a:schemeClr>
              </a:solidFill>
              <a:latin typeface="Times New Roman" pitchFamily="18" charset="0"/>
              <a:cs typeface="Times New Roman" pitchFamily="18" charset="0"/>
            </a:endParaRPr>
          </a:p>
        </p:txBody>
      </p:sp>
      <p:sp>
        <p:nvSpPr>
          <p:cNvPr id="8" name="Slide Number Placeholder 7"/>
          <p:cNvSpPr>
            <a:spLocks noGrp="1"/>
          </p:cNvSpPr>
          <p:nvPr>
            <p:ph type="sldNum" sz="quarter" idx="12"/>
          </p:nvPr>
        </p:nvSpPr>
        <p:spPr/>
        <p:txBody>
          <a:bodyPr/>
          <a:lstStyle/>
          <a:p>
            <a:fld id="{79BC8553-D7CE-49B8-A555-B856885E86A3}" type="slidenum">
              <a:rPr lang="en-US" smtClean="0"/>
              <a:pPr/>
              <a:t>5</a:t>
            </a:fld>
            <a:endParaRPr lang="en-US"/>
          </a:p>
        </p:txBody>
      </p:sp>
      <p:sp>
        <p:nvSpPr>
          <p:cNvPr id="5"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Equal Access</a:t>
            </a:r>
            <a:endParaRPr lang="en-US" dirty="0"/>
          </a:p>
        </p:txBody>
      </p:sp>
      <p:pic>
        <p:nvPicPr>
          <p:cNvPr id="97284" name="Picture 4" descr="Image result for disabled peo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0742" y="3660949"/>
            <a:ext cx="4236289" cy="26573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5161" y="3380328"/>
            <a:ext cx="4338556" cy="1846659"/>
          </a:xfrm>
          <a:prstGeom prst="rect">
            <a:avLst/>
          </a:prstGeom>
          <a:noFill/>
        </p:spPr>
        <p:txBody>
          <a:bodyPr wrap="square" rtlCol="0">
            <a:spAutoFit/>
          </a:bodyPr>
          <a:lstStyle/>
          <a:p>
            <a:r>
              <a:rPr lang="en-US" b="1" dirty="0">
                <a:solidFill>
                  <a:schemeClr val="tx1">
                    <a:lumMod val="75000"/>
                    <a:lumOff val="25000"/>
                  </a:schemeClr>
                </a:solidFill>
                <a:latin typeface="Times New Roman" pitchFamily="18" charset="0"/>
                <a:cs typeface="Times New Roman" pitchFamily="18" charset="0"/>
              </a:rPr>
              <a:t>ADA in the ROW rule of Thumb:</a:t>
            </a:r>
          </a:p>
          <a:p>
            <a:pPr marL="342900" indent="-342900">
              <a:buFont typeface="Arial" panose="020B0604020202020204" pitchFamily="34" charset="0"/>
              <a:buChar char="•"/>
            </a:pPr>
            <a:r>
              <a:rPr lang="en-US" sz="2400" b="1" u="sng" dirty="0" smtClean="0">
                <a:solidFill>
                  <a:schemeClr val="tx1">
                    <a:lumMod val="75000"/>
                    <a:lumOff val="25000"/>
                  </a:schemeClr>
                </a:solidFill>
                <a:latin typeface="Times New Roman" pitchFamily="18" charset="0"/>
                <a:cs typeface="Times New Roman" pitchFamily="18" charset="0"/>
              </a:rPr>
              <a:t>If </a:t>
            </a:r>
            <a:r>
              <a:rPr lang="en-US" sz="2400" b="1" u="sng" dirty="0">
                <a:solidFill>
                  <a:schemeClr val="tx1">
                    <a:lumMod val="75000"/>
                    <a:lumOff val="25000"/>
                  </a:schemeClr>
                </a:solidFill>
                <a:latin typeface="Times New Roman" pitchFamily="18" charset="0"/>
                <a:cs typeface="Times New Roman" pitchFamily="18" charset="0"/>
              </a:rPr>
              <a:t>an able bodied person has access to a facility, a disabled </a:t>
            </a:r>
            <a:r>
              <a:rPr lang="en-US" sz="2400" b="1" u="sng" dirty="0" smtClean="0">
                <a:solidFill>
                  <a:schemeClr val="tx1">
                    <a:lumMod val="75000"/>
                    <a:lumOff val="25000"/>
                  </a:schemeClr>
                </a:solidFill>
                <a:latin typeface="Times New Roman" pitchFamily="18" charset="0"/>
                <a:cs typeface="Times New Roman" pitchFamily="18" charset="0"/>
              </a:rPr>
              <a:t>person </a:t>
            </a:r>
            <a:r>
              <a:rPr lang="en-US" sz="2400" b="1" u="sng" dirty="0">
                <a:solidFill>
                  <a:schemeClr val="tx1">
                    <a:lumMod val="75000"/>
                    <a:lumOff val="25000"/>
                  </a:schemeClr>
                </a:solidFill>
                <a:latin typeface="Times New Roman" pitchFamily="18" charset="0"/>
                <a:cs typeface="Times New Roman" pitchFamily="18" charset="0"/>
              </a:rPr>
              <a:t>should also be provided access.</a:t>
            </a:r>
            <a:endParaRPr lang="en-US" sz="2400" u="sng" dirty="0"/>
          </a:p>
        </p:txBody>
      </p:sp>
    </p:spTree>
    <p:extLst>
      <p:ext uri="{BB962C8B-B14F-4D97-AF65-F5344CB8AC3E}">
        <p14:creationId xmlns:p14="http://schemas.microsoft.com/office/powerpoint/2010/main" val="3427019376"/>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9" name="Picture 9"/>
          <p:cNvPicPr>
            <a:picLocks noChangeAspect="1" noChangeArrowheads="1"/>
          </p:cNvPicPr>
          <p:nvPr/>
        </p:nvPicPr>
        <p:blipFill>
          <a:blip r:embed="rId3" cstate="print"/>
          <a:srcRect/>
          <a:stretch>
            <a:fillRect/>
          </a:stretch>
        </p:blipFill>
        <p:spPr bwMode="auto">
          <a:xfrm>
            <a:off x="1937438" y="1616634"/>
            <a:ext cx="7130690" cy="5037508"/>
          </a:xfrm>
          <a:prstGeom prst="rect">
            <a:avLst/>
          </a:prstGeom>
          <a:noFill/>
          <a:ln w="9525">
            <a:noFill/>
            <a:miter lim="800000"/>
            <a:headEnd/>
            <a:tailEnd/>
          </a:ln>
        </p:spPr>
      </p:pic>
      <p:sp>
        <p:nvSpPr>
          <p:cNvPr id="8294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cxnSp>
        <p:nvCxnSpPr>
          <p:cNvPr id="14" name="Straight Arrow Connector 13"/>
          <p:cNvCxnSpPr>
            <a:stCxn id="21" idx="3"/>
          </p:cNvCxnSpPr>
          <p:nvPr/>
        </p:nvCxnSpPr>
        <p:spPr>
          <a:xfrm>
            <a:off x="4545066" y="2409188"/>
            <a:ext cx="521208" cy="2198178"/>
          </a:xfrm>
          <a:prstGeom prst="straightConnector1">
            <a:avLst/>
          </a:prstGeom>
          <a:ln w="22225" cap="sq">
            <a:solidFill>
              <a:schemeClr val="tx1"/>
            </a:solidFill>
            <a:miter lim="800000"/>
            <a:tailEnd type="stealth"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222490" y="1864167"/>
            <a:ext cx="2322576" cy="1090042"/>
          </a:xfrm>
          <a:prstGeom prst="rect">
            <a:avLst/>
          </a:prstGeom>
          <a:noFill/>
          <a:ln w="15875">
            <a:solidFill>
              <a:schemeClr val="tx1"/>
            </a:solidFill>
          </a:ln>
        </p:spPr>
        <p:txBody>
          <a:bodyPr wrap="square" rtlCol="0">
            <a:spAutoFit/>
          </a:bodyPr>
          <a:lstStyle/>
          <a:p>
            <a:pPr marL="0" lvl="1" indent="-284163">
              <a:spcBef>
                <a:spcPts val="100"/>
              </a:spcBef>
              <a:buClr>
                <a:srgbClr val="1F694B"/>
              </a:buClr>
              <a:tabLst>
                <a:tab pos="284163" algn="l"/>
              </a:tabLst>
            </a:pPr>
            <a:r>
              <a:rPr lang="en-US" sz="1600" b="1" i="1" u="sng" dirty="0" smtClean="0">
                <a:solidFill>
                  <a:srgbClr val="1F694B"/>
                </a:solidFill>
                <a:latin typeface="Times New Roman" pitchFamily="18" charset="0"/>
                <a:cs typeface="Times New Roman" pitchFamily="18" charset="0"/>
              </a:rPr>
              <a:t>Note: </a:t>
            </a:r>
            <a:r>
              <a:rPr lang="en-US" sz="1600" i="1" dirty="0" smtClean="0">
                <a:solidFill>
                  <a:schemeClr val="tx1">
                    <a:lumMod val="75000"/>
                    <a:lumOff val="25000"/>
                  </a:schemeClr>
                </a:solidFill>
                <a:latin typeface="Times New Roman" pitchFamily="18" charset="0"/>
                <a:cs typeface="Times New Roman" pitchFamily="18" charset="0"/>
              </a:rPr>
              <a:t>The truncated domes must be </a:t>
            </a:r>
            <a:r>
              <a:rPr lang="en-US" sz="1600" b="1" i="1" u="sng" dirty="0" smtClean="0">
                <a:solidFill>
                  <a:schemeClr val="tx1">
                    <a:lumMod val="75000"/>
                    <a:lumOff val="25000"/>
                  </a:schemeClr>
                </a:solidFill>
                <a:latin typeface="Times New Roman" pitchFamily="18" charset="0"/>
                <a:cs typeface="Times New Roman" pitchFamily="18" charset="0"/>
              </a:rPr>
              <a:t>aligned </a:t>
            </a:r>
            <a:r>
              <a:rPr lang="en-US" sz="1600" b="1" i="1" u="sng" dirty="0" smtClean="0">
                <a:solidFill>
                  <a:srgbClr val="FF0000"/>
                </a:solidFill>
                <a:latin typeface="Times New Roman" pitchFamily="18" charset="0"/>
                <a:cs typeface="Times New Roman" pitchFamily="18" charset="0"/>
              </a:rPr>
              <a:t>parallel &amp; perpendicular </a:t>
            </a:r>
          </a:p>
          <a:p>
            <a:pPr marL="0" lvl="1" indent="-284163">
              <a:spcBef>
                <a:spcPts val="100"/>
              </a:spcBef>
              <a:buClr>
                <a:srgbClr val="1F694B"/>
              </a:buClr>
              <a:tabLst>
                <a:tab pos="284163" algn="l"/>
              </a:tabLst>
            </a:pPr>
            <a:r>
              <a:rPr lang="en-US" sz="1600" i="1" dirty="0" smtClean="0">
                <a:solidFill>
                  <a:srgbClr val="FF0000"/>
                </a:solidFill>
                <a:latin typeface="Times New Roman" pitchFamily="18" charset="0"/>
                <a:cs typeface="Times New Roman" pitchFamily="18" charset="0"/>
              </a:rPr>
              <a:t>to the curb line</a:t>
            </a:r>
            <a:endParaRPr lang="en-US" dirty="0">
              <a:solidFill>
                <a:srgbClr val="FF0000"/>
              </a:solidFill>
            </a:endParaRPr>
          </a:p>
        </p:txBody>
      </p:sp>
      <p:sp>
        <p:nvSpPr>
          <p:cNvPr id="10" name="Slide Number Placeholder 9"/>
          <p:cNvSpPr>
            <a:spLocks noGrp="1"/>
          </p:cNvSpPr>
          <p:nvPr>
            <p:ph type="sldNum" sz="quarter" idx="12"/>
          </p:nvPr>
        </p:nvSpPr>
        <p:spPr/>
        <p:txBody>
          <a:bodyPr/>
          <a:lstStyle/>
          <a:p>
            <a:fld id="{79BC8553-D7CE-49B8-A555-B856885E86A3}" type="slidenum">
              <a:rPr lang="en-US" smtClean="0"/>
              <a:pPr/>
              <a:t>50</a:t>
            </a:fld>
            <a:endParaRPr lang="en-US"/>
          </a:p>
        </p:txBody>
      </p:sp>
      <p:sp>
        <p:nvSpPr>
          <p:cNvPr id="9" name="Title 1"/>
          <p:cNvSpPr txBox="1">
            <a:spLocks/>
          </p:cNvSpPr>
          <p:nvPr/>
        </p:nvSpPr>
        <p:spPr>
          <a:xfrm>
            <a:off x="0" y="228601"/>
            <a:ext cx="9144000"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tx1">
                    <a:lumMod val="95000"/>
                    <a:lumOff val="5000"/>
                  </a:schemeClr>
                </a:solidFill>
                <a:cs typeface="Times New Roman" pitchFamily="18" charset="0"/>
              </a:rPr>
              <a:t>ADA Design Basics</a:t>
            </a:r>
            <a:r>
              <a:rPr lang="en-US" b="1" u="sng" dirty="0" smtClean="0">
                <a:solidFill>
                  <a:srgbClr val="1F694B"/>
                </a:solidFill>
                <a:cs typeface="Times New Roman" pitchFamily="18" charset="0"/>
              </a:rPr>
              <a:t/>
            </a:r>
            <a:br>
              <a:rPr lang="en-US" b="1" u="sng" dirty="0" smtClean="0">
                <a:solidFill>
                  <a:srgbClr val="1F694B"/>
                </a:solidFill>
                <a:cs typeface="Times New Roman" pitchFamily="18" charset="0"/>
              </a:rPr>
            </a:br>
            <a:endParaRPr lang="en-US" b="1" dirty="0">
              <a:cs typeface="Times New Roman" pitchFamily="18" charset="0"/>
            </a:endParaRPr>
          </a:p>
        </p:txBody>
      </p:sp>
      <p:sp>
        <p:nvSpPr>
          <p:cNvPr id="11" name="TextBox 10"/>
          <p:cNvSpPr txBox="1"/>
          <p:nvPr/>
        </p:nvSpPr>
        <p:spPr>
          <a:xfrm>
            <a:off x="152400" y="1436914"/>
            <a:ext cx="3945466" cy="523220"/>
          </a:xfrm>
          <a:prstGeom prst="rect">
            <a:avLst/>
          </a:prstGeom>
          <a:noFill/>
        </p:spPr>
        <p:txBody>
          <a:bodyPr wrap="square" rtlCol="0">
            <a:spAutoFit/>
          </a:bodyPr>
          <a:lstStyle/>
          <a:p>
            <a:r>
              <a:rPr lang="en-US" sz="2800" b="1" dirty="0" smtClean="0">
                <a:latin typeface="+mj-lt"/>
              </a:rPr>
              <a:t>Detectable Warnings</a:t>
            </a:r>
            <a:endParaRPr lang="en-US" sz="2800" b="1" dirty="0">
              <a:latin typeface="+mj-lt"/>
            </a:endParaRPr>
          </a:p>
        </p:txBody>
      </p:sp>
      <p:sp>
        <p:nvSpPr>
          <p:cNvPr id="5" name="TextBox 4"/>
          <p:cNvSpPr txBox="1"/>
          <p:nvPr/>
        </p:nvSpPr>
        <p:spPr>
          <a:xfrm>
            <a:off x="226746" y="2920242"/>
            <a:ext cx="3249984" cy="1200329"/>
          </a:xfrm>
          <a:prstGeom prst="rect">
            <a:avLst/>
          </a:prstGeom>
          <a:noFill/>
        </p:spPr>
        <p:txBody>
          <a:bodyPr wrap="square" rtlCol="0">
            <a:spAutoFit/>
          </a:bodyPr>
          <a:lstStyle/>
          <a:p>
            <a:r>
              <a:rPr lang="en-US" dirty="0" smtClean="0"/>
              <a:t>Included in all PAR crossings of </a:t>
            </a:r>
          </a:p>
          <a:p>
            <a:pPr marL="285750" indent="-285750">
              <a:buFont typeface="Arial" panose="020B0604020202020204" pitchFamily="34" charset="0"/>
              <a:buChar char="•"/>
            </a:pPr>
            <a:r>
              <a:rPr lang="en-US" dirty="0" smtClean="0"/>
              <a:t>Public roadways</a:t>
            </a:r>
          </a:p>
          <a:p>
            <a:pPr marL="285750" indent="-285750">
              <a:buFont typeface="Arial" panose="020B0604020202020204" pitchFamily="34" charset="0"/>
              <a:buChar char="•"/>
            </a:pPr>
            <a:r>
              <a:rPr lang="en-US" dirty="0" smtClean="0"/>
              <a:t>Alley crossings</a:t>
            </a:r>
          </a:p>
          <a:p>
            <a:pPr marL="285750" indent="-285750">
              <a:buFont typeface="Arial" panose="020B0604020202020204" pitchFamily="34" charset="0"/>
              <a:buChar char="•"/>
            </a:pPr>
            <a:r>
              <a:rPr lang="en-US" dirty="0" smtClean="0"/>
              <a:t>Striped commercial drives</a:t>
            </a:r>
            <a:endParaRPr lang="en-US" dirty="0"/>
          </a:p>
        </p:txBody>
      </p:sp>
      <p:sp>
        <p:nvSpPr>
          <p:cNvPr id="6" name="TextBox 5"/>
          <p:cNvSpPr txBox="1"/>
          <p:nvPr/>
        </p:nvSpPr>
        <p:spPr>
          <a:xfrm>
            <a:off x="226746" y="4310743"/>
            <a:ext cx="2998775" cy="2308324"/>
          </a:xfrm>
          <a:prstGeom prst="rect">
            <a:avLst/>
          </a:prstGeom>
          <a:solidFill>
            <a:schemeClr val="bg1"/>
          </a:solidFill>
        </p:spPr>
        <p:txBody>
          <a:bodyPr wrap="square" rtlCol="0">
            <a:spAutoFit/>
          </a:bodyPr>
          <a:lstStyle/>
          <a:p>
            <a:r>
              <a:rPr lang="en-US" dirty="0" smtClean="0"/>
              <a:t>Identify following features:</a:t>
            </a:r>
          </a:p>
          <a:p>
            <a:pPr marL="285750" indent="-285750">
              <a:buFont typeface="Arial" panose="020B0604020202020204" pitchFamily="34" charset="0"/>
              <a:buChar char="•"/>
            </a:pPr>
            <a:r>
              <a:rPr lang="en-US" dirty="0" smtClean="0"/>
              <a:t>Curb ramps</a:t>
            </a:r>
          </a:p>
          <a:p>
            <a:pPr marL="285750" indent="-285750">
              <a:buFont typeface="Arial" panose="020B0604020202020204" pitchFamily="34" charset="0"/>
              <a:buChar char="•"/>
            </a:pPr>
            <a:r>
              <a:rPr lang="en-US" dirty="0" smtClean="0"/>
              <a:t>Blended transitions</a:t>
            </a:r>
          </a:p>
          <a:p>
            <a:pPr marL="285750" indent="-285750">
              <a:buFont typeface="Arial" panose="020B0604020202020204" pitchFamily="34" charset="0"/>
              <a:buChar char="•"/>
            </a:pPr>
            <a:r>
              <a:rPr lang="en-US" dirty="0" smtClean="0"/>
              <a:t>Borders of medians/islands</a:t>
            </a:r>
          </a:p>
          <a:p>
            <a:pPr marL="285750" indent="-285750">
              <a:buFont typeface="Arial" panose="020B0604020202020204" pitchFamily="34" charset="0"/>
              <a:buChar char="•"/>
            </a:pPr>
            <a:r>
              <a:rPr lang="en-US" dirty="0" smtClean="0"/>
              <a:t>Street crossings for shared use paths</a:t>
            </a:r>
          </a:p>
          <a:p>
            <a:pPr marL="285750" indent="-285750">
              <a:buFont typeface="Arial" panose="020B0604020202020204" pitchFamily="34" charset="0"/>
              <a:buChar char="•"/>
            </a:pPr>
            <a:r>
              <a:rPr lang="en-US" dirty="0" smtClean="0"/>
              <a:t>Sidewalk crossing at RR tracks</a:t>
            </a:r>
            <a:endParaRPr lang="en-US" dirty="0"/>
          </a:p>
        </p:txBody>
      </p:sp>
    </p:spTree>
    <p:extLst>
      <p:ext uri="{BB962C8B-B14F-4D97-AF65-F5344CB8AC3E}">
        <p14:creationId xmlns:p14="http://schemas.microsoft.com/office/powerpoint/2010/main" val="3984187312"/>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680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BC8553-D7CE-49B8-A555-B856885E86A3}" type="slidenum">
              <a:rPr lang="en-US" smtClean="0"/>
              <a:pPr/>
              <a:t>51</a:t>
            </a:fld>
            <a:endParaRPr lang="en-US"/>
          </a:p>
        </p:txBody>
      </p:sp>
      <p:sp>
        <p:nvSpPr>
          <p:cNvPr id="5" name="Content Placeholder 2"/>
          <p:cNvSpPr>
            <a:spLocks noGrp="1"/>
          </p:cNvSpPr>
          <p:nvPr/>
        </p:nvSpPr>
        <p:spPr bwMode="auto">
          <a:xfrm>
            <a:off x="5534526" y="1496276"/>
            <a:ext cx="3609474"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FF0000"/>
              </a:buClr>
              <a:buChar char="•"/>
              <a:defRPr sz="3200">
                <a:solidFill>
                  <a:schemeClr val="tx1"/>
                </a:solidFill>
                <a:latin typeface="+mn-lt"/>
                <a:ea typeface="+mn-ea"/>
                <a:cs typeface="+mn-cs"/>
              </a:defRPr>
            </a:lvl1pPr>
            <a:lvl2pPr marL="742950" indent="-285750" algn="l" rtl="0" fontAlgn="base">
              <a:spcBef>
                <a:spcPct val="20000"/>
              </a:spcBef>
              <a:spcAft>
                <a:spcPct val="0"/>
              </a:spcAft>
              <a:buClr>
                <a:srgbClr val="FF0000"/>
              </a:buClr>
              <a:buChar char="•"/>
              <a:defRPr sz="2800">
                <a:solidFill>
                  <a:schemeClr val="tx1"/>
                </a:solidFill>
                <a:latin typeface="+mn-lt"/>
              </a:defRPr>
            </a:lvl2pPr>
            <a:lvl3pPr marL="1143000" indent="-228600" algn="l" rtl="0" fontAlgn="base">
              <a:spcBef>
                <a:spcPct val="20000"/>
              </a:spcBef>
              <a:spcAft>
                <a:spcPct val="0"/>
              </a:spcAft>
              <a:buClr>
                <a:srgbClr val="FF0000"/>
              </a:buClr>
              <a:buChar char="•"/>
              <a:defRPr sz="2400">
                <a:solidFill>
                  <a:schemeClr val="tx1"/>
                </a:solidFill>
                <a:latin typeface="+mn-lt"/>
              </a:defRPr>
            </a:lvl3pPr>
            <a:lvl4pPr marL="1600200" indent="-228600" algn="l" rtl="0" fontAlgn="base">
              <a:spcBef>
                <a:spcPct val="20000"/>
              </a:spcBef>
              <a:spcAft>
                <a:spcPct val="0"/>
              </a:spcAft>
              <a:buClr>
                <a:srgbClr val="FF0000"/>
              </a:buClr>
              <a:buChar char="•"/>
              <a:defRPr sz="2000">
                <a:solidFill>
                  <a:schemeClr val="tx1"/>
                </a:solidFill>
                <a:latin typeface="+mn-lt"/>
              </a:defRPr>
            </a:lvl4pPr>
            <a:lvl5pPr marL="2057400" indent="-228600" algn="l" rtl="0" fontAlgn="base">
              <a:spcBef>
                <a:spcPct val="20000"/>
              </a:spcBef>
              <a:spcAft>
                <a:spcPct val="0"/>
              </a:spcAft>
              <a:buClr>
                <a:srgbClr val="FF0000"/>
              </a:buClr>
              <a:buChar char="•"/>
              <a:defRPr sz="2000">
                <a:solidFill>
                  <a:schemeClr val="tx1"/>
                </a:solidFill>
                <a:latin typeface="+mn-lt"/>
              </a:defRPr>
            </a:lvl5pPr>
            <a:lvl6pPr marL="2514600" indent="-228600" algn="l" rtl="0" eaLnBrk="1" fontAlgn="base" hangingPunct="1">
              <a:spcBef>
                <a:spcPct val="20000"/>
              </a:spcBef>
              <a:spcAft>
                <a:spcPct val="0"/>
              </a:spcAft>
              <a:buClr>
                <a:srgbClr val="FF0000"/>
              </a:buClr>
              <a:buChar char="•"/>
              <a:defRPr sz="2000">
                <a:solidFill>
                  <a:schemeClr val="bg1"/>
                </a:solidFill>
                <a:latin typeface="+mn-lt"/>
              </a:defRPr>
            </a:lvl6pPr>
            <a:lvl7pPr marL="2971800" indent="-228600" algn="l" rtl="0" eaLnBrk="1" fontAlgn="base" hangingPunct="1">
              <a:spcBef>
                <a:spcPct val="20000"/>
              </a:spcBef>
              <a:spcAft>
                <a:spcPct val="0"/>
              </a:spcAft>
              <a:buClr>
                <a:srgbClr val="FF0000"/>
              </a:buClr>
              <a:buChar char="•"/>
              <a:defRPr sz="2000">
                <a:solidFill>
                  <a:schemeClr val="bg1"/>
                </a:solidFill>
                <a:latin typeface="+mn-lt"/>
              </a:defRPr>
            </a:lvl7pPr>
            <a:lvl8pPr marL="3429000" indent="-228600" algn="l" rtl="0" eaLnBrk="1" fontAlgn="base" hangingPunct="1">
              <a:spcBef>
                <a:spcPct val="20000"/>
              </a:spcBef>
              <a:spcAft>
                <a:spcPct val="0"/>
              </a:spcAft>
              <a:buClr>
                <a:srgbClr val="FF0000"/>
              </a:buClr>
              <a:buChar char="•"/>
              <a:defRPr sz="2000">
                <a:solidFill>
                  <a:schemeClr val="bg1"/>
                </a:solidFill>
                <a:latin typeface="+mn-lt"/>
              </a:defRPr>
            </a:lvl8pPr>
            <a:lvl9pPr marL="3886200" indent="-228600" algn="l" rtl="0" eaLnBrk="1" fontAlgn="base" hangingPunct="1">
              <a:spcBef>
                <a:spcPct val="20000"/>
              </a:spcBef>
              <a:spcAft>
                <a:spcPct val="0"/>
              </a:spcAft>
              <a:buClr>
                <a:srgbClr val="FF0000"/>
              </a:buClr>
              <a:buChar char="•"/>
              <a:defRPr sz="2000">
                <a:solidFill>
                  <a:schemeClr val="bg1"/>
                </a:solidFill>
                <a:latin typeface="+mn-lt"/>
              </a:defRPr>
            </a:lvl9pPr>
          </a:lstStyle>
          <a:p>
            <a:pPr marL="0" indent="0">
              <a:buNone/>
            </a:pPr>
            <a:r>
              <a:rPr lang="en-US" altLang="en-US" sz="2400" b="1" dirty="0" smtClean="0"/>
              <a:t>Place DW on curb ramp at grade break if Clear Space at bottom of ramp is less than 5’ deep.</a:t>
            </a:r>
          </a:p>
        </p:txBody>
      </p:sp>
      <p:grpSp>
        <p:nvGrpSpPr>
          <p:cNvPr id="7" name="Group 6" descr="Graphic of detectable warning placement on a curb ramp in relation to the grade brake location"/>
          <p:cNvGrpSpPr>
            <a:grpSpLocks/>
          </p:cNvGrpSpPr>
          <p:nvPr/>
        </p:nvGrpSpPr>
        <p:grpSpPr bwMode="auto">
          <a:xfrm>
            <a:off x="-4863848" y="2219753"/>
            <a:ext cx="4087812" cy="3519488"/>
            <a:chOff x="377" y="518"/>
            <a:chExt cx="2575" cy="2217"/>
          </a:xfrm>
        </p:grpSpPr>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 y="518"/>
              <a:ext cx="2575" cy="2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rot="-5400000">
              <a:off x="2448" y="1760"/>
              <a:ext cx="576"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9" tIns="45714" rIns="91429" bIns="91429"/>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ts val="600"/>
                </a:spcBef>
                <a:buClr>
                  <a:schemeClr val="bg1"/>
                </a:buClr>
              </a:pPr>
              <a:r>
                <a:rPr lang="en-US" altLang="en-US" sz="2000"/>
                <a:t>&lt; 5’</a:t>
              </a:r>
            </a:p>
          </p:txBody>
        </p:sp>
      </p:grpSp>
      <p:pic>
        <p:nvPicPr>
          <p:cNvPr id="11" name="Picture 10"/>
          <p:cNvPicPr>
            <a:picLocks noChangeAspect="1"/>
          </p:cNvPicPr>
          <p:nvPr/>
        </p:nvPicPr>
        <p:blipFill>
          <a:blip r:embed="rId4"/>
          <a:stretch>
            <a:fillRect/>
          </a:stretch>
        </p:blipFill>
        <p:spPr>
          <a:xfrm>
            <a:off x="3310435" y="4335988"/>
            <a:ext cx="5586091" cy="2085474"/>
          </a:xfrm>
          <a:prstGeom prst="rect">
            <a:avLst/>
          </a:prstGeom>
        </p:spPr>
      </p:pic>
      <p:pic>
        <p:nvPicPr>
          <p:cNvPr id="12" name="Picture 11"/>
          <p:cNvPicPr>
            <a:picLocks noChangeAspect="1"/>
          </p:cNvPicPr>
          <p:nvPr/>
        </p:nvPicPr>
        <p:blipFill rotWithShape="1">
          <a:blip r:embed="rId5"/>
          <a:srcRect r="10275"/>
          <a:stretch/>
        </p:blipFill>
        <p:spPr>
          <a:xfrm>
            <a:off x="97937" y="1599244"/>
            <a:ext cx="5388463" cy="2955324"/>
          </a:xfrm>
          <a:prstGeom prst="rect">
            <a:avLst/>
          </a:prstGeom>
        </p:spPr>
      </p:pic>
      <p:sp>
        <p:nvSpPr>
          <p:cNvPr id="14" name="Rectangle 13"/>
          <p:cNvSpPr/>
          <p:nvPr/>
        </p:nvSpPr>
        <p:spPr>
          <a:xfrm>
            <a:off x="97937" y="4464204"/>
            <a:ext cx="3212498" cy="2308324"/>
          </a:xfrm>
          <a:prstGeom prst="rect">
            <a:avLst/>
          </a:prstGeom>
        </p:spPr>
        <p:txBody>
          <a:bodyPr wrap="square">
            <a:spAutoFit/>
          </a:bodyPr>
          <a:lstStyle/>
          <a:p>
            <a:r>
              <a:rPr lang="en-US" altLang="en-US" sz="2400" b="1" dirty="0"/>
              <a:t>Place DW on </a:t>
            </a:r>
            <a:r>
              <a:rPr lang="en-US" altLang="en-US" sz="2400" b="1" dirty="0" smtClean="0"/>
              <a:t>clear space if clear space </a:t>
            </a:r>
            <a:r>
              <a:rPr lang="en-US" altLang="en-US" sz="2400" b="1" dirty="0"/>
              <a:t>is more than 5’ deep at any point (DW moves but grade break does not).</a:t>
            </a:r>
          </a:p>
        </p:txBody>
      </p:sp>
      <p:sp>
        <p:nvSpPr>
          <p:cNvPr id="3" name="Title 2"/>
          <p:cNvSpPr>
            <a:spLocks noGrp="1"/>
          </p:cNvSpPr>
          <p:nvPr>
            <p:ph type="title"/>
          </p:nvPr>
        </p:nvSpPr>
        <p:spPr/>
        <p:txBody>
          <a:bodyPr/>
          <a:lstStyle/>
          <a:p>
            <a:r>
              <a:rPr lang="en-US" b="1" dirty="0" smtClean="0"/>
              <a:t>ADA Design Basics</a:t>
            </a:r>
            <a:endParaRPr lang="en-US" b="1" dirty="0"/>
          </a:p>
        </p:txBody>
      </p:sp>
      <p:sp>
        <p:nvSpPr>
          <p:cNvPr id="13" name="TextBox 12"/>
          <p:cNvSpPr txBox="1"/>
          <p:nvPr/>
        </p:nvSpPr>
        <p:spPr>
          <a:xfrm>
            <a:off x="152400" y="1225904"/>
            <a:ext cx="3945466" cy="523220"/>
          </a:xfrm>
          <a:prstGeom prst="rect">
            <a:avLst/>
          </a:prstGeom>
          <a:noFill/>
        </p:spPr>
        <p:txBody>
          <a:bodyPr wrap="square" rtlCol="0">
            <a:spAutoFit/>
          </a:bodyPr>
          <a:lstStyle/>
          <a:p>
            <a:r>
              <a:rPr lang="en-US" sz="2800" b="1" dirty="0" smtClean="0">
                <a:latin typeface="+mj-lt"/>
              </a:rPr>
              <a:t>Detectable Warnings</a:t>
            </a:r>
            <a:endParaRPr lang="en-US" sz="2800" b="1" dirty="0">
              <a:latin typeface="+mj-lt"/>
            </a:endParaRPr>
          </a:p>
        </p:txBody>
      </p:sp>
    </p:spTree>
    <p:extLst>
      <p:ext uri="{BB962C8B-B14F-4D97-AF65-F5344CB8AC3E}">
        <p14:creationId xmlns:p14="http://schemas.microsoft.com/office/powerpoint/2010/main" val="7288812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BC8553-D7CE-49B8-A555-B856885E86A3}" type="slidenum">
              <a:rPr lang="en-US" smtClean="0"/>
              <a:pPr/>
              <a:t>52</a:t>
            </a:fld>
            <a:endParaRPr lang="en-US"/>
          </a:p>
        </p:txBody>
      </p:sp>
      <p:sp>
        <p:nvSpPr>
          <p:cNvPr id="5" name="Title 1"/>
          <p:cNvSpPr txBox="1">
            <a:spLocks noGrp="1"/>
          </p:cNvSpPr>
          <p:nvPr>
            <p:ph type="title"/>
          </p:nvPr>
        </p:nvSpPr>
        <p:spPr>
          <a:xfrm>
            <a:off x="149382" y="156942"/>
            <a:ext cx="8840709"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tx1">
                    <a:lumMod val="95000"/>
                    <a:lumOff val="5000"/>
                  </a:schemeClr>
                </a:solidFill>
                <a:cs typeface="Times New Roman" pitchFamily="18" charset="0"/>
              </a:rPr>
              <a:t>ADA Design Basics</a:t>
            </a:r>
            <a:r>
              <a:rPr lang="en-US" b="1" u="sng" dirty="0" smtClean="0">
                <a:solidFill>
                  <a:srgbClr val="1F694B"/>
                </a:solidFill>
                <a:cs typeface="Times New Roman" pitchFamily="18" charset="0"/>
              </a:rPr>
              <a:t/>
            </a:r>
            <a:br>
              <a:rPr lang="en-US" b="1" u="sng" dirty="0" smtClean="0">
                <a:solidFill>
                  <a:srgbClr val="1F694B"/>
                </a:solidFill>
                <a:cs typeface="Times New Roman" pitchFamily="18" charset="0"/>
              </a:rPr>
            </a:br>
            <a:endParaRPr lang="en-US" b="1" dirty="0">
              <a:cs typeface="Times New Roman" pitchFamily="18" charset="0"/>
            </a:endParaRPr>
          </a:p>
        </p:txBody>
      </p:sp>
      <p:sp>
        <p:nvSpPr>
          <p:cNvPr id="9" name="TextBox 8"/>
          <p:cNvSpPr txBox="1"/>
          <p:nvPr/>
        </p:nvSpPr>
        <p:spPr>
          <a:xfrm>
            <a:off x="152400" y="1276144"/>
            <a:ext cx="3945466" cy="523220"/>
          </a:xfrm>
          <a:prstGeom prst="rect">
            <a:avLst/>
          </a:prstGeom>
          <a:noFill/>
        </p:spPr>
        <p:txBody>
          <a:bodyPr wrap="square" rtlCol="0">
            <a:spAutoFit/>
          </a:bodyPr>
          <a:lstStyle/>
          <a:p>
            <a:r>
              <a:rPr lang="en-US" sz="2800" b="1" dirty="0" smtClean="0">
                <a:latin typeface="+mj-lt"/>
              </a:rPr>
              <a:t>Blended Transition</a:t>
            </a:r>
            <a:endParaRPr lang="en-US" sz="2800" b="1" dirty="0">
              <a:latin typeface="+mj-lt"/>
            </a:endParaRPr>
          </a:p>
        </p:txBody>
      </p:sp>
      <p:sp>
        <p:nvSpPr>
          <p:cNvPr id="10" name="TextBox 9"/>
          <p:cNvSpPr txBox="1"/>
          <p:nvPr/>
        </p:nvSpPr>
        <p:spPr>
          <a:xfrm>
            <a:off x="476655" y="1799364"/>
            <a:ext cx="7655668" cy="1200329"/>
          </a:xfrm>
          <a:prstGeom prst="rect">
            <a:avLst/>
          </a:prstGeom>
          <a:noFill/>
        </p:spPr>
        <p:txBody>
          <a:bodyPr wrap="square" rtlCol="0">
            <a:spAutoFit/>
          </a:bodyPr>
          <a:lstStyle/>
          <a:p>
            <a:r>
              <a:rPr lang="en-US" dirty="0"/>
              <a:t>Elements of a PAR that serve the same function as a curb ramp and all requirements of the curb ramp remain with the exception of a landing is not required and the running slope cannot exceed 5%.</a:t>
            </a:r>
          </a:p>
          <a:p>
            <a:endParaRPr lang="en-US" dirty="0"/>
          </a:p>
        </p:txBody>
      </p:sp>
      <p:pic>
        <p:nvPicPr>
          <p:cNvPr id="2" name="Picture 1"/>
          <p:cNvPicPr>
            <a:picLocks noChangeAspect="1"/>
          </p:cNvPicPr>
          <p:nvPr/>
        </p:nvPicPr>
        <p:blipFill>
          <a:blip r:embed="rId3"/>
          <a:stretch>
            <a:fillRect/>
          </a:stretch>
        </p:blipFill>
        <p:spPr>
          <a:xfrm>
            <a:off x="0" y="2808211"/>
            <a:ext cx="9144000" cy="4172350"/>
          </a:xfrm>
          <a:prstGeom prst="rect">
            <a:avLst/>
          </a:prstGeom>
        </p:spPr>
      </p:pic>
    </p:spTree>
    <p:extLst>
      <p:ext uri="{BB962C8B-B14F-4D97-AF65-F5344CB8AC3E}">
        <p14:creationId xmlns:p14="http://schemas.microsoft.com/office/powerpoint/2010/main" val="32552666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BC8553-D7CE-49B8-A555-B856885E86A3}" type="slidenum">
              <a:rPr lang="en-US" smtClean="0"/>
              <a:pPr/>
              <a:t>53</a:t>
            </a:fld>
            <a:endParaRPr lang="en-US"/>
          </a:p>
        </p:txBody>
      </p:sp>
      <p:sp>
        <p:nvSpPr>
          <p:cNvPr id="5" name="Title 1"/>
          <p:cNvSpPr txBox="1">
            <a:spLocks noGrp="1"/>
          </p:cNvSpPr>
          <p:nvPr>
            <p:ph type="title"/>
          </p:nvPr>
        </p:nvSpPr>
        <p:spPr>
          <a:xfrm>
            <a:off x="149382" y="156942"/>
            <a:ext cx="8840709"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tx1">
                    <a:lumMod val="95000"/>
                    <a:lumOff val="5000"/>
                  </a:schemeClr>
                </a:solidFill>
                <a:cs typeface="Times New Roman" pitchFamily="18" charset="0"/>
              </a:rPr>
              <a:t>ADA Design Basics</a:t>
            </a:r>
            <a:r>
              <a:rPr lang="en-US" b="1" u="sng" dirty="0" smtClean="0">
                <a:solidFill>
                  <a:srgbClr val="1F694B"/>
                </a:solidFill>
                <a:cs typeface="Times New Roman" pitchFamily="18" charset="0"/>
              </a:rPr>
              <a:t/>
            </a:r>
            <a:br>
              <a:rPr lang="en-US" b="1" u="sng" dirty="0" smtClean="0">
                <a:solidFill>
                  <a:srgbClr val="1F694B"/>
                </a:solidFill>
                <a:cs typeface="Times New Roman" pitchFamily="18" charset="0"/>
              </a:rPr>
            </a:br>
            <a:endParaRPr lang="en-US" b="1" dirty="0">
              <a:cs typeface="Times New Roman" pitchFamily="18" charset="0"/>
            </a:endParaRPr>
          </a:p>
        </p:txBody>
      </p:sp>
      <p:sp>
        <p:nvSpPr>
          <p:cNvPr id="8" name="TextBox 7"/>
          <p:cNvSpPr txBox="1"/>
          <p:nvPr/>
        </p:nvSpPr>
        <p:spPr>
          <a:xfrm>
            <a:off x="152400" y="1225904"/>
            <a:ext cx="3945466" cy="523220"/>
          </a:xfrm>
          <a:prstGeom prst="rect">
            <a:avLst/>
          </a:prstGeom>
          <a:noFill/>
        </p:spPr>
        <p:txBody>
          <a:bodyPr wrap="square" rtlCol="0">
            <a:spAutoFit/>
          </a:bodyPr>
          <a:lstStyle/>
          <a:p>
            <a:r>
              <a:rPr lang="en-US" sz="2800" b="1" dirty="0" smtClean="0">
                <a:latin typeface="+mj-lt"/>
              </a:rPr>
              <a:t>Blended Transition</a:t>
            </a:r>
            <a:endParaRPr lang="en-US" sz="2800" b="1" dirty="0">
              <a:latin typeface="+mj-lt"/>
            </a:endParaRPr>
          </a:p>
        </p:txBody>
      </p:sp>
      <p:sp>
        <p:nvSpPr>
          <p:cNvPr id="3" name="TextBox 2"/>
          <p:cNvSpPr txBox="1"/>
          <p:nvPr/>
        </p:nvSpPr>
        <p:spPr>
          <a:xfrm>
            <a:off x="722376" y="5887020"/>
            <a:ext cx="7754112" cy="646331"/>
          </a:xfrm>
          <a:prstGeom prst="rect">
            <a:avLst/>
          </a:prstGeom>
          <a:noFill/>
        </p:spPr>
        <p:txBody>
          <a:bodyPr wrap="square" rtlCol="0">
            <a:spAutoFit/>
          </a:bodyPr>
          <a:lstStyle/>
          <a:p>
            <a:r>
              <a:rPr lang="en-US" dirty="0" smtClean="0"/>
              <a:t>Blended transitions will now also receive a lump sum </a:t>
            </a:r>
            <a:r>
              <a:rPr lang="en-US" b="1" dirty="0" smtClean="0"/>
              <a:t>Ramp Each </a:t>
            </a:r>
            <a:r>
              <a:rPr lang="en-US" dirty="0" smtClean="0"/>
              <a:t>payment and will be subject to the same compliance check requirements as curb ramps</a:t>
            </a:r>
            <a:endParaRPr lang="en-US" dirty="0"/>
          </a:p>
        </p:txBody>
      </p:sp>
      <p:pic>
        <p:nvPicPr>
          <p:cNvPr id="10" name="Alley 20 scale"/>
          <p:cNvPicPr>
            <a:picLocks noChangeAspect="1"/>
          </p:cNvPicPr>
          <p:nvPr/>
        </p:nvPicPr>
        <p:blipFill>
          <a:blip r:embed="rId3"/>
          <a:stretch>
            <a:fillRect/>
          </a:stretch>
        </p:blipFill>
        <p:spPr>
          <a:xfrm>
            <a:off x="1866011" y="1678865"/>
            <a:ext cx="6715633" cy="4020031"/>
          </a:xfrm>
          <a:prstGeom prst="rect">
            <a:avLst/>
          </a:prstGeom>
        </p:spPr>
      </p:pic>
      <p:pic>
        <p:nvPicPr>
          <p:cNvPr id="11" name="Alley Streetview"/>
          <p:cNvPicPr>
            <a:picLocks noChangeAspect="1"/>
          </p:cNvPicPr>
          <p:nvPr/>
        </p:nvPicPr>
        <p:blipFill>
          <a:blip r:embed="rId4"/>
          <a:stretch>
            <a:fillRect/>
          </a:stretch>
        </p:blipFill>
        <p:spPr>
          <a:xfrm>
            <a:off x="640080" y="1769272"/>
            <a:ext cx="8158480" cy="3682932"/>
          </a:xfrm>
          <a:prstGeom prst="rect">
            <a:avLst/>
          </a:prstGeom>
        </p:spPr>
      </p:pic>
    </p:spTree>
    <p:extLst>
      <p:ext uri="{BB962C8B-B14F-4D97-AF65-F5344CB8AC3E}">
        <p14:creationId xmlns:p14="http://schemas.microsoft.com/office/powerpoint/2010/main" val="181567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ADA Design </a:t>
            </a:r>
            <a:r>
              <a:rPr lang="en-US" b="1" dirty="0"/>
              <a:t>Basics</a:t>
            </a:r>
            <a:r>
              <a:rPr lang="en-US" dirty="0"/>
              <a:t/>
            </a:r>
            <a:br>
              <a:rPr lang="en-US" dirty="0"/>
            </a:br>
            <a:r>
              <a:rPr lang="en-US" sz="2800" b="1" dirty="0" smtClean="0"/>
              <a:t>Pinch Points</a:t>
            </a:r>
            <a:endParaRPr lang="en-US" sz="2800" b="1" dirty="0"/>
          </a:p>
        </p:txBody>
      </p:sp>
      <p:sp>
        <p:nvSpPr>
          <p:cNvPr id="3" name="Content Placeholder 2"/>
          <p:cNvSpPr>
            <a:spLocks noGrp="1"/>
          </p:cNvSpPr>
          <p:nvPr>
            <p:ph idx="1"/>
          </p:nvPr>
        </p:nvSpPr>
        <p:spPr/>
        <p:txBody>
          <a:bodyPr/>
          <a:lstStyle/>
          <a:p>
            <a:r>
              <a:rPr lang="en-US" dirty="0" smtClean="0"/>
              <a:t>An allowance is made for a narrower than 4’ PAR for a very short distance on </a:t>
            </a:r>
            <a:r>
              <a:rPr lang="en-US" b="1" dirty="0" smtClean="0"/>
              <a:t>Alteration Projects </a:t>
            </a:r>
            <a:r>
              <a:rPr lang="en-US" b="1" dirty="0"/>
              <a:t>O</a:t>
            </a:r>
            <a:r>
              <a:rPr lang="en-US" b="1" dirty="0" smtClean="0"/>
              <a:t>nly.</a:t>
            </a:r>
          </a:p>
          <a:p>
            <a:r>
              <a:rPr lang="en-US" dirty="0" smtClean="0"/>
              <a:t>The obstruction creating the pinch point must be out of the scope of the project and considered </a:t>
            </a:r>
            <a:r>
              <a:rPr lang="en-US" dirty="0"/>
              <a:t>technically </a:t>
            </a:r>
            <a:r>
              <a:rPr lang="en-US" dirty="0" smtClean="0"/>
              <a:t>infeasible</a:t>
            </a:r>
          </a:p>
          <a:p>
            <a:r>
              <a:rPr lang="en-US" dirty="0" smtClean="0"/>
              <a:t>Pinch Point requirements are based on 2010 DOJ Standards</a:t>
            </a:r>
            <a:endParaRPr lang="en-US"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54</a:t>
            </a:fld>
            <a:endParaRPr lang="en-US"/>
          </a:p>
        </p:txBody>
      </p:sp>
    </p:spTree>
    <p:extLst>
      <p:ext uri="{BB962C8B-B14F-4D97-AF65-F5344CB8AC3E}">
        <p14:creationId xmlns:p14="http://schemas.microsoft.com/office/powerpoint/2010/main" val="41106842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ADA Design Basics</a:t>
            </a:r>
            <a:r>
              <a:rPr lang="en-US" dirty="0" smtClean="0"/>
              <a:t/>
            </a:r>
            <a:br>
              <a:rPr lang="en-US" dirty="0" smtClean="0"/>
            </a:br>
            <a:r>
              <a:rPr lang="en-US" sz="2800" b="1" dirty="0" smtClean="0"/>
              <a:t>Gratings and Access Covers</a:t>
            </a:r>
            <a:endParaRPr lang="en-US" sz="2800" b="1" dirty="0"/>
          </a:p>
        </p:txBody>
      </p:sp>
      <p:sp>
        <p:nvSpPr>
          <p:cNvPr id="3" name="Content Placeholder 2"/>
          <p:cNvSpPr>
            <a:spLocks noGrp="1"/>
          </p:cNvSpPr>
          <p:nvPr>
            <p:ph idx="1"/>
          </p:nvPr>
        </p:nvSpPr>
        <p:spPr/>
        <p:txBody>
          <a:bodyPr/>
          <a:lstStyle/>
          <a:p>
            <a:r>
              <a:rPr lang="en-US" dirty="0"/>
              <a:t>Gratings, access covers, and other appurtenances shall not be located on curb ramp landings or </a:t>
            </a:r>
            <a:r>
              <a:rPr lang="en-US" dirty="0" smtClean="0"/>
              <a:t>slopes</a:t>
            </a:r>
          </a:p>
          <a:p>
            <a:r>
              <a:rPr lang="en-US" dirty="0" smtClean="0"/>
              <a:t>These items can show up in the PAR if they are flush and compliant per DOJ 2010 Standards</a:t>
            </a:r>
          </a:p>
          <a:p>
            <a:r>
              <a:rPr lang="en-US" dirty="0" smtClean="0"/>
              <a:t>We do not want tree grates to be part of the required PAR</a:t>
            </a:r>
            <a:endParaRPr lang="en-US"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55</a:t>
            </a:fld>
            <a:endParaRPr lang="en-US"/>
          </a:p>
        </p:txBody>
      </p:sp>
    </p:spTree>
    <p:extLst>
      <p:ext uri="{BB962C8B-B14F-4D97-AF65-F5344CB8AC3E}">
        <p14:creationId xmlns:p14="http://schemas.microsoft.com/office/powerpoint/2010/main" val="34289631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483251" y="3219855"/>
            <a:ext cx="4203550" cy="3136495"/>
          </a:xfrm>
          <a:prstGeom prst="rect">
            <a:avLst/>
          </a:prstGeom>
        </p:spPr>
      </p:pic>
      <p:sp>
        <p:nvSpPr>
          <p:cNvPr id="2" name="Title 1"/>
          <p:cNvSpPr>
            <a:spLocks noGrp="1"/>
          </p:cNvSpPr>
          <p:nvPr>
            <p:ph type="title"/>
          </p:nvPr>
        </p:nvSpPr>
        <p:spPr/>
        <p:txBody>
          <a:bodyPr/>
          <a:lstStyle/>
          <a:p>
            <a:r>
              <a:rPr lang="en-US" b="1" dirty="0" smtClean="0"/>
              <a:t>ADA Design Basics</a:t>
            </a:r>
            <a:r>
              <a:rPr lang="en-US" dirty="0" smtClean="0"/>
              <a:t/>
            </a:r>
            <a:br>
              <a:rPr lang="en-US" dirty="0" smtClean="0"/>
            </a:br>
            <a:r>
              <a:rPr lang="en-US" sz="2800" b="1" dirty="0" smtClean="0"/>
              <a:t>Gratings and Access Covers</a:t>
            </a:r>
            <a:endParaRPr lang="en-US" sz="2800" b="1"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56</a:t>
            </a:fld>
            <a:endParaRPr lang="en-US"/>
          </a:p>
        </p:txBody>
      </p:sp>
      <p:pic>
        <p:nvPicPr>
          <p:cNvPr id="6" name="Picture 5"/>
          <p:cNvPicPr>
            <a:picLocks noChangeAspect="1"/>
          </p:cNvPicPr>
          <p:nvPr/>
        </p:nvPicPr>
        <p:blipFill>
          <a:blip r:embed="rId4"/>
          <a:stretch>
            <a:fillRect/>
          </a:stretch>
        </p:blipFill>
        <p:spPr>
          <a:xfrm>
            <a:off x="342698" y="1547813"/>
            <a:ext cx="4519481" cy="2985276"/>
          </a:xfrm>
          <a:prstGeom prst="rect">
            <a:avLst/>
          </a:prstGeom>
        </p:spPr>
      </p:pic>
    </p:spTree>
    <p:extLst>
      <p:ext uri="{BB962C8B-B14F-4D97-AF65-F5344CB8AC3E}">
        <p14:creationId xmlns:p14="http://schemas.microsoft.com/office/powerpoint/2010/main" val="21638361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Best practices</a:t>
            </a:r>
          </a:p>
        </p:txBody>
      </p:sp>
      <p:sp>
        <p:nvSpPr>
          <p:cNvPr id="3" name="Content Placeholder 2"/>
          <p:cNvSpPr>
            <a:spLocks noGrp="1"/>
          </p:cNvSpPr>
          <p:nvPr>
            <p:ph idx="1"/>
          </p:nvPr>
        </p:nvSpPr>
        <p:spPr/>
        <p:txBody>
          <a:bodyPr>
            <a:normAutofit/>
          </a:bodyPr>
          <a:lstStyle/>
          <a:p>
            <a:r>
              <a:rPr lang="en-US" sz="3600" dirty="0" smtClean="0"/>
              <a:t>A design best practices section has been added to the ADA Rules and Regulations</a:t>
            </a:r>
          </a:p>
          <a:p>
            <a:r>
              <a:rPr lang="en-US" sz="3600" dirty="0" smtClean="0"/>
              <a:t>This describes the City’s preferences that aren’t hard and fast rules</a:t>
            </a:r>
          </a:p>
          <a:p>
            <a:r>
              <a:rPr lang="en-US" sz="3600" dirty="0" smtClean="0"/>
              <a:t>The best practices should always be followed unless there is a reason why they can’t be</a:t>
            </a:r>
            <a:endParaRPr lang="en-US" sz="3600"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57</a:t>
            </a:fld>
            <a:endParaRPr lang="en-US"/>
          </a:p>
        </p:txBody>
      </p:sp>
    </p:spTree>
    <p:extLst>
      <p:ext uri="{BB962C8B-B14F-4D97-AF65-F5344CB8AC3E}">
        <p14:creationId xmlns:p14="http://schemas.microsoft.com/office/powerpoint/2010/main" val="6012230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Best practices</a:t>
            </a:r>
            <a:endParaRPr lang="en-US" dirty="0"/>
          </a:p>
        </p:txBody>
      </p:sp>
      <p:sp>
        <p:nvSpPr>
          <p:cNvPr id="3" name="Content Placeholder 2"/>
          <p:cNvSpPr>
            <a:spLocks noGrp="1"/>
          </p:cNvSpPr>
          <p:nvPr>
            <p:ph idx="1"/>
          </p:nvPr>
        </p:nvSpPr>
        <p:spPr/>
        <p:txBody>
          <a:bodyPr/>
          <a:lstStyle/>
          <a:p>
            <a:r>
              <a:rPr lang="en-US" dirty="0" smtClean="0"/>
              <a:t>Locate ramps close to the intersection</a:t>
            </a:r>
          </a:p>
          <a:p>
            <a:pPr lvl="1"/>
            <a:r>
              <a:rPr lang="en-US" dirty="0" smtClean="0"/>
              <a:t>For corners with tight radii (&lt;11’) typically locate ramps on the straight section of curb</a:t>
            </a:r>
          </a:p>
          <a:p>
            <a:pPr lvl="1"/>
            <a:r>
              <a:rPr lang="en-US" dirty="0" smtClean="0"/>
              <a:t>For larger Radii, locate ramps on the radii</a:t>
            </a:r>
          </a:p>
          <a:p>
            <a:r>
              <a:rPr lang="en-US" dirty="0" smtClean="0"/>
              <a:t>Perpendicular ramps are most preferred</a:t>
            </a:r>
          </a:p>
          <a:p>
            <a:r>
              <a:rPr lang="en-US" dirty="0" smtClean="0"/>
              <a:t>Align ramp across from each other as much as possible, but there is no longer a 2’ alignment rule</a:t>
            </a:r>
          </a:p>
          <a:p>
            <a:pPr marL="0" indent="0">
              <a:buNone/>
            </a:pPr>
            <a:endParaRPr lang="en-US"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58</a:t>
            </a:fld>
            <a:endParaRPr lang="en-US"/>
          </a:p>
        </p:txBody>
      </p:sp>
    </p:spTree>
    <p:extLst>
      <p:ext uri="{BB962C8B-B14F-4D97-AF65-F5344CB8AC3E}">
        <p14:creationId xmlns:p14="http://schemas.microsoft.com/office/powerpoint/2010/main" val="32268190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Best practices</a:t>
            </a:r>
          </a:p>
        </p:txBody>
      </p:sp>
      <p:sp>
        <p:nvSpPr>
          <p:cNvPr id="3" name="Content Placeholder 2"/>
          <p:cNvSpPr>
            <a:spLocks noGrp="1"/>
          </p:cNvSpPr>
          <p:nvPr>
            <p:ph idx="1"/>
          </p:nvPr>
        </p:nvSpPr>
        <p:spPr/>
        <p:txBody>
          <a:bodyPr>
            <a:normAutofit/>
          </a:bodyPr>
          <a:lstStyle/>
          <a:p>
            <a:r>
              <a:rPr lang="en-US" dirty="0" smtClean="0"/>
              <a:t>Maximize ramp running slope (&lt;7.69%) to keep water in the street</a:t>
            </a:r>
          </a:p>
          <a:p>
            <a:r>
              <a:rPr lang="en-US" dirty="0" smtClean="0"/>
              <a:t>Utilize all available ramp designs before deciding to acquire ROW</a:t>
            </a:r>
          </a:p>
          <a:p>
            <a:r>
              <a:rPr lang="en-US" dirty="0" smtClean="0"/>
              <a:t>Provide a walking surface to accommodate both wheelchairs and the able bodied.  Minimize small grass patches</a:t>
            </a:r>
            <a:endParaRPr lang="en-US"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59</a:t>
            </a:fld>
            <a:endParaRPr lang="en-US"/>
          </a:p>
        </p:txBody>
      </p:sp>
    </p:spTree>
    <p:extLst>
      <p:ext uri="{BB962C8B-B14F-4D97-AF65-F5344CB8AC3E}">
        <p14:creationId xmlns:p14="http://schemas.microsoft.com/office/powerpoint/2010/main" val="38469664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Federal Guidance</a:t>
            </a:r>
            <a:endParaRPr lang="en-US" dirty="0"/>
          </a:p>
        </p:txBody>
      </p:sp>
      <p:sp>
        <p:nvSpPr>
          <p:cNvPr id="3" name="Content Placeholder 2"/>
          <p:cNvSpPr>
            <a:spLocks noGrp="1"/>
          </p:cNvSpPr>
          <p:nvPr>
            <p:ph idx="1"/>
          </p:nvPr>
        </p:nvSpPr>
        <p:spPr>
          <a:xfrm>
            <a:off x="457200" y="1321806"/>
            <a:ext cx="8229600" cy="4804357"/>
          </a:xfrm>
        </p:spPr>
        <p:txBody>
          <a:bodyPr/>
          <a:lstStyle/>
          <a:p>
            <a:pPr marL="0" indent="0" algn="ctr">
              <a:buNone/>
            </a:pPr>
            <a:r>
              <a:rPr lang="en-US" sz="2000" dirty="0" smtClean="0"/>
              <a:t>City of Columbus ADA Rules and Regulations are based off of Federal Guidance:</a:t>
            </a:r>
          </a:p>
          <a:p>
            <a:pPr marL="0" indent="0">
              <a:buNone/>
            </a:pPr>
            <a:r>
              <a:rPr lang="en-US" dirty="0" err="1" smtClean="0"/>
              <a:t>Heirarchy</a:t>
            </a:r>
            <a:r>
              <a:rPr lang="en-US" dirty="0" smtClean="0"/>
              <a:t> of ADA Reference Documents</a:t>
            </a:r>
            <a:endParaRPr lang="en-US" dirty="0"/>
          </a:p>
          <a:p>
            <a:pPr marL="971550" lvl="1" indent="-514350">
              <a:buAutoNum type="arabicPeriod"/>
            </a:pPr>
            <a:r>
              <a:rPr lang="en-US" dirty="0" smtClean="0"/>
              <a:t>DOJ’s 2010 ADA Standards for Accessible Design</a:t>
            </a:r>
          </a:p>
          <a:p>
            <a:pPr marL="971550" lvl="1" indent="-514350">
              <a:buAutoNum type="arabicPeriod"/>
            </a:pPr>
            <a:r>
              <a:rPr lang="en-US" dirty="0" smtClean="0"/>
              <a:t>PROWAG</a:t>
            </a:r>
          </a:p>
          <a:p>
            <a:pPr marL="971550" lvl="1" indent="-514350">
              <a:buAutoNum type="arabicPeriod"/>
            </a:pPr>
            <a:r>
              <a:rPr lang="en-US" dirty="0" smtClean="0"/>
              <a:t>OMUTCD</a:t>
            </a:r>
            <a:endParaRPr lang="en-US"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6</a:t>
            </a:fld>
            <a:endParaRPr lang="en-US"/>
          </a:p>
        </p:txBody>
      </p:sp>
      <p:pic>
        <p:nvPicPr>
          <p:cNvPr id="6" name="Picture 5"/>
          <p:cNvPicPr>
            <a:picLocks noChangeAspect="1"/>
          </p:cNvPicPr>
          <p:nvPr/>
        </p:nvPicPr>
        <p:blipFill>
          <a:blip r:embed="rId3"/>
          <a:stretch>
            <a:fillRect/>
          </a:stretch>
        </p:blipFill>
        <p:spPr>
          <a:xfrm>
            <a:off x="5940157" y="3673475"/>
            <a:ext cx="2333625" cy="3048000"/>
          </a:xfrm>
          <a:prstGeom prst="rect">
            <a:avLst/>
          </a:prstGeom>
        </p:spPr>
      </p:pic>
      <p:pic>
        <p:nvPicPr>
          <p:cNvPr id="7" name="Picture 6"/>
          <p:cNvPicPr>
            <a:picLocks noChangeAspect="1"/>
          </p:cNvPicPr>
          <p:nvPr/>
        </p:nvPicPr>
        <p:blipFill>
          <a:blip r:embed="rId4"/>
          <a:stretch>
            <a:fillRect/>
          </a:stretch>
        </p:blipFill>
        <p:spPr>
          <a:xfrm>
            <a:off x="2916913" y="3768725"/>
            <a:ext cx="2857500" cy="2857500"/>
          </a:xfrm>
          <a:prstGeom prst="rect">
            <a:avLst/>
          </a:prstGeom>
        </p:spPr>
      </p:pic>
      <p:pic>
        <p:nvPicPr>
          <p:cNvPr id="8" name="Picture 7"/>
          <p:cNvPicPr>
            <a:picLocks noChangeAspect="1"/>
          </p:cNvPicPr>
          <p:nvPr/>
        </p:nvPicPr>
        <p:blipFill rotWithShape="1">
          <a:blip r:embed="rId5"/>
          <a:srcRect l="6327" t="5097" r="6545" b="4841"/>
          <a:stretch/>
        </p:blipFill>
        <p:spPr>
          <a:xfrm>
            <a:off x="307818" y="4183000"/>
            <a:ext cx="2443351" cy="2525618"/>
          </a:xfrm>
          <a:prstGeom prst="rect">
            <a:avLst/>
          </a:prstGeom>
        </p:spPr>
      </p:pic>
    </p:spTree>
    <p:extLst>
      <p:ext uri="{BB962C8B-B14F-4D97-AF65-F5344CB8AC3E}">
        <p14:creationId xmlns:p14="http://schemas.microsoft.com/office/powerpoint/2010/main" val="231298804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Design Best </a:t>
            </a:r>
            <a:r>
              <a:rPr lang="en-US" b="1" dirty="0" smtClean="0"/>
              <a:t>practices</a:t>
            </a:r>
            <a:br>
              <a:rPr lang="en-US" b="1" dirty="0" smtClean="0"/>
            </a:br>
            <a:r>
              <a:rPr lang="en-US" sz="3200" b="1" dirty="0" smtClean="0"/>
              <a:t>Curb Walls and Work Agreements</a:t>
            </a:r>
            <a:endParaRPr lang="en-US" b="1" dirty="0"/>
          </a:p>
        </p:txBody>
      </p:sp>
      <p:sp>
        <p:nvSpPr>
          <p:cNvPr id="3" name="Content Placeholder 2"/>
          <p:cNvSpPr>
            <a:spLocks noGrp="1"/>
          </p:cNvSpPr>
          <p:nvPr>
            <p:ph idx="1"/>
          </p:nvPr>
        </p:nvSpPr>
        <p:spPr>
          <a:xfrm>
            <a:off x="233463" y="1600200"/>
            <a:ext cx="8453337" cy="4525963"/>
          </a:xfrm>
        </p:spPr>
        <p:txBody>
          <a:bodyPr>
            <a:normAutofit/>
          </a:bodyPr>
          <a:lstStyle/>
          <a:p>
            <a:r>
              <a:rPr lang="en-US" dirty="0"/>
              <a:t>Minimize use of walls behind sidewalk.  Grade back whenever possible to a maximum 3:1 slope</a:t>
            </a:r>
          </a:p>
        </p:txBody>
      </p:sp>
      <p:sp>
        <p:nvSpPr>
          <p:cNvPr id="4" name="Slide Number Placeholder 3"/>
          <p:cNvSpPr>
            <a:spLocks noGrp="1"/>
          </p:cNvSpPr>
          <p:nvPr>
            <p:ph type="sldNum" sz="quarter" idx="12"/>
          </p:nvPr>
        </p:nvSpPr>
        <p:spPr/>
        <p:txBody>
          <a:bodyPr/>
          <a:lstStyle/>
          <a:p>
            <a:fld id="{79BC8553-D7CE-49B8-A555-B856885E86A3}" type="slidenum">
              <a:rPr lang="en-US" smtClean="0"/>
              <a:pPr/>
              <a:t>60</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8257" y="2618492"/>
            <a:ext cx="5961994" cy="3609136"/>
          </a:xfrm>
          <a:prstGeom prst="rect">
            <a:avLst/>
          </a:prstGeom>
        </p:spPr>
      </p:pic>
    </p:spTree>
    <p:extLst>
      <p:ext uri="{BB962C8B-B14F-4D97-AF65-F5344CB8AC3E}">
        <p14:creationId xmlns:p14="http://schemas.microsoft.com/office/powerpoint/2010/main" val="37865734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Design Best </a:t>
            </a:r>
            <a:r>
              <a:rPr lang="en-US" b="1" dirty="0" smtClean="0"/>
              <a:t>practices</a:t>
            </a:r>
            <a:br>
              <a:rPr lang="en-US" b="1" dirty="0" smtClean="0"/>
            </a:br>
            <a:r>
              <a:rPr lang="en-US" sz="3200" b="1" dirty="0" smtClean="0"/>
              <a:t>Curb Walls and Work Agreements</a:t>
            </a:r>
            <a:endParaRPr lang="en-US" b="1" dirty="0"/>
          </a:p>
        </p:txBody>
      </p:sp>
      <p:sp>
        <p:nvSpPr>
          <p:cNvPr id="3" name="Content Placeholder 2"/>
          <p:cNvSpPr>
            <a:spLocks noGrp="1"/>
          </p:cNvSpPr>
          <p:nvPr>
            <p:ph idx="1"/>
          </p:nvPr>
        </p:nvSpPr>
        <p:spPr>
          <a:xfrm>
            <a:off x="233464" y="1600200"/>
            <a:ext cx="3647670" cy="4525963"/>
          </a:xfrm>
        </p:spPr>
        <p:txBody>
          <a:bodyPr>
            <a:normAutofit/>
          </a:bodyPr>
          <a:lstStyle/>
          <a:p>
            <a:r>
              <a:rPr lang="en-US" dirty="0" smtClean="0"/>
              <a:t>Work agreement would have avoided this</a:t>
            </a:r>
            <a:endParaRPr lang="en-US"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61</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1133" y="1700212"/>
            <a:ext cx="5039130" cy="4031304"/>
          </a:xfrm>
          <a:prstGeom prst="rect">
            <a:avLst/>
          </a:prstGeom>
        </p:spPr>
      </p:pic>
    </p:spTree>
    <p:extLst>
      <p:ext uri="{BB962C8B-B14F-4D97-AF65-F5344CB8AC3E}">
        <p14:creationId xmlns:p14="http://schemas.microsoft.com/office/powerpoint/2010/main" val="411909689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Design Best </a:t>
            </a:r>
            <a:r>
              <a:rPr lang="en-US" b="1" dirty="0" smtClean="0"/>
              <a:t>practices</a:t>
            </a:r>
            <a:br>
              <a:rPr lang="en-US" b="1" dirty="0" smtClean="0"/>
            </a:br>
            <a:r>
              <a:rPr lang="en-US" sz="3200" b="1" dirty="0" smtClean="0"/>
              <a:t>Curb Walls and Work Agreements</a:t>
            </a:r>
            <a:endParaRPr lang="en-US" b="1"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62</a:t>
            </a:fld>
            <a:endParaRPr lang="en-US"/>
          </a:p>
        </p:txBody>
      </p:sp>
      <p:pic>
        <p:nvPicPr>
          <p:cNvPr id="6" name="Picture 5"/>
          <p:cNvPicPr>
            <a:picLocks noChangeAspect="1"/>
          </p:cNvPicPr>
          <p:nvPr/>
        </p:nvPicPr>
        <p:blipFill>
          <a:blip r:embed="rId3"/>
          <a:stretch>
            <a:fillRect/>
          </a:stretch>
        </p:blipFill>
        <p:spPr>
          <a:xfrm>
            <a:off x="457200" y="1555465"/>
            <a:ext cx="6535852" cy="5166010"/>
          </a:xfrm>
          <a:prstGeom prst="rect">
            <a:avLst/>
          </a:prstGeom>
        </p:spPr>
      </p:pic>
    </p:spTree>
    <p:extLst>
      <p:ext uri="{BB962C8B-B14F-4D97-AF65-F5344CB8AC3E}">
        <p14:creationId xmlns:p14="http://schemas.microsoft.com/office/powerpoint/2010/main" val="211779610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Design Best </a:t>
            </a:r>
            <a:r>
              <a:rPr lang="en-US" b="1" dirty="0" smtClean="0"/>
              <a:t>practices</a:t>
            </a:r>
            <a:br>
              <a:rPr lang="en-US" b="1" dirty="0" smtClean="0"/>
            </a:br>
            <a:r>
              <a:rPr lang="en-US" sz="3200" b="1" dirty="0" smtClean="0"/>
              <a:t>Cell Walls</a:t>
            </a:r>
            <a:endParaRPr lang="en-US" b="1"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63</a:t>
            </a:fld>
            <a:endParaRPr lang="en-US"/>
          </a:p>
        </p:txBody>
      </p:sp>
      <p:pic>
        <p:nvPicPr>
          <p:cNvPr id="5" name="Picture 4"/>
          <p:cNvPicPr>
            <a:picLocks noChangeAspect="1"/>
          </p:cNvPicPr>
          <p:nvPr/>
        </p:nvPicPr>
        <p:blipFill>
          <a:blip r:embed="rId3"/>
          <a:stretch>
            <a:fillRect/>
          </a:stretch>
        </p:blipFill>
        <p:spPr>
          <a:xfrm>
            <a:off x="0" y="1430156"/>
            <a:ext cx="9144000" cy="4211380"/>
          </a:xfrm>
          <a:prstGeom prst="rect">
            <a:avLst/>
          </a:prstGeom>
        </p:spPr>
      </p:pic>
      <p:sp>
        <p:nvSpPr>
          <p:cNvPr id="3" name="Content Placeholder 2"/>
          <p:cNvSpPr>
            <a:spLocks noGrp="1"/>
          </p:cNvSpPr>
          <p:nvPr>
            <p:ph idx="1"/>
          </p:nvPr>
        </p:nvSpPr>
        <p:spPr>
          <a:xfrm>
            <a:off x="194552" y="5111549"/>
            <a:ext cx="8297693" cy="1794753"/>
          </a:xfrm>
        </p:spPr>
        <p:txBody>
          <a:bodyPr>
            <a:normAutofit/>
          </a:bodyPr>
          <a:lstStyle/>
          <a:p>
            <a:r>
              <a:rPr lang="en-US" dirty="0" smtClean="0"/>
              <a:t>Cell walls are used when the height is greater than 18” and up to 48”; In resurfacing projects, we note Versa-</a:t>
            </a:r>
            <a:r>
              <a:rPr lang="en-US" dirty="0" err="1" smtClean="0"/>
              <a:t>lok</a:t>
            </a:r>
            <a:r>
              <a:rPr lang="en-US" dirty="0" smtClean="0"/>
              <a:t> should be used.</a:t>
            </a:r>
            <a:endParaRPr lang="en-US" dirty="0"/>
          </a:p>
        </p:txBody>
      </p:sp>
    </p:spTree>
    <p:extLst>
      <p:ext uri="{BB962C8B-B14F-4D97-AF65-F5344CB8AC3E}">
        <p14:creationId xmlns:p14="http://schemas.microsoft.com/office/powerpoint/2010/main" val="19168010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Intersection Design</a:t>
            </a:r>
            <a:endParaRPr lang="en-US" b="1"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64</a:t>
            </a:fld>
            <a:endParaRPr lang="en-US"/>
          </a:p>
        </p:txBody>
      </p:sp>
      <p:pic>
        <p:nvPicPr>
          <p:cNvPr id="5" name="20 scale before"/>
          <p:cNvPicPr>
            <a:picLocks noChangeAspect="1"/>
          </p:cNvPicPr>
          <p:nvPr/>
        </p:nvPicPr>
        <p:blipFill>
          <a:blip r:embed="rId3"/>
          <a:stretch>
            <a:fillRect/>
          </a:stretch>
        </p:blipFill>
        <p:spPr>
          <a:xfrm>
            <a:off x="1580781" y="1381113"/>
            <a:ext cx="4991123" cy="4938951"/>
          </a:xfrm>
          <a:prstGeom prst="rect">
            <a:avLst/>
          </a:prstGeom>
        </p:spPr>
      </p:pic>
      <p:pic>
        <p:nvPicPr>
          <p:cNvPr id="11" name="20 SCALE AFTER"/>
          <p:cNvPicPr>
            <a:picLocks noChangeAspect="1"/>
          </p:cNvPicPr>
          <p:nvPr/>
        </p:nvPicPr>
        <p:blipFill>
          <a:blip r:embed="rId4"/>
          <a:stretch>
            <a:fillRect/>
          </a:stretch>
        </p:blipFill>
        <p:spPr>
          <a:xfrm>
            <a:off x="1580781" y="1344827"/>
            <a:ext cx="5122433" cy="4975237"/>
          </a:xfrm>
          <a:prstGeom prst="rect">
            <a:avLst/>
          </a:prstGeom>
        </p:spPr>
      </p:pic>
    </p:spTree>
    <p:extLst>
      <p:ext uri="{BB962C8B-B14F-4D97-AF65-F5344CB8AC3E}">
        <p14:creationId xmlns:p14="http://schemas.microsoft.com/office/powerpoint/2010/main" val="269943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Intersection Design</a:t>
            </a:r>
            <a:br>
              <a:rPr lang="en-US" b="1" dirty="0" smtClean="0"/>
            </a:br>
            <a:r>
              <a:rPr lang="en-US" sz="2800" b="1" dirty="0" smtClean="0"/>
              <a:t>Ramp Location</a:t>
            </a:r>
            <a:endParaRPr lang="en-US" b="1" dirty="0"/>
          </a:p>
        </p:txBody>
      </p:sp>
      <p:sp>
        <p:nvSpPr>
          <p:cNvPr id="3" name="Content Placeholder 2"/>
          <p:cNvSpPr>
            <a:spLocks noGrp="1"/>
          </p:cNvSpPr>
          <p:nvPr>
            <p:ph idx="1"/>
          </p:nvPr>
        </p:nvSpPr>
        <p:spPr/>
        <p:txBody>
          <a:bodyPr>
            <a:normAutofit/>
          </a:bodyPr>
          <a:lstStyle/>
          <a:p>
            <a:r>
              <a:rPr lang="en-US" dirty="0" smtClean="0"/>
              <a:t>Columbus is making an effort to locate curb ramps closer to the intersection.</a:t>
            </a:r>
          </a:p>
          <a:p>
            <a:r>
              <a:rPr lang="en-US" dirty="0" smtClean="0"/>
              <a:t>Pedestrians cross in a more visible location</a:t>
            </a:r>
          </a:p>
          <a:p>
            <a:r>
              <a:rPr lang="en-US" dirty="0" smtClean="0"/>
              <a:t>Marked crosswalks appear a more standard width</a:t>
            </a:r>
          </a:p>
          <a:p>
            <a:r>
              <a:rPr lang="en-US" dirty="0" smtClean="0"/>
              <a:t>Ramps are closer to the natural walking path, keeping disabled and able bodied pedestrians in the same area.</a:t>
            </a:r>
          </a:p>
          <a:p>
            <a:endParaRPr lang="en-US" dirty="0" smtClean="0"/>
          </a:p>
        </p:txBody>
      </p:sp>
      <p:sp>
        <p:nvSpPr>
          <p:cNvPr id="4" name="Slide Number Placeholder 3"/>
          <p:cNvSpPr>
            <a:spLocks noGrp="1"/>
          </p:cNvSpPr>
          <p:nvPr>
            <p:ph type="sldNum" sz="quarter" idx="12"/>
          </p:nvPr>
        </p:nvSpPr>
        <p:spPr/>
        <p:txBody>
          <a:bodyPr/>
          <a:lstStyle/>
          <a:p>
            <a:fld id="{79BC8553-D7CE-49B8-A555-B856885E86A3}" type="slidenum">
              <a:rPr lang="en-US" smtClean="0"/>
              <a:pPr/>
              <a:t>65</a:t>
            </a:fld>
            <a:endParaRPr lang="en-US"/>
          </a:p>
        </p:txBody>
      </p:sp>
    </p:spTree>
    <p:extLst>
      <p:ext uri="{BB962C8B-B14F-4D97-AF65-F5344CB8AC3E}">
        <p14:creationId xmlns:p14="http://schemas.microsoft.com/office/powerpoint/2010/main" val="128209010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Intersection Design</a:t>
            </a:r>
            <a:br>
              <a:rPr lang="en-US" b="1" dirty="0" smtClean="0"/>
            </a:br>
            <a:r>
              <a:rPr lang="en-US" sz="2800" b="1" dirty="0" smtClean="0"/>
              <a:t>Ramp Location</a:t>
            </a:r>
            <a:endParaRPr lang="en-US" b="1" dirty="0"/>
          </a:p>
        </p:txBody>
      </p:sp>
      <p:sp>
        <p:nvSpPr>
          <p:cNvPr id="3" name="Content Placeholder 2"/>
          <p:cNvSpPr>
            <a:spLocks noGrp="1"/>
          </p:cNvSpPr>
          <p:nvPr>
            <p:ph idx="1"/>
          </p:nvPr>
        </p:nvSpPr>
        <p:spPr/>
        <p:txBody>
          <a:bodyPr/>
          <a:lstStyle/>
          <a:p>
            <a:r>
              <a:rPr lang="en-US" dirty="0"/>
              <a:t>The Curb Ramp Design Boundary drawing has been updated to provide an order of preference in locating curb ramps</a:t>
            </a:r>
            <a:r>
              <a:rPr lang="en-US" dirty="0" smtClean="0"/>
              <a:t>.</a:t>
            </a:r>
          </a:p>
          <a:p>
            <a:r>
              <a:rPr lang="en-US" dirty="0" smtClean="0"/>
              <a:t>Follow the Curb Ramp Design Boundary steps.</a:t>
            </a:r>
          </a:p>
          <a:p>
            <a:r>
              <a:rPr lang="en-US" dirty="0" smtClean="0"/>
              <a:t>Do not move to the next area of preference unless the more preferable area is exhausted.</a:t>
            </a:r>
            <a:endParaRPr lang="en-US" dirty="0"/>
          </a:p>
          <a:p>
            <a:endParaRPr lang="en-US"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66</a:t>
            </a:fld>
            <a:endParaRPr lang="en-US"/>
          </a:p>
        </p:txBody>
      </p:sp>
    </p:spTree>
    <p:extLst>
      <p:ext uri="{BB962C8B-B14F-4D97-AF65-F5344CB8AC3E}">
        <p14:creationId xmlns:p14="http://schemas.microsoft.com/office/powerpoint/2010/main" val="109490837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9BC8553-D7CE-49B8-A555-B856885E86A3}" type="slidenum">
              <a:rPr lang="en-US" smtClean="0"/>
              <a:pPr/>
              <a:t>67</a:t>
            </a:fld>
            <a:endParaRPr lang="en-US" dirty="0"/>
          </a:p>
        </p:txBody>
      </p:sp>
      <p:sp>
        <p:nvSpPr>
          <p:cNvPr id="7" name="Title 1"/>
          <p:cNvSpPr txBox="1">
            <a:spLocks/>
          </p:cNvSpPr>
          <p:nvPr/>
        </p:nvSpPr>
        <p:spPr>
          <a:xfrm>
            <a:off x="0" y="228601"/>
            <a:ext cx="9144000"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tx1">
                    <a:lumMod val="95000"/>
                    <a:lumOff val="5000"/>
                  </a:schemeClr>
                </a:solidFill>
                <a:cs typeface="Times New Roman" pitchFamily="18" charset="0"/>
              </a:rPr>
              <a:t>Intersection Design</a:t>
            </a:r>
            <a:r>
              <a:rPr lang="en-US" b="1" u="sng" dirty="0" smtClean="0">
                <a:solidFill>
                  <a:srgbClr val="1F694B"/>
                </a:solidFill>
                <a:cs typeface="Times New Roman" pitchFamily="18" charset="0"/>
              </a:rPr>
              <a:t/>
            </a:r>
            <a:br>
              <a:rPr lang="en-US" b="1" u="sng" dirty="0" smtClean="0">
                <a:solidFill>
                  <a:srgbClr val="1F694B"/>
                </a:solidFill>
                <a:cs typeface="Times New Roman" pitchFamily="18" charset="0"/>
              </a:rPr>
            </a:br>
            <a:endParaRPr lang="en-US" b="1" dirty="0">
              <a:cs typeface="Times New Roman" pitchFamily="18" charset="0"/>
            </a:endParaRPr>
          </a:p>
        </p:txBody>
      </p:sp>
      <p:pic>
        <p:nvPicPr>
          <p:cNvPr id="3" name="Picture 2"/>
          <p:cNvPicPr>
            <a:picLocks noChangeAspect="1"/>
          </p:cNvPicPr>
          <p:nvPr/>
        </p:nvPicPr>
        <p:blipFill>
          <a:blip r:embed="rId3"/>
          <a:stretch>
            <a:fillRect/>
          </a:stretch>
        </p:blipFill>
        <p:spPr>
          <a:xfrm>
            <a:off x="413348" y="1579028"/>
            <a:ext cx="4514850" cy="4695825"/>
          </a:xfrm>
          <a:prstGeom prst="rect">
            <a:avLst/>
          </a:prstGeom>
        </p:spPr>
      </p:pic>
      <p:grpSp>
        <p:nvGrpSpPr>
          <p:cNvPr id="98" name="Step 7.3 D callout left"/>
          <p:cNvGrpSpPr/>
          <p:nvPr/>
        </p:nvGrpSpPr>
        <p:grpSpPr>
          <a:xfrm>
            <a:off x="1596115" y="4239295"/>
            <a:ext cx="441159" cy="489627"/>
            <a:chOff x="1596115" y="4239295"/>
            <a:chExt cx="441159" cy="489627"/>
          </a:xfrm>
        </p:grpSpPr>
        <p:cxnSp>
          <p:nvCxnSpPr>
            <p:cNvPr id="95" name="Straight Connector 94"/>
            <p:cNvCxnSpPr/>
            <p:nvPr/>
          </p:nvCxnSpPr>
          <p:spPr>
            <a:xfrm rot="6829485">
              <a:off x="1482048" y="4382245"/>
              <a:ext cx="460744" cy="232609"/>
            </a:xfrm>
            <a:prstGeom prst="line">
              <a:avLst/>
            </a:prstGeom>
          </p:spPr>
          <p:style>
            <a:lnRef idx="1">
              <a:schemeClr val="accent1"/>
            </a:lnRef>
            <a:fillRef idx="0">
              <a:schemeClr val="accent1"/>
            </a:fillRef>
            <a:effectRef idx="0">
              <a:schemeClr val="accent1"/>
            </a:effectRef>
            <a:fontRef idx="minor">
              <a:schemeClr val="tx1"/>
            </a:fontRef>
          </p:style>
        </p:cxnSp>
        <p:sp>
          <p:nvSpPr>
            <p:cNvPr id="96" name="Rectangle 95"/>
            <p:cNvSpPr/>
            <p:nvPr/>
          </p:nvSpPr>
          <p:spPr>
            <a:xfrm rot="3057204">
              <a:off x="1756221" y="4447030"/>
              <a:ext cx="74952" cy="68873"/>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p:cNvSpPr txBox="1"/>
            <p:nvPr/>
          </p:nvSpPr>
          <p:spPr>
            <a:xfrm>
              <a:off x="1825583" y="4239295"/>
              <a:ext cx="211691" cy="307777"/>
            </a:xfrm>
            <a:prstGeom prst="rect">
              <a:avLst/>
            </a:prstGeom>
            <a:noFill/>
          </p:spPr>
          <p:txBody>
            <a:bodyPr wrap="square" rtlCol="0">
              <a:spAutoFit/>
            </a:bodyPr>
            <a:lstStyle/>
            <a:p>
              <a:r>
                <a:rPr lang="en-US" sz="1400" dirty="0">
                  <a:solidFill>
                    <a:srgbClr val="FF0000"/>
                  </a:solidFill>
                </a:rPr>
                <a:t>D</a:t>
              </a:r>
            </a:p>
          </p:txBody>
        </p:sp>
      </p:grpSp>
      <p:grpSp>
        <p:nvGrpSpPr>
          <p:cNvPr id="93" name="Step 7.3 D callout right"/>
          <p:cNvGrpSpPr/>
          <p:nvPr/>
        </p:nvGrpSpPr>
        <p:grpSpPr>
          <a:xfrm>
            <a:off x="3266294" y="4048656"/>
            <a:ext cx="521071" cy="427977"/>
            <a:chOff x="3266294" y="4048656"/>
            <a:chExt cx="521071" cy="427977"/>
          </a:xfrm>
        </p:grpSpPr>
        <p:cxnSp>
          <p:nvCxnSpPr>
            <p:cNvPr id="90" name="Straight Connector 89"/>
            <p:cNvCxnSpPr/>
            <p:nvPr/>
          </p:nvCxnSpPr>
          <p:spPr>
            <a:xfrm>
              <a:off x="3326621" y="4244024"/>
              <a:ext cx="460744" cy="232609"/>
            </a:xfrm>
            <a:prstGeom prst="line">
              <a:avLst/>
            </a:prstGeom>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rot="17827719">
              <a:off x="3471059" y="4258442"/>
              <a:ext cx="74952" cy="68873"/>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a:off x="3266294" y="4048656"/>
              <a:ext cx="211691" cy="307777"/>
            </a:xfrm>
            <a:prstGeom prst="rect">
              <a:avLst/>
            </a:prstGeom>
            <a:noFill/>
          </p:spPr>
          <p:txBody>
            <a:bodyPr wrap="square" rtlCol="0">
              <a:spAutoFit/>
            </a:bodyPr>
            <a:lstStyle/>
            <a:p>
              <a:r>
                <a:rPr lang="en-US" sz="1400" dirty="0">
                  <a:solidFill>
                    <a:srgbClr val="FF0000"/>
                  </a:solidFill>
                </a:rPr>
                <a:t>D</a:t>
              </a:r>
            </a:p>
          </p:txBody>
        </p:sp>
      </p:grpSp>
      <p:sp>
        <p:nvSpPr>
          <p:cNvPr id="81" name="Step 7.3"/>
          <p:cNvSpPr txBox="1"/>
          <p:nvPr/>
        </p:nvSpPr>
        <p:spPr>
          <a:xfrm>
            <a:off x="6245066" y="1436779"/>
            <a:ext cx="2588838" cy="3970318"/>
          </a:xfrm>
          <a:prstGeom prst="rect">
            <a:avLst/>
          </a:prstGeom>
          <a:noFill/>
        </p:spPr>
        <p:txBody>
          <a:bodyPr wrap="square" rtlCol="0">
            <a:spAutoFit/>
          </a:bodyPr>
          <a:lstStyle/>
          <a:p>
            <a:r>
              <a:rPr lang="en-US" dirty="0" smtClean="0"/>
              <a:t>3.  Where obstructions or vehicle sight distance prevent the curb ramps from being located as described in 1 and 2, the ramp may be located closer to the intersection providing a 4’x4’ clear space parallel to the ramp centerline is provided with a 2’ setback from the parallel roadway projection as shown (D)</a:t>
            </a:r>
          </a:p>
        </p:txBody>
      </p:sp>
      <p:sp>
        <p:nvSpPr>
          <p:cNvPr id="82" name="Step 7.2"/>
          <p:cNvSpPr txBox="1"/>
          <p:nvPr/>
        </p:nvSpPr>
        <p:spPr>
          <a:xfrm>
            <a:off x="6144520" y="1383541"/>
            <a:ext cx="2588838" cy="1754326"/>
          </a:xfrm>
          <a:prstGeom prst="rect">
            <a:avLst/>
          </a:prstGeom>
          <a:noFill/>
        </p:spPr>
        <p:txBody>
          <a:bodyPr wrap="square" rtlCol="0">
            <a:spAutoFit/>
          </a:bodyPr>
          <a:lstStyle/>
          <a:p>
            <a:r>
              <a:rPr lang="en-US" dirty="0" smtClean="0"/>
              <a:t>2.  Either the Maximum Safe Crossing Limit (Line A) or the back of the legal crosswalk (Line B)-whichever is the closest to the intersection.</a:t>
            </a:r>
          </a:p>
        </p:txBody>
      </p:sp>
      <p:sp>
        <p:nvSpPr>
          <p:cNvPr id="18" name="Step 7.1"/>
          <p:cNvSpPr txBox="1"/>
          <p:nvPr/>
        </p:nvSpPr>
        <p:spPr>
          <a:xfrm>
            <a:off x="6220145" y="1401257"/>
            <a:ext cx="2588838" cy="5355312"/>
          </a:xfrm>
          <a:prstGeom prst="rect">
            <a:avLst/>
          </a:prstGeom>
          <a:noFill/>
        </p:spPr>
        <p:txBody>
          <a:bodyPr wrap="square" rtlCol="0">
            <a:spAutoFit/>
          </a:bodyPr>
          <a:lstStyle/>
          <a:p>
            <a:r>
              <a:rPr lang="en-US" dirty="0" smtClean="0"/>
              <a:t>Step 7</a:t>
            </a:r>
          </a:p>
          <a:p>
            <a:r>
              <a:rPr lang="en-US" dirty="0" smtClean="0"/>
              <a:t>Establish Design Boundary defined by:</a:t>
            </a:r>
          </a:p>
          <a:p>
            <a:pPr marL="342900" indent="-342900">
              <a:buAutoNum type="arabicPeriod"/>
            </a:pPr>
            <a:r>
              <a:rPr lang="en-US" dirty="0" smtClean="0"/>
              <a:t>The maximum rotation around the curb radius into the intersection that will allow a level turning area at the flat roadway crown inside the crosswalk and at a safe distance from parallel vehicular traffic.  Lines C1 and C2 represent the centerline of the curb ramp, perpendicular to the curb (radius), and</a:t>
            </a:r>
          </a:p>
        </p:txBody>
      </p:sp>
      <p:grpSp>
        <p:nvGrpSpPr>
          <p:cNvPr id="77" name="Step 6-C2 line &amp; label"/>
          <p:cNvGrpSpPr/>
          <p:nvPr/>
        </p:nvGrpSpPr>
        <p:grpSpPr>
          <a:xfrm>
            <a:off x="2670773" y="4173648"/>
            <a:ext cx="2006654" cy="687774"/>
            <a:chOff x="2670773" y="4173648"/>
            <a:chExt cx="2006654" cy="687774"/>
          </a:xfrm>
        </p:grpSpPr>
        <p:cxnSp>
          <p:nvCxnSpPr>
            <p:cNvPr id="71" name="Straight Connector 70"/>
            <p:cNvCxnSpPr/>
            <p:nvPr/>
          </p:nvCxnSpPr>
          <p:spPr>
            <a:xfrm flipH="1" flipV="1">
              <a:off x="2670773" y="4173648"/>
              <a:ext cx="1763709" cy="687774"/>
            </a:xfrm>
            <a:prstGeom prst="line">
              <a:avLst/>
            </a:prstGeom>
            <a:ln w="158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6" name="C2 label"/>
            <p:cNvSpPr txBox="1"/>
            <p:nvPr/>
          </p:nvSpPr>
          <p:spPr>
            <a:xfrm rot="1233997">
              <a:off x="3969802" y="4546453"/>
              <a:ext cx="707625" cy="276999"/>
            </a:xfrm>
            <a:prstGeom prst="rect">
              <a:avLst/>
            </a:prstGeom>
            <a:noFill/>
          </p:spPr>
          <p:txBody>
            <a:bodyPr wrap="square" rtlCol="0">
              <a:spAutoFit/>
            </a:bodyPr>
            <a:lstStyle/>
            <a:p>
              <a:r>
                <a:rPr lang="en-US" sz="1200" b="1" dirty="0" smtClean="0">
                  <a:solidFill>
                    <a:srgbClr val="FF0000"/>
                  </a:solidFill>
                </a:rPr>
                <a:t>Line C2</a:t>
              </a:r>
              <a:endParaRPr lang="en-US" sz="1200" b="1" dirty="0">
                <a:solidFill>
                  <a:srgbClr val="FF0000"/>
                </a:solidFill>
              </a:endParaRPr>
            </a:p>
          </p:txBody>
        </p:sp>
      </p:grpSp>
      <p:grpSp>
        <p:nvGrpSpPr>
          <p:cNvPr id="78" name="Step 6-C1 line &amp; label"/>
          <p:cNvGrpSpPr/>
          <p:nvPr/>
        </p:nvGrpSpPr>
        <p:grpSpPr>
          <a:xfrm>
            <a:off x="978038" y="4173648"/>
            <a:ext cx="1692735" cy="869646"/>
            <a:chOff x="978038" y="4173648"/>
            <a:chExt cx="1692735" cy="869646"/>
          </a:xfrm>
        </p:grpSpPr>
        <p:cxnSp>
          <p:nvCxnSpPr>
            <p:cNvPr id="70" name="Straight Connector 69"/>
            <p:cNvCxnSpPr/>
            <p:nvPr/>
          </p:nvCxnSpPr>
          <p:spPr>
            <a:xfrm flipV="1">
              <a:off x="1079306" y="4173648"/>
              <a:ext cx="1591467" cy="869646"/>
            </a:xfrm>
            <a:prstGeom prst="line">
              <a:avLst/>
            </a:prstGeom>
            <a:ln w="158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5" name="C1 label"/>
            <p:cNvSpPr txBox="1"/>
            <p:nvPr/>
          </p:nvSpPr>
          <p:spPr>
            <a:xfrm rot="19952427">
              <a:off x="978038" y="4590524"/>
              <a:ext cx="738787" cy="276999"/>
            </a:xfrm>
            <a:prstGeom prst="rect">
              <a:avLst/>
            </a:prstGeom>
            <a:noFill/>
          </p:spPr>
          <p:txBody>
            <a:bodyPr wrap="square" rtlCol="0">
              <a:spAutoFit/>
            </a:bodyPr>
            <a:lstStyle/>
            <a:p>
              <a:r>
                <a:rPr lang="en-US" sz="1200" b="1" dirty="0" smtClean="0">
                  <a:solidFill>
                    <a:srgbClr val="FF0000"/>
                  </a:solidFill>
                </a:rPr>
                <a:t>Line C1</a:t>
              </a:r>
              <a:endParaRPr lang="en-US" sz="1200" b="1" dirty="0">
                <a:solidFill>
                  <a:srgbClr val="FF0000"/>
                </a:solidFill>
              </a:endParaRPr>
            </a:p>
          </p:txBody>
        </p:sp>
      </p:grpSp>
      <p:sp>
        <p:nvSpPr>
          <p:cNvPr id="68" name="Step 6 text"/>
          <p:cNvSpPr txBox="1"/>
          <p:nvPr/>
        </p:nvSpPr>
        <p:spPr>
          <a:xfrm>
            <a:off x="6238707" y="1389835"/>
            <a:ext cx="2601556" cy="923330"/>
          </a:xfrm>
          <a:prstGeom prst="rect">
            <a:avLst/>
          </a:prstGeom>
          <a:noFill/>
        </p:spPr>
        <p:txBody>
          <a:bodyPr wrap="square" rtlCol="0">
            <a:spAutoFit/>
          </a:bodyPr>
          <a:lstStyle/>
          <a:p>
            <a:r>
              <a:rPr lang="en-US" dirty="0" smtClean="0"/>
              <a:t>Step 6-Intersect crown of roadway at 2 </a:t>
            </a:r>
            <a:r>
              <a:rPr lang="en-US" dirty="0" err="1" smtClean="0"/>
              <a:t>ft</a:t>
            </a:r>
            <a:r>
              <a:rPr lang="en-US" dirty="0" smtClean="0"/>
              <a:t> setback (Lines C1 &amp; C2)</a:t>
            </a:r>
            <a:endParaRPr lang="en-US" dirty="0"/>
          </a:p>
        </p:txBody>
      </p:sp>
      <p:grpSp>
        <p:nvGrpSpPr>
          <p:cNvPr id="43" name="Step 6"/>
          <p:cNvGrpSpPr/>
          <p:nvPr/>
        </p:nvGrpSpPr>
        <p:grpSpPr>
          <a:xfrm>
            <a:off x="3143288" y="2689392"/>
            <a:ext cx="787651" cy="378385"/>
            <a:chOff x="3152114" y="2534151"/>
            <a:chExt cx="787651" cy="378385"/>
          </a:xfrm>
        </p:grpSpPr>
        <p:sp>
          <p:nvSpPr>
            <p:cNvPr id="15" name="Rounded Rectangular Callout 14"/>
            <p:cNvSpPr/>
            <p:nvPr/>
          </p:nvSpPr>
          <p:spPr>
            <a:xfrm>
              <a:off x="3200492" y="2579416"/>
              <a:ext cx="679010" cy="287850"/>
            </a:xfrm>
            <a:prstGeom prst="wedgeRoundRectCallout">
              <a:avLst>
                <a:gd name="adj1" fmla="val -125396"/>
                <a:gd name="adj2" fmla="val 447068"/>
                <a:gd name="adj3" fmla="val 16667"/>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152114" y="2534151"/>
              <a:ext cx="787651" cy="378385"/>
            </a:xfrm>
            <a:prstGeom prst="rect">
              <a:avLst/>
            </a:prstGeom>
            <a:noFill/>
          </p:spPr>
          <p:txBody>
            <a:bodyPr wrap="square" rtlCol="0">
              <a:spAutoFit/>
            </a:bodyPr>
            <a:lstStyle/>
            <a:p>
              <a:r>
                <a:rPr lang="en-US" dirty="0" smtClean="0"/>
                <a:t>Step 6</a:t>
              </a:r>
              <a:endParaRPr lang="en-US" dirty="0"/>
            </a:p>
          </p:txBody>
        </p:sp>
      </p:grpSp>
      <p:cxnSp>
        <p:nvCxnSpPr>
          <p:cNvPr id="4" name="Step 3 R/W line2"/>
          <p:cNvCxnSpPr/>
          <p:nvPr/>
        </p:nvCxnSpPr>
        <p:spPr>
          <a:xfrm flipV="1">
            <a:off x="762092" y="5495925"/>
            <a:ext cx="1971583" cy="180975"/>
          </a:xfrm>
          <a:prstGeom prst="line">
            <a:avLst/>
          </a:prstGeom>
          <a:ln w="57150">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24" name="Step 3 R/W line1"/>
          <p:cNvCxnSpPr/>
          <p:nvPr/>
        </p:nvCxnSpPr>
        <p:spPr>
          <a:xfrm flipV="1">
            <a:off x="2670773" y="5086235"/>
            <a:ext cx="1971583" cy="180975"/>
          </a:xfrm>
          <a:prstGeom prst="line">
            <a:avLst/>
          </a:prstGeom>
          <a:ln w="57150">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4140547" y="5176722"/>
            <a:ext cx="13653" cy="1179629"/>
          </a:xfrm>
          <a:prstGeom prst="line">
            <a:avLst/>
          </a:prstGeom>
          <a:ln w="57150">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225422" y="5676900"/>
            <a:ext cx="0" cy="819764"/>
          </a:xfrm>
          <a:prstGeom prst="line">
            <a:avLst/>
          </a:prstGeom>
          <a:ln w="57150">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rot="21207925">
            <a:off x="278451" y="5557904"/>
            <a:ext cx="787651" cy="276999"/>
          </a:xfrm>
          <a:prstGeom prst="rect">
            <a:avLst/>
          </a:prstGeom>
          <a:noFill/>
          <a:ln>
            <a:noFill/>
          </a:ln>
        </p:spPr>
        <p:txBody>
          <a:bodyPr wrap="square" rtlCol="0">
            <a:spAutoFit/>
          </a:bodyPr>
          <a:lstStyle/>
          <a:p>
            <a:r>
              <a:rPr lang="en-US" sz="1200" dirty="0" smtClean="0">
                <a:solidFill>
                  <a:srgbClr val="FF0000"/>
                </a:solidFill>
                <a:latin typeface="Arial Black" panose="020B0A04020102020204" pitchFamily="34" charset="0"/>
              </a:rPr>
              <a:t>R/W</a:t>
            </a:r>
            <a:endParaRPr lang="en-US" sz="1200" dirty="0">
              <a:solidFill>
                <a:srgbClr val="FF0000"/>
              </a:solidFill>
              <a:latin typeface="Arial Black" panose="020B0A04020102020204" pitchFamily="34" charset="0"/>
            </a:endParaRPr>
          </a:p>
        </p:txBody>
      </p:sp>
      <p:sp>
        <p:nvSpPr>
          <p:cNvPr id="37" name="TextBox 36"/>
          <p:cNvSpPr txBox="1"/>
          <p:nvPr/>
        </p:nvSpPr>
        <p:spPr>
          <a:xfrm rot="21207925">
            <a:off x="4574226" y="4929254"/>
            <a:ext cx="787651" cy="276999"/>
          </a:xfrm>
          <a:prstGeom prst="rect">
            <a:avLst/>
          </a:prstGeom>
          <a:noFill/>
          <a:ln>
            <a:noFill/>
          </a:ln>
        </p:spPr>
        <p:txBody>
          <a:bodyPr wrap="square" rtlCol="0">
            <a:spAutoFit/>
          </a:bodyPr>
          <a:lstStyle/>
          <a:p>
            <a:r>
              <a:rPr lang="en-US" sz="1200" dirty="0" smtClean="0">
                <a:solidFill>
                  <a:srgbClr val="FF0000"/>
                </a:solidFill>
                <a:latin typeface="Arial Black" panose="020B0A04020102020204" pitchFamily="34" charset="0"/>
              </a:rPr>
              <a:t>R/W</a:t>
            </a:r>
            <a:endParaRPr lang="en-US" sz="1200" dirty="0">
              <a:solidFill>
                <a:srgbClr val="FF0000"/>
              </a:solidFill>
              <a:latin typeface="Arial Black" panose="020B0A04020102020204" pitchFamily="34" charset="0"/>
            </a:endParaRPr>
          </a:p>
        </p:txBody>
      </p:sp>
      <p:grpSp>
        <p:nvGrpSpPr>
          <p:cNvPr id="49" name="Step 5a-Line A"/>
          <p:cNvGrpSpPr/>
          <p:nvPr/>
        </p:nvGrpSpPr>
        <p:grpSpPr>
          <a:xfrm>
            <a:off x="1173801" y="5338829"/>
            <a:ext cx="2390180" cy="276999"/>
            <a:chOff x="1173801" y="5338829"/>
            <a:chExt cx="2390180" cy="276999"/>
          </a:xfrm>
        </p:grpSpPr>
        <p:cxnSp>
          <p:nvCxnSpPr>
            <p:cNvPr id="38" name="Straight Connector 37"/>
            <p:cNvCxnSpPr/>
            <p:nvPr/>
          </p:nvCxnSpPr>
          <p:spPr>
            <a:xfrm flipV="1">
              <a:off x="1653765" y="5343714"/>
              <a:ext cx="1910216" cy="170271"/>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rot="21207925">
              <a:off x="1173801" y="5338829"/>
              <a:ext cx="787651" cy="276999"/>
            </a:xfrm>
            <a:prstGeom prst="rect">
              <a:avLst/>
            </a:prstGeom>
            <a:noFill/>
            <a:ln>
              <a:noFill/>
            </a:ln>
          </p:spPr>
          <p:txBody>
            <a:bodyPr wrap="square" rtlCol="0">
              <a:spAutoFit/>
            </a:bodyPr>
            <a:lstStyle/>
            <a:p>
              <a:r>
                <a:rPr lang="en-US" sz="1200" dirty="0" smtClean="0">
                  <a:solidFill>
                    <a:srgbClr val="FF0000"/>
                  </a:solidFill>
                </a:rPr>
                <a:t>Line A</a:t>
              </a:r>
              <a:endParaRPr lang="en-US" sz="1200" dirty="0">
                <a:solidFill>
                  <a:srgbClr val="FF0000"/>
                </a:solidFill>
              </a:endParaRPr>
            </a:p>
          </p:txBody>
        </p:sp>
      </p:grpSp>
      <p:grpSp>
        <p:nvGrpSpPr>
          <p:cNvPr id="45" name="Step 5"/>
          <p:cNvGrpSpPr/>
          <p:nvPr/>
        </p:nvGrpSpPr>
        <p:grpSpPr>
          <a:xfrm>
            <a:off x="164151" y="4710179"/>
            <a:ext cx="787651" cy="378385"/>
            <a:chOff x="164151" y="4710179"/>
            <a:chExt cx="787651" cy="378385"/>
          </a:xfrm>
        </p:grpSpPr>
        <p:sp>
          <p:nvSpPr>
            <p:cNvPr id="19" name="Rounded Rectangular Callout 18"/>
            <p:cNvSpPr/>
            <p:nvPr/>
          </p:nvSpPr>
          <p:spPr>
            <a:xfrm>
              <a:off x="212529" y="4755444"/>
              <a:ext cx="679010" cy="287850"/>
            </a:xfrm>
            <a:prstGeom prst="wedgeRoundRectCallout">
              <a:avLst>
                <a:gd name="adj1" fmla="val 194437"/>
                <a:gd name="adj2" fmla="val 195582"/>
                <a:gd name="adj3" fmla="val 16667"/>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64151" y="4710179"/>
              <a:ext cx="787651" cy="378385"/>
            </a:xfrm>
            <a:prstGeom prst="rect">
              <a:avLst/>
            </a:prstGeom>
            <a:noFill/>
          </p:spPr>
          <p:txBody>
            <a:bodyPr wrap="square" rtlCol="0">
              <a:spAutoFit/>
            </a:bodyPr>
            <a:lstStyle/>
            <a:p>
              <a:r>
                <a:rPr lang="en-US" dirty="0" smtClean="0"/>
                <a:t>Step 5</a:t>
              </a:r>
              <a:endParaRPr lang="en-US" dirty="0"/>
            </a:p>
          </p:txBody>
        </p:sp>
      </p:grpSp>
      <p:sp>
        <p:nvSpPr>
          <p:cNvPr id="67" name="Step 5 text"/>
          <p:cNvSpPr txBox="1"/>
          <p:nvPr/>
        </p:nvSpPr>
        <p:spPr>
          <a:xfrm>
            <a:off x="6252379" y="1401257"/>
            <a:ext cx="2601556" cy="1477328"/>
          </a:xfrm>
          <a:prstGeom prst="rect">
            <a:avLst/>
          </a:prstGeom>
          <a:noFill/>
        </p:spPr>
        <p:txBody>
          <a:bodyPr wrap="square" rtlCol="0">
            <a:spAutoFit/>
          </a:bodyPr>
          <a:lstStyle/>
          <a:p>
            <a:r>
              <a:rPr lang="en-US" dirty="0" smtClean="0"/>
              <a:t>Step 5-Locate Maximum Safe Crossing Limit (Line A)</a:t>
            </a:r>
          </a:p>
          <a:p>
            <a:r>
              <a:rPr lang="en-US" dirty="0" smtClean="0"/>
              <a:t>X=25’ for radius &lt; 20’</a:t>
            </a:r>
          </a:p>
          <a:p>
            <a:r>
              <a:rPr lang="en-US" dirty="0" smtClean="0"/>
              <a:t>Otherwise, X=radius +5’</a:t>
            </a:r>
            <a:endParaRPr lang="en-US" dirty="0"/>
          </a:p>
        </p:txBody>
      </p:sp>
      <p:grpSp>
        <p:nvGrpSpPr>
          <p:cNvPr id="48" name="Step 4a-Line B"/>
          <p:cNvGrpSpPr/>
          <p:nvPr/>
        </p:nvGrpSpPr>
        <p:grpSpPr>
          <a:xfrm>
            <a:off x="411801" y="5697318"/>
            <a:ext cx="3678008" cy="451910"/>
            <a:chOff x="411801" y="5697318"/>
            <a:chExt cx="3678008" cy="451910"/>
          </a:xfrm>
        </p:grpSpPr>
        <p:cxnSp>
          <p:nvCxnSpPr>
            <p:cNvPr id="32" name="Straight Connector 31"/>
            <p:cNvCxnSpPr/>
            <p:nvPr/>
          </p:nvCxnSpPr>
          <p:spPr>
            <a:xfrm flipV="1">
              <a:off x="914492" y="5697318"/>
              <a:ext cx="3175317" cy="322483"/>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rot="21207925">
              <a:off x="411801" y="5872229"/>
              <a:ext cx="787651" cy="276999"/>
            </a:xfrm>
            <a:prstGeom prst="rect">
              <a:avLst/>
            </a:prstGeom>
            <a:noFill/>
            <a:ln>
              <a:noFill/>
            </a:ln>
          </p:spPr>
          <p:txBody>
            <a:bodyPr wrap="square" rtlCol="0">
              <a:spAutoFit/>
            </a:bodyPr>
            <a:lstStyle/>
            <a:p>
              <a:r>
                <a:rPr lang="en-US" sz="1200" dirty="0" smtClean="0">
                  <a:solidFill>
                    <a:srgbClr val="FF0000"/>
                  </a:solidFill>
                </a:rPr>
                <a:t>Line B</a:t>
              </a:r>
              <a:endParaRPr lang="en-US" sz="1200" dirty="0">
                <a:solidFill>
                  <a:srgbClr val="FF0000"/>
                </a:solidFill>
              </a:endParaRPr>
            </a:p>
          </p:txBody>
        </p:sp>
      </p:grpSp>
      <p:sp>
        <p:nvSpPr>
          <p:cNvPr id="66" name="Step 4 text"/>
          <p:cNvSpPr txBox="1"/>
          <p:nvPr/>
        </p:nvSpPr>
        <p:spPr>
          <a:xfrm>
            <a:off x="6238707" y="1411162"/>
            <a:ext cx="2601556" cy="1477328"/>
          </a:xfrm>
          <a:prstGeom prst="rect">
            <a:avLst/>
          </a:prstGeom>
          <a:noFill/>
        </p:spPr>
        <p:txBody>
          <a:bodyPr wrap="square" rtlCol="0">
            <a:spAutoFit/>
          </a:bodyPr>
          <a:lstStyle/>
          <a:p>
            <a:r>
              <a:rPr lang="en-US" dirty="0" smtClean="0"/>
              <a:t>Step 4-Define legal crosswalk</a:t>
            </a:r>
          </a:p>
          <a:p>
            <a:r>
              <a:rPr lang="en-US" dirty="0" smtClean="0"/>
              <a:t>(Line B) using roadway projection farthest from roadway PLUS 15 </a:t>
            </a:r>
            <a:r>
              <a:rPr lang="en-US" dirty="0" err="1" smtClean="0"/>
              <a:t>ft</a:t>
            </a:r>
            <a:endParaRPr lang="en-US" dirty="0"/>
          </a:p>
        </p:txBody>
      </p:sp>
      <p:grpSp>
        <p:nvGrpSpPr>
          <p:cNvPr id="47" name="Step 4"/>
          <p:cNvGrpSpPr/>
          <p:nvPr/>
        </p:nvGrpSpPr>
        <p:grpSpPr>
          <a:xfrm>
            <a:off x="2999714" y="6243126"/>
            <a:ext cx="787651" cy="378385"/>
            <a:chOff x="2999714" y="6243126"/>
            <a:chExt cx="787651" cy="378385"/>
          </a:xfrm>
        </p:grpSpPr>
        <p:sp>
          <p:nvSpPr>
            <p:cNvPr id="34" name="Rounded Rectangular Callout 33"/>
            <p:cNvSpPr/>
            <p:nvPr/>
          </p:nvSpPr>
          <p:spPr>
            <a:xfrm>
              <a:off x="3057617" y="6288391"/>
              <a:ext cx="679010" cy="287850"/>
            </a:xfrm>
            <a:prstGeom prst="wedgeRoundRectCallout">
              <a:avLst>
                <a:gd name="adj1" fmla="val -180104"/>
                <a:gd name="adj2" fmla="val -191573"/>
                <a:gd name="adj3" fmla="val 16667"/>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2999714" y="6243126"/>
              <a:ext cx="787651" cy="378385"/>
            </a:xfrm>
            <a:prstGeom prst="rect">
              <a:avLst/>
            </a:prstGeom>
            <a:noFill/>
          </p:spPr>
          <p:txBody>
            <a:bodyPr wrap="square" rtlCol="0">
              <a:spAutoFit/>
            </a:bodyPr>
            <a:lstStyle/>
            <a:p>
              <a:r>
                <a:rPr lang="en-US" dirty="0" smtClean="0"/>
                <a:t>Step 4</a:t>
              </a:r>
              <a:endParaRPr lang="en-US" dirty="0"/>
            </a:p>
          </p:txBody>
        </p:sp>
      </p:grpSp>
      <p:sp>
        <p:nvSpPr>
          <p:cNvPr id="65" name="Step 3 text"/>
          <p:cNvSpPr txBox="1"/>
          <p:nvPr/>
        </p:nvSpPr>
        <p:spPr>
          <a:xfrm>
            <a:off x="6252379" y="1435399"/>
            <a:ext cx="2601556" cy="923330"/>
          </a:xfrm>
          <a:prstGeom prst="rect">
            <a:avLst/>
          </a:prstGeom>
          <a:noFill/>
        </p:spPr>
        <p:txBody>
          <a:bodyPr wrap="square" rtlCol="0">
            <a:spAutoFit/>
          </a:bodyPr>
          <a:lstStyle/>
          <a:p>
            <a:r>
              <a:rPr lang="en-US" dirty="0" smtClean="0"/>
              <a:t>Step 3-Extend each R/W parallel to roadway projection</a:t>
            </a:r>
            <a:endParaRPr lang="en-US" dirty="0"/>
          </a:p>
        </p:txBody>
      </p:sp>
      <p:grpSp>
        <p:nvGrpSpPr>
          <p:cNvPr id="46" name="Step 3"/>
          <p:cNvGrpSpPr/>
          <p:nvPr/>
        </p:nvGrpSpPr>
        <p:grpSpPr>
          <a:xfrm>
            <a:off x="4809464" y="5909751"/>
            <a:ext cx="787651" cy="378385"/>
            <a:chOff x="4809464" y="5909751"/>
            <a:chExt cx="787651" cy="378385"/>
          </a:xfrm>
        </p:grpSpPr>
        <p:sp>
          <p:nvSpPr>
            <p:cNvPr id="21" name="Rounded Rectangular Callout 20"/>
            <p:cNvSpPr/>
            <p:nvPr/>
          </p:nvSpPr>
          <p:spPr>
            <a:xfrm>
              <a:off x="4857842" y="5955016"/>
              <a:ext cx="679010" cy="287850"/>
            </a:xfrm>
            <a:prstGeom prst="wedgeRoundRectCallout">
              <a:avLst>
                <a:gd name="adj1" fmla="val -248841"/>
                <a:gd name="adj2" fmla="val -314006"/>
                <a:gd name="adj3" fmla="val 16667"/>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ular Callout 22"/>
            <p:cNvSpPr/>
            <p:nvPr/>
          </p:nvSpPr>
          <p:spPr>
            <a:xfrm>
              <a:off x="4867367" y="5955016"/>
              <a:ext cx="679010" cy="287850"/>
            </a:xfrm>
            <a:prstGeom prst="wedgeRoundRectCallout">
              <a:avLst>
                <a:gd name="adj1" fmla="val -369479"/>
                <a:gd name="adj2" fmla="val -198191"/>
                <a:gd name="adj3" fmla="val 16667"/>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809464" y="5909751"/>
              <a:ext cx="787651" cy="378385"/>
            </a:xfrm>
            <a:prstGeom prst="rect">
              <a:avLst/>
            </a:prstGeom>
            <a:noFill/>
          </p:spPr>
          <p:txBody>
            <a:bodyPr wrap="square" rtlCol="0">
              <a:spAutoFit/>
            </a:bodyPr>
            <a:lstStyle/>
            <a:p>
              <a:r>
                <a:rPr lang="en-US" dirty="0" smtClean="0"/>
                <a:t>Step 3</a:t>
              </a:r>
              <a:endParaRPr lang="en-US" dirty="0"/>
            </a:p>
          </p:txBody>
        </p:sp>
      </p:grpSp>
      <p:grpSp>
        <p:nvGrpSpPr>
          <p:cNvPr id="79" name="Step 2 dimension calout"/>
          <p:cNvGrpSpPr/>
          <p:nvPr/>
        </p:nvGrpSpPr>
        <p:grpSpPr>
          <a:xfrm>
            <a:off x="2312670" y="2870768"/>
            <a:ext cx="574022" cy="1392622"/>
            <a:chOff x="2312670" y="2870768"/>
            <a:chExt cx="574022" cy="1392622"/>
          </a:xfrm>
        </p:grpSpPr>
        <p:cxnSp>
          <p:nvCxnSpPr>
            <p:cNvPr id="55" name="Straight Connector 54"/>
            <p:cNvCxnSpPr/>
            <p:nvPr/>
          </p:nvCxnSpPr>
          <p:spPr>
            <a:xfrm>
              <a:off x="2366010" y="3962400"/>
              <a:ext cx="22860" cy="30099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312670" y="3996690"/>
              <a:ext cx="118110" cy="94934"/>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327910" y="4149090"/>
              <a:ext cx="118110" cy="94934"/>
            </a:xfrm>
            <a:prstGeom prst="line">
              <a:avLst/>
            </a:prstGeom>
          </p:spPr>
          <p:style>
            <a:lnRef idx="1">
              <a:schemeClr val="accent1"/>
            </a:lnRef>
            <a:fillRef idx="0">
              <a:schemeClr val="accent1"/>
            </a:fillRef>
            <a:effectRef idx="0">
              <a:schemeClr val="accent1"/>
            </a:effectRef>
            <a:fontRef idx="minor">
              <a:schemeClr val="tx1"/>
            </a:fontRef>
          </p:style>
        </p:cxnSp>
        <p:sp>
          <p:nvSpPr>
            <p:cNvPr id="60" name="Freeform 59"/>
            <p:cNvSpPr/>
            <p:nvPr/>
          </p:nvSpPr>
          <p:spPr>
            <a:xfrm>
              <a:off x="2438355" y="2996700"/>
              <a:ext cx="151334" cy="1146675"/>
            </a:xfrm>
            <a:custGeom>
              <a:avLst/>
              <a:gdLst>
                <a:gd name="connsiteX0" fmla="*/ 45 w 181020"/>
                <a:gd name="connsiteY0" fmla="*/ 452859 h 452859"/>
                <a:gd name="connsiteX1" fmla="*/ 161970 w 181020"/>
                <a:gd name="connsiteY1" fmla="*/ 195684 h 452859"/>
                <a:gd name="connsiteX2" fmla="*/ 45 w 181020"/>
                <a:gd name="connsiteY2" fmla="*/ 24234 h 452859"/>
                <a:gd name="connsiteX3" fmla="*/ 181020 w 181020"/>
                <a:gd name="connsiteY3" fmla="*/ 5184 h 452859"/>
              </a:gdLst>
              <a:ahLst/>
              <a:cxnLst>
                <a:cxn ang="0">
                  <a:pos x="connsiteX0" y="connsiteY0"/>
                </a:cxn>
                <a:cxn ang="0">
                  <a:pos x="connsiteX1" y="connsiteY1"/>
                </a:cxn>
                <a:cxn ang="0">
                  <a:pos x="connsiteX2" y="connsiteY2"/>
                </a:cxn>
                <a:cxn ang="0">
                  <a:pos x="connsiteX3" y="connsiteY3"/>
                </a:cxn>
              </a:cxnLst>
              <a:rect l="l" t="t" r="r" b="b"/>
              <a:pathLst>
                <a:path w="181020" h="452859">
                  <a:moveTo>
                    <a:pt x="45" y="452859"/>
                  </a:moveTo>
                  <a:cubicBezTo>
                    <a:pt x="81007" y="359990"/>
                    <a:pt x="161970" y="267121"/>
                    <a:pt x="161970" y="195684"/>
                  </a:cubicBezTo>
                  <a:cubicBezTo>
                    <a:pt x="161970" y="124247"/>
                    <a:pt x="-3130" y="55984"/>
                    <a:pt x="45" y="24234"/>
                  </a:cubicBezTo>
                  <a:cubicBezTo>
                    <a:pt x="3220" y="-7516"/>
                    <a:pt x="92120" y="-1166"/>
                    <a:pt x="181020" y="5184"/>
                  </a:cubicBezTo>
                </a:path>
              </a:pathLst>
            </a:cu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2553552" y="2870768"/>
              <a:ext cx="333140" cy="276999"/>
            </a:xfrm>
            <a:prstGeom prst="rect">
              <a:avLst/>
            </a:prstGeom>
            <a:noFill/>
          </p:spPr>
          <p:txBody>
            <a:bodyPr wrap="square" rtlCol="0">
              <a:spAutoFit/>
            </a:bodyPr>
            <a:lstStyle/>
            <a:p>
              <a:r>
                <a:rPr lang="en-US" sz="1200" dirty="0" smtClean="0"/>
                <a:t>2’</a:t>
              </a:r>
              <a:endParaRPr lang="en-US" dirty="0"/>
            </a:p>
          </p:txBody>
        </p:sp>
      </p:grpSp>
      <p:cxnSp>
        <p:nvCxnSpPr>
          <p:cNvPr id="12" name="Step 2a"/>
          <p:cNvCxnSpPr/>
          <p:nvPr/>
        </p:nvCxnSpPr>
        <p:spPr>
          <a:xfrm flipV="1">
            <a:off x="1041149" y="3902044"/>
            <a:ext cx="3168712" cy="2716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4" name="Step 2"/>
          <p:cNvGrpSpPr/>
          <p:nvPr/>
        </p:nvGrpSpPr>
        <p:grpSpPr>
          <a:xfrm>
            <a:off x="713714" y="2520584"/>
            <a:ext cx="787651" cy="378385"/>
            <a:chOff x="713714" y="2520584"/>
            <a:chExt cx="787651" cy="378385"/>
          </a:xfrm>
        </p:grpSpPr>
        <p:sp>
          <p:nvSpPr>
            <p:cNvPr id="14" name="Rounded Rectangular Callout 13"/>
            <p:cNvSpPr/>
            <p:nvPr/>
          </p:nvSpPr>
          <p:spPr>
            <a:xfrm>
              <a:off x="762092" y="2565849"/>
              <a:ext cx="679010" cy="287850"/>
            </a:xfrm>
            <a:prstGeom prst="wedgeRoundRectCallout">
              <a:avLst>
                <a:gd name="adj1" fmla="val 176201"/>
                <a:gd name="adj2" fmla="val 506630"/>
                <a:gd name="adj3" fmla="val 16667"/>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13714" y="2520584"/>
              <a:ext cx="787651" cy="378385"/>
            </a:xfrm>
            <a:prstGeom prst="rect">
              <a:avLst/>
            </a:prstGeom>
            <a:noFill/>
          </p:spPr>
          <p:txBody>
            <a:bodyPr wrap="square" rtlCol="0">
              <a:spAutoFit/>
            </a:bodyPr>
            <a:lstStyle/>
            <a:p>
              <a:r>
                <a:rPr lang="en-US" dirty="0" smtClean="0"/>
                <a:t>Step 2</a:t>
              </a:r>
              <a:endParaRPr lang="en-US" dirty="0"/>
            </a:p>
          </p:txBody>
        </p:sp>
      </p:grpSp>
      <p:sp>
        <p:nvSpPr>
          <p:cNvPr id="64" name="Step 2 text"/>
          <p:cNvSpPr txBox="1"/>
          <p:nvPr/>
        </p:nvSpPr>
        <p:spPr>
          <a:xfrm>
            <a:off x="6319222" y="1423360"/>
            <a:ext cx="2601556" cy="923330"/>
          </a:xfrm>
          <a:prstGeom prst="rect">
            <a:avLst/>
          </a:prstGeom>
          <a:noFill/>
        </p:spPr>
        <p:txBody>
          <a:bodyPr wrap="square" rtlCol="0">
            <a:spAutoFit/>
          </a:bodyPr>
          <a:lstStyle/>
          <a:p>
            <a:r>
              <a:rPr lang="en-US" dirty="0" smtClean="0"/>
              <a:t>Step 2-Establish 2 </a:t>
            </a:r>
            <a:r>
              <a:rPr lang="en-US" dirty="0" err="1" smtClean="0"/>
              <a:t>ft</a:t>
            </a:r>
            <a:r>
              <a:rPr lang="en-US" dirty="0" smtClean="0"/>
              <a:t> setback parallel to roadway projection</a:t>
            </a:r>
            <a:endParaRPr lang="en-US" dirty="0"/>
          </a:p>
        </p:txBody>
      </p:sp>
      <p:sp>
        <p:nvSpPr>
          <p:cNvPr id="63" name="Step 1 text"/>
          <p:cNvSpPr txBox="1"/>
          <p:nvPr/>
        </p:nvSpPr>
        <p:spPr>
          <a:xfrm>
            <a:off x="6332894" y="1389835"/>
            <a:ext cx="2601556" cy="1200329"/>
          </a:xfrm>
          <a:prstGeom prst="rect">
            <a:avLst/>
          </a:prstGeom>
          <a:noFill/>
        </p:spPr>
        <p:txBody>
          <a:bodyPr wrap="square" rtlCol="0">
            <a:spAutoFit/>
          </a:bodyPr>
          <a:lstStyle/>
          <a:p>
            <a:r>
              <a:rPr lang="en-US" dirty="0" smtClean="0"/>
              <a:t>Step 1-Define Roadway Projection: Use PC &amp; PT to connect curb lines or extend edge of pavement</a:t>
            </a:r>
            <a:endParaRPr lang="en-US" dirty="0"/>
          </a:p>
        </p:txBody>
      </p:sp>
      <p:grpSp>
        <p:nvGrpSpPr>
          <p:cNvPr id="10" name="Step 1"/>
          <p:cNvGrpSpPr/>
          <p:nvPr/>
        </p:nvGrpSpPr>
        <p:grpSpPr>
          <a:xfrm>
            <a:off x="4934138" y="2996700"/>
            <a:ext cx="787651" cy="378385"/>
            <a:chOff x="3612335" y="4562944"/>
            <a:chExt cx="787651" cy="378385"/>
          </a:xfrm>
        </p:grpSpPr>
        <p:sp>
          <p:nvSpPr>
            <p:cNvPr id="8" name="Rounded Rectangular Callout 7"/>
            <p:cNvSpPr/>
            <p:nvPr/>
          </p:nvSpPr>
          <p:spPr>
            <a:xfrm>
              <a:off x="3657600" y="4608214"/>
              <a:ext cx="679010" cy="287850"/>
            </a:xfrm>
            <a:prstGeom prst="wedgeRoundRectCallout">
              <a:avLst>
                <a:gd name="adj1" fmla="val -301296"/>
                <a:gd name="adj2" fmla="val 263066"/>
                <a:gd name="adj3" fmla="val 16667"/>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ep 1"/>
            <p:cNvSpPr txBox="1"/>
            <p:nvPr/>
          </p:nvSpPr>
          <p:spPr>
            <a:xfrm>
              <a:off x="3612335" y="4562944"/>
              <a:ext cx="787651" cy="378385"/>
            </a:xfrm>
            <a:prstGeom prst="rect">
              <a:avLst/>
            </a:prstGeom>
            <a:noFill/>
          </p:spPr>
          <p:txBody>
            <a:bodyPr wrap="square" rtlCol="0">
              <a:spAutoFit/>
            </a:bodyPr>
            <a:lstStyle/>
            <a:p>
              <a:r>
                <a:rPr lang="en-US" dirty="0" smtClean="0"/>
                <a:t>Step 1</a:t>
              </a:r>
              <a:endParaRPr lang="en-US" dirty="0"/>
            </a:p>
          </p:txBody>
        </p:sp>
      </p:grpSp>
      <p:cxnSp>
        <p:nvCxnSpPr>
          <p:cNvPr id="80" name="Step 1-line"/>
          <p:cNvCxnSpPr/>
          <p:nvPr/>
        </p:nvCxnSpPr>
        <p:spPr>
          <a:xfrm flipV="1">
            <a:off x="1041149" y="3893661"/>
            <a:ext cx="3168712" cy="2716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8" name="Step 5 X"/>
          <p:cNvGrpSpPr/>
          <p:nvPr/>
        </p:nvGrpSpPr>
        <p:grpSpPr>
          <a:xfrm>
            <a:off x="2864570" y="3996690"/>
            <a:ext cx="213026" cy="1409027"/>
            <a:chOff x="2864570" y="3996690"/>
            <a:chExt cx="213026" cy="1409027"/>
          </a:xfrm>
        </p:grpSpPr>
        <p:cxnSp>
          <p:nvCxnSpPr>
            <p:cNvPr id="84" name="Straight Arrow Connector 83"/>
            <p:cNvCxnSpPr/>
            <p:nvPr/>
          </p:nvCxnSpPr>
          <p:spPr>
            <a:xfrm>
              <a:off x="2999714" y="3996690"/>
              <a:ext cx="0" cy="1409027"/>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6" name="Rectangle 85"/>
            <p:cNvSpPr/>
            <p:nvPr/>
          </p:nvSpPr>
          <p:spPr>
            <a:xfrm>
              <a:off x="2941631" y="4650159"/>
              <a:ext cx="135965" cy="138499"/>
            </a:xfrm>
            <a:prstGeom prst="rect">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p:nvPr/>
          </p:nvSpPr>
          <p:spPr>
            <a:xfrm>
              <a:off x="2864570" y="4518327"/>
              <a:ext cx="211691" cy="369332"/>
            </a:xfrm>
            <a:prstGeom prst="rect">
              <a:avLst/>
            </a:prstGeom>
            <a:noFill/>
          </p:spPr>
          <p:txBody>
            <a:bodyPr wrap="square" rtlCol="0">
              <a:spAutoFit/>
            </a:bodyPr>
            <a:lstStyle/>
            <a:p>
              <a:r>
                <a:rPr lang="en-US" dirty="0" smtClean="0">
                  <a:solidFill>
                    <a:srgbClr val="FF0000"/>
                  </a:solidFill>
                </a:rPr>
                <a:t>x</a:t>
              </a:r>
              <a:endParaRPr lang="en-US" dirty="0">
                <a:solidFill>
                  <a:srgbClr val="FF0000"/>
                </a:solidFill>
              </a:endParaRPr>
            </a:p>
          </p:txBody>
        </p:sp>
      </p:grpSp>
      <p:grpSp>
        <p:nvGrpSpPr>
          <p:cNvPr id="105" name="Heirarchy of ramp placement"/>
          <p:cNvGrpSpPr/>
          <p:nvPr/>
        </p:nvGrpSpPr>
        <p:grpSpPr>
          <a:xfrm>
            <a:off x="5567158" y="3538950"/>
            <a:ext cx="3353620" cy="915479"/>
            <a:chOff x="394475" y="443343"/>
            <a:chExt cx="3353620" cy="915479"/>
          </a:xfrm>
        </p:grpSpPr>
        <p:sp>
          <p:nvSpPr>
            <p:cNvPr id="99" name="Rectangle 98"/>
            <p:cNvSpPr/>
            <p:nvPr/>
          </p:nvSpPr>
          <p:spPr>
            <a:xfrm>
              <a:off x="398597" y="512618"/>
              <a:ext cx="315117" cy="207818"/>
            </a:xfrm>
            <a:prstGeom prst="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394475" y="795823"/>
              <a:ext cx="315117" cy="20781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398592" y="1073797"/>
              <a:ext cx="315117" cy="20781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p:cNvSpPr txBox="1"/>
            <p:nvPr/>
          </p:nvSpPr>
          <p:spPr>
            <a:xfrm>
              <a:off x="713713" y="443343"/>
              <a:ext cx="3022913" cy="369332"/>
            </a:xfrm>
            <a:prstGeom prst="rect">
              <a:avLst/>
            </a:prstGeom>
            <a:noFill/>
          </p:spPr>
          <p:txBody>
            <a:bodyPr wrap="square" rtlCol="0">
              <a:spAutoFit/>
            </a:bodyPr>
            <a:lstStyle/>
            <a:p>
              <a:r>
                <a:rPr lang="en-US" b="1" dirty="0" smtClean="0"/>
                <a:t>First area to place ramps</a:t>
              </a:r>
              <a:endParaRPr lang="en-US" b="1" dirty="0"/>
            </a:p>
          </p:txBody>
        </p:sp>
        <p:sp>
          <p:nvSpPr>
            <p:cNvPr id="103" name="TextBox 102"/>
            <p:cNvSpPr txBox="1"/>
            <p:nvPr/>
          </p:nvSpPr>
          <p:spPr>
            <a:xfrm>
              <a:off x="713713" y="714624"/>
              <a:ext cx="3022913" cy="369332"/>
            </a:xfrm>
            <a:prstGeom prst="rect">
              <a:avLst/>
            </a:prstGeom>
            <a:noFill/>
          </p:spPr>
          <p:txBody>
            <a:bodyPr wrap="square" rtlCol="0">
              <a:spAutoFit/>
            </a:bodyPr>
            <a:lstStyle/>
            <a:p>
              <a:r>
                <a:rPr lang="en-US" b="1" dirty="0" smtClean="0"/>
                <a:t>Second area to place ramps</a:t>
              </a:r>
              <a:endParaRPr lang="en-US" b="1" dirty="0"/>
            </a:p>
          </p:txBody>
        </p:sp>
        <p:sp>
          <p:nvSpPr>
            <p:cNvPr id="104" name="TextBox 103"/>
            <p:cNvSpPr txBox="1"/>
            <p:nvPr/>
          </p:nvSpPr>
          <p:spPr>
            <a:xfrm>
              <a:off x="725182" y="989490"/>
              <a:ext cx="3022913" cy="369332"/>
            </a:xfrm>
            <a:prstGeom prst="rect">
              <a:avLst/>
            </a:prstGeom>
            <a:noFill/>
          </p:spPr>
          <p:txBody>
            <a:bodyPr wrap="square" rtlCol="0">
              <a:spAutoFit/>
            </a:bodyPr>
            <a:lstStyle/>
            <a:p>
              <a:r>
                <a:rPr lang="en-US" b="1" dirty="0" smtClean="0"/>
                <a:t>Third area to place ramps</a:t>
              </a:r>
              <a:endParaRPr lang="en-US" b="1" dirty="0"/>
            </a:p>
          </p:txBody>
        </p:sp>
      </p:grpSp>
    </p:spTree>
    <p:extLst>
      <p:ext uri="{BB962C8B-B14F-4D97-AF65-F5344CB8AC3E}">
        <p14:creationId xmlns:p14="http://schemas.microsoft.com/office/powerpoint/2010/main" val="135915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6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4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7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64"/>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46"/>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65"/>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47"/>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66"/>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8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45"/>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67"/>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78"/>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43"/>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68"/>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18"/>
                                        </p:tgtEl>
                                        <p:attrNameLst>
                                          <p:attrName>style.visibility</p:attrName>
                                        </p:attrNameLst>
                                      </p:cBhvr>
                                      <p:to>
                                        <p:strVal val="hidden"/>
                                      </p:to>
                                    </p:set>
                                  </p:childTnLst>
                                </p:cTn>
                              </p:par>
                              <p:par>
                                <p:cTn id="97" presetID="1" presetClass="entr" presetSubtype="0" fill="hold" grpId="0" nodeType="withEffect">
                                  <p:stCondLst>
                                    <p:cond delay="0"/>
                                  </p:stCondLst>
                                  <p:childTnLst>
                                    <p:set>
                                      <p:cBhvr>
                                        <p:cTn id="98" dur="1" fill="hold">
                                          <p:stCondLst>
                                            <p:cond delay="0"/>
                                          </p:stCondLst>
                                        </p:cTn>
                                        <p:tgtEl>
                                          <p:spTgt spid="8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1" nodeType="clickEffect">
                                  <p:stCondLst>
                                    <p:cond delay="0"/>
                                  </p:stCondLst>
                                  <p:childTnLst>
                                    <p:set>
                                      <p:cBhvr>
                                        <p:cTn id="102" dur="1" fill="hold">
                                          <p:stCondLst>
                                            <p:cond delay="0"/>
                                          </p:stCondLst>
                                        </p:cTn>
                                        <p:tgtEl>
                                          <p:spTgt spid="82"/>
                                        </p:tgtEl>
                                        <p:attrNameLst>
                                          <p:attrName>style.visibility</p:attrName>
                                        </p:attrNameLst>
                                      </p:cBhvr>
                                      <p:to>
                                        <p:strVal val="hidden"/>
                                      </p:to>
                                    </p:set>
                                  </p:childTnLst>
                                </p:cTn>
                              </p:par>
                              <p:par>
                                <p:cTn id="103" presetID="1" presetClass="entr" presetSubtype="0" fill="hold" grpId="1" nodeType="withEffect">
                                  <p:stCondLst>
                                    <p:cond delay="0"/>
                                  </p:stCondLst>
                                  <p:childTnLst>
                                    <p:set>
                                      <p:cBhvr>
                                        <p:cTn id="104" dur="1" fill="hold">
                                          <p:stCondLst>
                                            <p:cond delay="0"/>
                                          </p:stCondLst>
                                        </p:cTn>
                                        <p:tgtEl>
                                          <p:spTgt spid="8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98"/>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93"/>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0" nodeType="clickEffect">
                                  <p:stCondLst>
                                    <p:cond delay="0"/>
                                  </p:stCondLst>
                                  <p:childTnLst>
                                    <p:set>
                                      <p:cBhvr>
                                        <p:cTn id="112" dur="1" fill="hold">
                                          <p:stCondLst>
                                            <p:cond delay="0"/>
                                          </p:stCondLst>
                                        </p:cTn>
                                        <p:tgtEl>
                                          <p:spTgt spid="81"/>
                                        </p:tgtEl>
                                        <p:attrNameLst>
                                          <p:attrName>style.visibility</p:attrName>
                                        </p:attrNameLst>
                                      </p:cBhvr>
                                      <p:to>
                                        <p:strVal val="hidden"/>
                                      </p:to>
                                    </p:set>
                                  </p:childTnLst>
                                </p:cTn>
                              </p:par>
                              <p:par>
                                <p:cTn id="113" presetID="1" presetClass="entr" presetSubtype="0" fill="hold" nodeType="withEffect">
                                  <p:stCondLst>
                                    <p:cond delay="0"/>
                                  </p:stCondLst>
                                  <p:childTnLst>
                                    <p:set>
                                      <p:cBhvr>
                                        <p:cTn id="114"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1" grpId="1"/>
      <p:bldP spid="82" grpId="0"/>
      <p:bldP spid="82" grpId="1"/>
      <p:bldP spid="18" grpId="0"/>
      <p:bldP spid="18" grpId="1"/>
      <p:bldP spid="68" grpId="0"/>
      <p:bldP spid="68" grpId="1"/>
      <p:bldP spid="67" grpId="0"/>
      <p:bldP spid="67" grpId="1"/>
      <p:bldP spid="66" grpId="0"/>
      <p:bldP spid="66" grpId="1"/>
      <p:bldP spid="65" grpId="0"/>
      <p:bldP spid="65" grpId="1"/>
      <p:bldP spid="64" grpId="0"/>
      <p:bldP spid="64" grpId="1"/>
      <p:bldP spid="63" grpId="0"/>
      <p:bldP spid="63" grpId="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t>Intersection Design</a:t>
            </a:r>
            <a:br>
              <a:rPr lang="en-US" b="1" dirty="0" smtClean="0"/>
            </a:br>
            <a:r>
              <a:rPr lang="en-US" sz="2800" b="1" dirty="0" smtClean="0"/>
              <a:t>Ramp Type</a:t>
            </a:r>
            <a:endParaRPr lang="en-US" b="1" dirty="0"/>
          </a:p>
        </p:txBody>
      </p:sp>
      <p:sp>
        <p:nvSpPr>
          <p:cNvPr id="7" name="Content Placeholder 6"/>
          <p:cNvSpPr>
            <a:spLocks noGrp="1"/>
          </p:cNvSpPr>
          <p:nvPr>
            <p:ph idx="1"/>
          </p:nvPr>
        </p:nvSpPr>
        <p:spPr/>
        <p:txBody>
          <a:bodyPr/>
          <a:lstStyle/>
          <a:p>
            <a:r>
              <a:rPr lang="en-US" dirty="0" smtClean="0"/>
              <a:t>Existing conditions and particularly ROW space will limit the options of Ramp type</a:t>
            </a:r>
          </a:p>
          <a:p>
            <a:r>
              <a:rPr lang="en-US" dirty="0" smtClean="0"/>
              <a:t>Standard Drawing 2319 details the hierarchy in tiers</a:t>
            </a:r>
          </a:p>
          <a:p>
            <a:r>
              <a:rPr lang="en-US" dirty="0" smtClean="0"/>
              <a:t>Do not go to the next tier of ramps until the more preferred tier is exhausted</a:t>
            </a:r>
            <a:endParaRPr lang="en-US" dirty="0"/>
          </a:p>
        </p:txBody>
      </p:sp>
      <p:sp>
        <p:nvSpPr>
          <p:cNvPr id="5" name="Slide Number Placeholder 4"/>
          <p:cNvSpPr>
            <a:spLocks noGrp="1"/>
          </p:cNvSpPr>
          <p:nvPr>
            <p:ph type="sldNum" sz="quarter" idx="12"/>
          </p:nvPr>
        </p:nvSpPr>
        <p:spPr/>
        <p:txBody>
          <a:bodyPr/>
          <a:lstStyle/>
          <a:p>
            <a:fld id="{79BC8553-D7CE-49B8-A555-B856885E86A3}" type="slidenum">
              <a:rPr lang="en-US" smtClean="0"/>
              <a:pPr/>
              <a:t>68</a:t>
            </a:fld>
            <a:endParaRPr lang="en-US"/>
          </a:p>
        </p:txBody>
      </p:sp>
    </p:spTree>
    <p:extLst>
      <p:ext uri="{BB962C8B-B14F-4D97-AF65-F5344CB8AC3E}">
        <p14:creationId xmlns:p14="http://schemas.microsoft.com/office/powerpoint/2010/main" val="385794780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604503" cy="1143000"/>
          </a:xfrm>
        </p:spPr>
        <p:txBody>
          <a:bodyPr/>
          <a:lstStyle/>
          <a:p>
            <a:r>
              <a:rPr lang="en-US" b="1" dirty="0"/>
              <a:t>Intersection Design</a:t>
            </a:r>
            <a:br>
              <a:rPr lang="en-US" b="1" dirty="0"/>
            </a:br>
            <a:r>
              <a:rPr lang="en-US" sz="2800" b="1" dirty="0"/>
              <a:t>Ramp Type</a:t>
            </a:r>
          </a:p>
        </p:txBody>
      </p:sp>
      <p:sp>
        <p:nvSpPr>
          <p:cNvPr id="3" name="Content Placeholder 2"/>
          <p:cNvSpPr>
            <a:spLocks noGrp="1"/>
          </p:cNvSpPr>
          <p:nvPr>
            <p:ph idx="1"/>
          </p:nvPr>
        </p:nvSpPr>
        <p:spPr/>
        <p:txBody>
          <a:bodyPr>
            <a:normAutofit/>
          </a:bodyPr>
          <a:lstStyle/>
          <a:p>
            <a:r>
              <a:rPr lang="en-US" sz="2400" b="1" dirty="0" smtClean="0"/>
              <a:t>Tier 1</a:t>
            </a:r>
            <a:r>
              <a:rPr lang="en-US" sz="2400" dirty="0" smtClean="0"/>
              <a:t> (perpendicular ramps)</a:t>
            </a:r>
            <a:endParaRPr lang="en-US" sz="2400"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69</a:t>
            </a:fld>
            <a:endParaRPr lang="en-US"/>
          </a:p>
        </p:txBody>
      </p:sp>
      <p:pic>
        <p:nvPicPr>
          <p:cNvPr id="5" name="Picture 4"/>
          <p:cNvPicPr>
            <a:picLocks noChangeAspect="1"/>
          </p:cNvPicPr>
          <p:nvPr/>
        </p:nvPicPr>
        <p:blipFill>
          <a:blip r:embed="rId3"/>
          <a:stretch>
            <a:fillRect/>
          </a:stretch>
        </p:blipFill>
        <p:spPr>
          <a:xfrm>
            <a:off x="6059599" y="1971006"/>
            <a:ext cx="2228848" cy="2086305"/>
          </a:xfrm>
          <a:prstGeom prst="rect">
            <a:avLst/>
          </a:prstGeom>
        </p:spPr>
      </p:pic>
      <p:pic>
        <p:nvPicPr>
          <p:cNvPr id="6" name="Picture 5"/>
          <p:cNvPicPr>
            <a:picLocks noChangeAspect="1"/>
          </p:cNvPicPr>
          <p:nvPr/>
        </p:nvPicPr>
        <p:blipFill>
          <a:blip r:embed="rId4"/>
          <a:stretch>
            <a:fillRect/>
          </a:stretch>
        </p:blipFill>
        <p:spPr>
          <a:xfrm>
            <a:off x="3672878" y="4316192"/>
            <a:ext cx="1943100" cy="2209800"/>
          </a:xfrm>
          <a:prstGeom prst="rect">
            <a:avLst/>
          </a:prstGeom>
        </p:spPr>
      </p:pic>
      <p:pic>
        <p:nvPicPr>
          <p:cNvPr id="7" name="Picture 6"/>
          <p:cNvPicPr>
            <a:picLocks noChangeAspect="1"/>
          </p:cNvPicPr>
          <p:nvPr/>
        </p:nvPicPr>
        <p:blipFill>
          <a:blip r:embed="rId5"/>
          <a:stretch>
            <a:fillRect/>
          </a:stretch>
        </p:blipFill>
        <p:spPr>
          <a:xfrm>
            <a:off x="554147" y="2306417"/>
            <a:ext cx="3467100" cy="2009775"/>
          </a:xfrm>
          <a:prstGeom prst="rect">
            <a:avLst/>
          </a:prstGeom>
        </p:spPr>
      </p:pic>
      <p:sp>
        <p:nvSpPr>
          <p:cNvPr id="8" name="TextBox 7"/>
          <p:cNvSpPr txBox="1"/>
          <p:nvPr/>
        </p:nvSpPr>
        <p:spPr>
          <a:xfrm>
            <a:off x="554147" y="4390931"/>
            <a:ext cx="2460657" cy="369332"/>
          </a:xfrm>
          <a:prstGeom prst="rect">
            <a:avLst/>
          </a:prstGeom>
          <a:noFill/>
        </p:spPr>
        <p:txBody>
          <a:bodyPr wrap="square" rtlCol="0">
            <a:spAutoFit/>
          </a:bodyPr>
          <a:lstStyle/>
          <a:p>
            <a:r>
              <a:rPr lang="en-US" dirty="0" smtClean="0"/>
              <a:t>RAMP TYPE D</a:t>
            </a:r>
            <a:endParaRPr lang="en-US" dirty="0"/>
          </a:p>
        </p:txBody>
      </p:sp>
      <p:sp>
        <p:nvSpPr>
          <p:cNvPr id="9" name="TextBox 8"/>
          <p:cNvSpPr txBox="1"/>
          <p:nvPr/>
        </p:nvSpPr>
        <p:spPr>
          <a:xfrm>
            <a:off x="3759451" y="6369000"/>
            <a:ext cx="2460657" cy="369332"/>
          </a:xfrm>
          <a:prstGeom prst="rect">
            <a:avLst/>
          </a:prstGeom>
          <a:noFill/>
        </p:spPr>
        <p:txBody>
          <a:bodyPr wrap="square" rtlCol="0">
            <a:spAutoFit/>
          </a:bodyPr>
          <a:lstStyle/>
          <a:p>
            <a:r>
              <a:rPr lang="en-US" dirty="0" smtClean="0"/>
              <a:t>RAMP TYPE C</a:t>
            </a:r>
            <a:endParaRPr lang="en-US" dirty="0"/>
          </a:p>
        </p:txBody>
      </p:sp>
      <p:sp>
        <p:nvSpPr>
          <p:cNvPr id="10" name="TextBox 9"/>
          <p:cNvSpPr txBox="1"/>
          <p:nvPr/>
        </p:nvSpPr>
        <p:spPr>
          <a:xfrm>
            <a:off x="6323090" y="4206265"/>
            <a:ext cx="2460657" cy="369332"/>
          </a:xfrm>
          <a:prstGeom prst="rect">
            <a:avLst/>
          </a:prstGeom>
          <a:noFill/>
        </p:spPr>
        <p:txBody>
          <a:bodyPr wrap="square" rtlCol="0">
            <a:spAutoFit/>
          </a:bodyPr>
          <a:lstStyle/>
          <a:p>
            <a:r>
              <a:rPr lang="en-US" dirty="0" smtClean="0"/>
              <a:t>RAMP TYPE A</a:t>
            </a:r>
            <a:endParaRPr lang="en-US" dirty="0"/>
          </a:p>
        </p:txBody>
      </p:sp>
    </p:spTree>
    <p:extLst>
      <p:ext uri="{BB962C8B-B14F-4D97-AF65-F5344CB8AC3E}">
        <p14:creationId xmlns:p14="http://schemas.microsoft.com/office/powerpoint/2010/main" val="13822643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BC8553-D7CE-49B8-A555-B856885E86A3}" type="slidenum">
              <a:rPr lang="en-US" smtClean="0"/>
              <a:pPr/>
              <a:t>7</a:t>
            </a:fld>
            <a:endParaRPr lang="en-US"/>
          </a:p>
        </p:txBody>
      </p:sp>
      <p:pic>
        <p:nvPicPr>
          <p:cNvPr id="5" name="Picture 4"/>
          <p:cNvPicPr>
            <a:picLocks noChangeAspect="1"/>
          </p:cNvPicPr>
          <p:nvPr/>
        </p:nvPicPr>
        <p:blipFill>
          <a:blip r:embed="rId3"/>
          <a:stretch>
            <a:fillRect/>
          </a:stretch>
        </p:blipFill>
        <p:spPr>
          <a:xfrm>
            <a:off x="502444" y="1679575"/>
            <a:ext cx="8184356" cy="4676775"/>
          </a:xfrm>
          <a:prstGeom prst="rect">
            <a:avLst/>
          </a:prstGeom>
        </p:spPr>
      </p:pic>
      <p:sp>
        <p:nvSpPr>
          <p:cNvPr id="7" name="Title 2"/>
          <p:cNvSpPr>
            <a:spLocks noGrp="1"/>
          </p:cNvSpPr>
          <p:nvPr>
            <p:ph type="title"/>
          </p:nvPr>
        </p:nvSpPr>
        <p:spPr/>
        <p:txBody>
          <a:bodyPr/>
          <a:lstStyle/>
          <a:p>
            <a:r>
              <a:rPr lang="en-US" b="1" dirty="0" smtClean="0"/>
              <a:t>ADA Scoping</a:t>
            </a:r>
            <a:endParaRPr lang="en-US" b="1" dirty="0"/>
          </a:p>
        </p:txBody>
      </p:sp>
    </p:spTree>
    <p:extLst>
      <p:ext uri="{BB962C8B-B14F-4D97-AF65-F5344CB8AC3E}">
        <p14:creationId xmlns:p14="http://schemas.microsoft.com/office/powerpoint/2010/main" val="365066423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4834645" y="1842774"/>
            <a:ext cx="3638550" cy="2095500"/>
          </a:xfrm>
          <a:prstGeom prst="rect">
            <a:avLst/>
          </a:prstGeom>
        </p:spPr>
      </p:pic>
      <p:sp>
        <p:nvSpPr>
          <p:cNvPr id="2" name="Title 1"/>
          <p:cNvSpPr>
            <a:spLocks noGrp="1"/>
          </p:cNvSpPr>
          <p:nvPr>
            <p:ph type="title"/>
          </p:nvPr>
        </p:nvSpPr>
        <p:spPr>
          <a:xfrm>
            <a:off x="457200" y="274638"/>
            <a:ext cx="6604503" cy="1143000"/>
          </a:xfrm>
        </p:spPr>
        <p:txBody>
          <a:bodyPr/>
          <a:lstStyle/>
          <a:p>
            <a:r>
              <a:rPr lang="en-US" b="1" dirty="0"/>
              <a:t>Intersection Design</a:t>
            </a:r>
            <a:br>
              <a:rPr lang="en-US" b="1" dirty="0"/>
            </a:br>
            <a:r>
              <a:rPr lang="en-US" sz="2800" b="1" dirty="0"/>
              <a:t>Ramp Type</a:t>
            </a:r>
          </a:p>
        </p:txBody>
      </p:sp>
      <p:sp>
        <p:nvSpPr>
          <p:cNvPr id="3" name="Content Placeholder 2"/>
          <p:cNvSpPr>
            <a:spLocks noGrp="1"/>
          </p:cNvSpPr>
          <p:nvPr>
            <p:ph idx="1"/>
          </p:nvPr>
        </p:nvSpPr>
        <p:spPr>
          <a:xfrm>
            <a:off x="457200" y="1417638"/>
            <a:ext cx="8229600" cy="4708525"/>
          </a:xfrm>
        </p:spPr>
        <p:txBody>
          <a:bodyPr>
            <a:normAutofit/>
          </a:bodyPr>
          <a:lstStyle/>
          <a:p>
            <a:r>
              <a:rPr lang="en-US" sz="2400" dirty="0" smtClean="0"/>
              <a:t>TIER 2 (Parallel ramps)</a:t>
            </a:r>
            <a:endParaRPr lang="en-US" sz="2400"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70</a:t>
            </a:fld>
            <a:endParaRPr lang="en-US"/>
          </a:p>
        </p:txBody>
      </p:sp>
      <p:sp>
        <p:nvSpPr>
          <p:cNvPr id="8" name="TextBox 7"/>
          <p:cNvSpPr txBox="1"/>
          <p:nvPr/>
        </p:nvSpPr>
        <p:spPr>
          <a:xfrm>
            <a:off x="554147" y="3811514"/>
            <a:ext cx="2460657" cy="369332"/>
          </a:xfrm>
          <a:prstGeom prst="rect">
            <a:avLst/>
          </a:prstGeom>
          <a:noFill/>
        </p:spPr>
        <p:txBody>
          <a:bodyPr wrap="square" rtlCol="0">
            <a:spAutoFit/>
          </a:bodyPr>
          <a:lstStyle/>
          <a:p>
            <a:r>
              <a:rPr lang="en-US" dirty="0" smtClean="0"/>
              <a:t>RAMP TYPE P-4</a:t>
            </a:r>
            <a:endParaRPr lang="en-US" dirty="0"/>
          </a:p>
        </p:txBody>
      </p:sp>
      <p:sp>
        <p:nvSpPr>
          <p:cNvPr id="10" name="TextBox 9"/>
          <p:cNvSpPr txBox="1"/>
          <p:nvPr/>
        </p:nvSpPr>
        <p:spPr>
          <a:xfrm>
            <a:off x="5320799" y="3802461"/>
            <a:ext cx="2460657" cy="369332"/>
          </a:xfrm>
          <a:prstGeom prst="rect">
            <a:avLst/>
          </a:prstGeom>
          <a:noFill/>
        </p:spPr>
        <p:txBody>
          <a:bodyPr wrap="square" rtlCol="0">
            <a:spAutoFit/>
          </a:bodyPr>
          <a:lstStyle/>
          <a:p>
            <a:r>
              <a:rPr lang="en-US" dirty="0" smtClean="0"/>
              <a:t>RAMP TYPE P-6</a:t>
            </a:r>
            <a:endParaRPr lang="en-US" dirty="0"/>
          </a:p>
        </p:txBody>
      </p:sp>
      <p:pic>
        <p:nvPicPr>
          <p:cNvPr id="11" name="Picture 10"/>
          <p:cNvPicPr>
            <a:picLocks noChangeAspect="1"/>
          </p:cNvPicPr>
          <p:nvPr/>
        </p:nvPicPr>
        <p:blipFill>
          <a:blip r:embed="rId4"/>
          <a:stretch>
            <a:fillRect/>
          </a:stretch>
        </p:blipFill>
        <p:spPr>
          <a:xfrm>
            <a:off x="121042" y="2005231"/>
            <a:ext cx="3705225" cy="1924050"/>
          </a:xfrm>
          <a:prstGeom prst="rect">
            <a:avLst/>
          </a:prstGeom>
        </p:spPr>
      </p:pic>
      <p:pic>
        <p:nvPicPr>
          <p:cNvPr id="12" name="Picture 11"/>
          <p:cNvPicPr>
            <a:picLocks noChangeAspect="1"/>
          </p:cNvPicPr>
          <p:nvPr/>
        </p:nvPicPr>
        <p:blipFill>
          <a:blip r:embed="rId5"/>
          <a:stretch>
            <a:fillRect/>
          </a:stretch>
        </p:blipFill>
        <p:spPr>
          <a:xfrm>
            <a:off x="263776" y="4450842"/>
            <a:ext cx="3495675" cy="1943100"/>
          </a:xfrm>
          <a:prstGeom prst="rect">
            <a:avLst/>
          </a:prstGeom>
        </p:spPr>
      </p:pic>
      <p:pic>
        <p:nvPicPr>
          <p:cNvPr id="14" name="Picture 13"/>
          <p:cNvPicPr>
            <a:picLocks noChangeAspect="1"/>
          </p:cNvPicPr>
          <p:nvPr/>
        </p:nvPicPr>
        <p:blipFill>
          <a:blip r:embed="rId6"/>
          <a:stretch>
            <a:fillRect/>
          </a:stretch>
        </p:blipFill>
        <p:spPr>
          <a:xfrm>
            <a:off x="4765189" y="4133865"/>
            <a:ext cx="3571875" cy="2228850"/>
          </a:xfrm>
          <a:prstGeom prst="rect">
            <a:avLst/>
          </a:prstGeom>
        </p:spPr>
      </p:pic>
      <p:sp>
        <p:nvSpPr>
          <p:cNvPr id="15" name="TextBox 14"/>
          <p:cNvSpPr txBox="1"/>
          <p:nvPr/>
        </p:nvSpPr>
        <p:spPr>
          <a:xfrm>
            <a:off x="5266478" y="6171684"/>
            <a:ext cx="2460657" cy="369332"/>
          </a:xfrm>
          <a:prstGeom prst="rect">
            <a:avLst/>
          </a:prstGeom>
          <a:noFill/>
        </p:spPr>
        <p:txBody>
          <a:bodyPr wrap="square" rtlCol="0">
            <a:spAutoFit/>
          </a:bodyPr>
          <a:lstStyle/>
          <a:p>
            <a:r>
              <a:rPr lang="en-US" dirty="0" smtClean="0"/>
              <a:t>RAMP TYPE P-7</a:t>
            </a:r>
            <a:endParaRPr lang="en-US" dirty="0"/>
          </a:p>
        </p:txBody>
      </p:sp>
      <p:sp>
        <p:nvSpPr>
          <p:cNvPr id="9" name="TextBox 8"/>
          <p:cNvSpPr txBox="1"/>
          <p:nvPr/>
        </p:nvSpPr>
        <p:spPr>
          <a:xfrm>
            <a:off x="753707" y="6221480"/>
            <a:ext cx="2460657" cy="369332"/>
          </a:xfrm>
          <a:prstGeom prst="rect">
            <a:avLst/>
          </a:prstGeom>
          <a:noFill/>
        </p:spPr>
        <p:txBody>
          <a:bodyPr wrap="square" rtlCol="0">
            <a:spAutoFit/>
          </a:bodyPr>
          <a:lstStyle/>
          <a:p>
            <a:r>
              <a:rPr lang="en-US" dirty="0" smtClean="0"/>
              <a:t>RAMP TYPE P-5</a:t>
            </a:r>
            <a:endParaRPr lang="en-US" dirty="0"/>
          </a:p>
        </p:txBody>
      </p:sp>
    </p:spTree>
    <p:extLst>
      <p:ext uri="{BB962C8B-B14F-4D97-AF65-F5344CB8AC3E}">
        <p14:creationId xmlns:p14="http://schemas.microsoft.com/office/powerpoint/2010/main" val="177404258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2917857" y="4390931"/>
            <a:ext cx="2857500" cy="2228850"/>
          </a:xfrm>
          <a:prstGeom prst="rect">
            <a:avLst/>
          </a:prstGeom>
        </p:spPr>
      </p:pic>
      <p:sp>
        <p:nvSpPr>
          <p:cNvPr id="2" name="Title 1"/>
          <p:cNvSpPr>
            <a:spLocks noGrp="1"/>
          </p:cNvSpPr>
          <p:nvPr>
            <p:ph type="title"/>
          </p:nvPr>
        </p:nvSpPr>
        <p:spPr>
          <a:xfrm>
            <a:off x="457200" y="274638"/>
            <a:ext cx="6604503" cy="1143000"/>
          </a:xfrm>
        </p:spPr>
        <p:txBody>
          <a:bodyPr/>
          <a:lstStyle/>
          <a:p>
            <a:r>
              <a:rPr lang="en-US" b="1" dirty="0"/>
              <a:t>Intersection Design</a:t>
            </a:r>
            <a:r>
              <a:rPr lang="en-US" dirty="0"/>
              <a:t/>
            </a:r>
            <a:br>
              <a:rPr lang="en-US" dirty="0"/>
            </a:br>
            <a:r>
              <a:rPr lang="en-US" sz="2800" b="1" dirty="0"/>
              <a:t>Ramp Type</a:t>
            </a:r>
          </a:p>
        </p:txBody>
      </p:sp>
      <p:sp>
        <p:nvSpPr>
          <p:cNvPr id="3" name="Content Placeholder 2"/>
          <p:cNvSpPr>
            <a:spLocks noGrp="1"/>
          </p:cNvSpPr>
          <p:nvPr>
            <p:ph idx="1"/>
          </p:nvPr>
        </p:nvSpPr>
        <p:spPr/>
        <p:txBody>
          <a:bodyPr>
            <a:normAutofit/>
          </a:bodyPr>
          <a:lstStyle/>
          <a:p>
            <a:r>
              <a:rPr lang="en-US" sz="2400" dirty="0" smtClean="0"/>
              <a:t>TIER 3 (Rarely used ramps)</a:t>
            </a:r>
            <a:endParaRPr lang="en-US" sz="2400"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71</a:t>
            </a:fld>
            <a:endParaRPr lang="en-US"/>
          </a:p>
        </p:txBody>
      </p:sp>
      <p:sp>
        <p:nvSpPr>
          <p:cNvPr id="8" name="TextBox 7"/>
          <p:cNvSpPr txBox="1"/>
          <p:nvPr/>
        </p:nvSpPr>
        <p:spPr>
          <a:xfrm>
            <a:off x="554147" y="4390931"/>
            <a:ext cx="2460657" cy="369332"/>
          </a:xfrm>
          <a:prstGeom prst="rect">
            <a:avLst/>
          </a:prstGeom>
          <a:noFill/>
        </p:spPr>
        <p:txBody>
          <a:bodyPr wrap="square" rtlCol="0">
            <a:spAutoFit/>
          </a:bodyPr>
          <a:lstStyle/>
          <a:p>
            <a:r>
              <a:rPr lang="en-US" dirty="0" smtClean="0"/>
              <a:t>RAMP TYPE J</a:t>
            </a:r>
            <a:endParaRPr lang="en-US" dirty="0"/>
          </a:p>
        </p:txBody>
      </p:sp>
      <p:sp>
        <p:nvSpPr>
          <p:cNvPr id="9" name="TextBox 8"/>
          <p:cNvSpPr txBox="1"/>
          <p:nvPr/>
        </p:nvSpPr>
        <p:spPr>
          <a:xfrm>
            <a:off x="2752254" y="6224106"/>
            <a:ext cx="3974471" cy="369332"/>
          </a:xfrm>
          <a:prstGeom prst="rect">
            <a:avLst/>
          </a:prstGeom>
          <a:solidFill>
            <a:schemeClr val="bg1"/>
          </a:solidFill>
        </p:spPr>
        <p:txBody>
          <a:bodyPr wrap="square" rtlCol="0">
            <a:spAutoFit/>
          </a:bodyPr>
          <a:lstStyle/>
          <a:p>
            <a:r>
              <a:rPr lang="en-US" dirty="0" smtClean="0"/>
              <a:t>RAMP TYPE SINGLE SHARED RAMP</a:t>
            </a:r>
            <a:endParaRPr lang="en-US" dirty="0"/>
          </a:p>
        </p:txBody>
      </p:sp>
      <p:sp>
        <p:nvSpPr>
          <p:cNvPr id="10" name="Radial ramp label"/>
          <p:cNvSpPr txBox="1"/>
          <p:nvPr/>
        </p:nvSpPr>
        <p:spPr>
          <a:xfrm>
            <a:off x="6323090" y="4206265"/>
            <a:ext cx="2460657" cy="369332"/>
          </a:xfrm>
          <a:prstGeom prst="rect">
            <a:avLst/>
          </a:prstGeom>
          <a:noFill/>
        </p:spPr>
        <p:txBody>
          <a:bodyPr wrap="square" rtlCol="0">
            <a:spAutoFit/>
          </a:bodyPr>
          <a:lstStyle/>
          <a:p>
            <a:r>
              <a:rPr lang="en-US" dirty="0" smtClean="0"/>
              <a:t>RAMP TYPE RADIAL</a:t>
            </a:r>
            <a:endParaRPr lang="en-US" dirty="0"/>
          </a:p>
        </p:txBody>
      </p:sp>
      <p:pic>
        <p:nvPicPr>
          <p:cNvPr id="11" name="Picture 10"/>
          <p:cNvPicPr>
            <a:picLocks noChangeAspect="1"/>
          </p:cNvPicPr>
          <p:nvPr/>
        </p:nvPicPr>
        <p:blipFill>
          <a:blip r:embed="rId4"/>
          <a:stretch>
            <a:fillRect/>
          </a:stretch>
        </p:blipFill>
        <p:spPr>
          <a:xfrm>
            <a:off x="87658" y="2278787"/>
            <a:ext cx="3590925" cy="1990725"/>
          </a:xfrm>
          <a:prstGeom prst="rect">
            <a:avLst/>
          </a:prstGeom>
        </p:spPr>
      </p:pic>
      <p:pic>
        <p:nvPicPr>
          <p:cNvPr id="5" name="Radial ramp-ortho"/>
          <p:cNvPicPr>
            <a:picLocks noChangeAspect="1"/>
          </p:cNvPicPr>
          <p:nvPr/>
        </p:nvPicPr>
        <p:blipFill rotWithShape="1">
          <a:blip r:embed="rId5"/>
          <a:srcRect r="58341" b="67241"/>
          <a:stretch/>
        </p:blipFill>
        <p:spPr>
          <a:xfrm>
            <a:off x="5354218" y="1502257"/>
            <a:ext cx="3581353" cy="2658487"/>
          </a:xfrm>
          <a:prstGeom prst="rect">
            <a:avLst/>
          </a:prstGeom>
        </p:spPr>
      </p:pic>
      <p:pic>
        <p:nvPicPr>
          <p:cNvPr id="6" name="Radial ramp-streetview"/>
          <p:cNvPicPr>
            <a:picLocks noChangeAspect="1"/>
          </p:cNvPicPr>
          <p:nvPr/>
        </p:nvPicPr>
        <p:blipFill>
          <a:blip r:embed="rId6"/>
          <a:stretch>
            <a:fillRect/>
          </a:stretch>
        </p:blipFill>
        <p:spPr>
          <a:xfrm>
            <a:off x="4375447" y="1738178"/>
            <a:ext cx="4560124" cy="2422566"/>
          </a:xfrm>
          <a:prstGeom prst="rect">
            <a:avLst/>
          </a:prstGeom>
        </p:spPr>
      </p:pic>
    </p:spTree>
    <p:extLst>
      <p:ext uri="{BB962C8B-B14F-4D97-AF65-F5344CB8AC3E}">
        <p14:creationId xmlns:p14="http://schemas.microsoft.com/office/powerpoint/2010/main" val="52578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4480546" y="1903859"/>
            <a:ext cx="3848100" cy="1885950"/>
          </a:xfrm>
          <a:prstGeom prst="rect">
            <a:avLst/>
          </a:prstGeom>
        </p:spPr>
      </p:pic>
      <p:pic>
        <p:nvPicPr>
          <p:cNvPr id="13" name="Picture 12"/>
          <p:cNvPicPr>
            <a:picLocks noChangeAspect="1"/>
          </p:cNvPicPr>
          <p:nvPr/>
        </p:nvPicPr>
        <p:blipFill>
          <a:blip r:embed="rId4"/>
          <a:stretch>
            <a:fillRect/>
          </a:stretch>
        </p:blipFill>
        <p:spPr>
          <a:xfrm>
            <a:off x="387837" y="4170051"/>
            <a:ext cx="2552700" cy="2266950"/>
          </a:xfrm>
          <a:prstGeom prst="rect">
            <a:avLst/>
          </a:prstGeom>
        </p:spPr>
      </p:pic>
      <p:sp>
        <p:nvSpPr>
          <p:cNvPr id="2" name="Title 1"/>
          <p:cNvSpPr>
            <a:spLocks noGrp="1"/>
          </p:cNvSpPr>
          <p:nvPr>
            <p:ph type="title"/>
          </p:nvPr>
        </p:nvSpPr>
        <p:spPr>
          <a:xfrm>
            <a:off x="457200" y="274638"/>
            <a:ext cx="6604503" cy="1143000"/>
          </a:xfrm>
        </p:spPr>
        <p:txBody>
          <a:bodyPr/>
          <a:lstStyle/>
          <a:p>
            <a:r>
              <a:rPr lang="en-US" dirty="0"/>
              <a:t>Intersection Design</a:t>
            </a:r>
            <a:br>
              <a:rPr lang="en-US" dirty="0"/>
            </a:br>
            <a:r>
              <a:rPr lang="en-US" sz="2800" dirty="0"/>
              <a:t>Ramp Type</a:t>
            </a:r>
          </a:p>
        </p:txBody>
      </p:sp>
      <p:sp>
        <p:nvSpPr>
          <p:cNvPr id="3" name="Content Placeholder 2"/>
          <p:cNvSpPr>
            <a:spLocks noGrp="1"/>
          </p:cNvSpPr>
          <p:nvPr>
            <p:ph idx="1"/>
          </p:nvPr>
        </p:nvSpPr>
        <p:spPr/>
        <p:txBody>
          <a:bodyPr>
            <a:normAutofit/>
          </a:bodyPr>
          <a:lstStyle/>
          <a:p>
            <a:r>
              <a:rPr lang="en-US" sz="2400" dirty="0" smtClean="0"/>
              <a:t>SPECIALTY RAMPS (Alleys and Medians)</a:t>
            </a:r>
            <a:endParaRPr lang="en-US" sz="2400"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72</a:t>
            </a:fld>
            <a:endParaRPr lang="en-US"/>
          </a:p>
        </p:txBody>
      </p:sp>
      <p:sp>
        <p:nvSpPr>
          <p:cNvPr id="9" name="TextBox 8"/>
          <p:cNvSpPr txBox="1"/>
          <p:nvPr/>
        </p:nvSpPr>
        <p:spPr>
          <a:xfrm>
            <a:off x="5916580" y="6299105"/>
            <a:ext cx="2460657" cy="369332"/>
          </a:xfrm>
          <a:prstGeom prst="rect">
            <a:avLst/>
          </a:prstGeom>
          <a:noFill/>
        </p:spPr>
        <p:txBody>
          <a:bodyPr wrap="square" rtlCol="0">
            <a:spAutoFit/>
          </a:bodyPr>
          <a:lstStyle/>
          <a:p>
            <a:r>
              <a:rPr lang="en-US" dirty="0" smtClean="0"/>
              <a:t>RAMP TYPE L-2</a:t>
            </a:r>
            <a:endParaRPr lang="en-US" dirty="0"/>
          </a:p>
        </p:txBody>
      </p:sp>
      <p:sp>
        <p:nvSpPr>
          <p:cNvPr id="10" name="TextBox 9"/>
          <p:cNvSpPr txBox="1"/>
          <p:nvPr/>
        </p:nvSpPr>
        <p:spPr>
          <a:xfrm>
            <a:off x="5487343" y="3646810"/>
            <a:ext cx="2460657" cy="369332"/>
          </a:xfrm>
          <a:prstGeom prst="rect">
            <a:avLst/>
          </a:prstGeom>
          <a:noFill/>
        </p:spPr>
        <p:txBody>
          <a:bodyPr wrap="square" rtlCol="0">
            <a:spAutoFit/>
          </a:bodyPr>
          <a:lstStyle/>
          <a:p>
            <a:r>
              <a:rPr lang="en-US" dirty="0" smtClean="0"/>
              <a:t>RAMP TYPE H</a:t>
            </a:r>
            <a:endParaRPr lang="en-US" dirty="0"/>
          </a:p>
        </p:txBody>
      </p:sp>
      <p:pic>
        <p:nvPicPr>
          <p:cNvPr id="11" name="Picture 10"/>
          <p:cNvPicPr>
            <a:picLocks noChangeAspect="1"/>
          </p:cNvPicPr>
          <p:nvPr/>
        </p:nvPicPr>
        <p:blipFill>
          <a:blip r:embed="rId5"/>
          <a:stretch>
            <a:fillRect/>
          </a:stretch>
        </p:blipFill>
        <p:spPr>
          <a:xfrm>
            <a:off x="340967" y="2036096"/>
            <a:ext cx="3781425" cy="1847850"/>
          </a:xfrm>
          <a:prstGeom prst="rect">
            <a:avLst/>
          </a:prstGeom>
        </p:spPr>
      </p:pic>
      <p:pic>
        <p:nvPicPr>
          <p:cNvPr id="14" name="Picture 13"/>
          <p:cNvPicPr>
            <a:picLocks noChangeAspect="1"/>
          </p:cNvPicPr>
          <p:nvPr/>
        </p:nvPicPr>
        <p:blipFill>
          <a:blip r:embed="rId6"/>
          <a:stretch>
            <a:fillRect/>
          </a:stretch>
        </p:blipFill>
        <p:spPr>
          <a:xfrm>
            <a:off x="5038725" y="4016142"/>
            <a:ext cx="3028950" cy="2286000"/>
          </a:xfrm>
          <a:prstGeom prst="rect">
            <a:avLst/>
          </a:prstGeom>
        </p:spPr>
      </p:pic>
      <p:sp>
        <p:nvSpPr>
          <p:cNvPr id="15" name="TextBox 14"/>
          <p:cNvSpPr txBox="1"/>
          <p:nvPr/>
        </p:nvSpPr>
        <p:spPr>
          <a:xfrm>
            <a:off x="1098621" y="6288551"/>
            <a:ext cx="2460657" cy="369332"/>
          </a:xfrm>
          <a:prstGeom prst="rect">
            <a:avLst/>
          </a:prstGeom>
          <a:noFill/>
        </p:spPr>
        <p:txBody>
          <a:bodyPr wrap="square" rtlCol="0">
            <a:spAutoFit/>
          </a:bodyPr>
          <a:lstStyle/>
          <a:p>
            <a:r>
              <a:rPr lang="en-US" dirty="0" smtClean="0"/>
              <a:t>RAMP TYPE L-1</a:t>
            </a:r>
            <a:endParaRPr lang="en-US" dirty="0"/>
          </a:p>
        </p:txBody>
      </p:sp>
      <p:sp>
        <p:nvSpPr>
          <p:cNvPr id="8" name="TextBox 7"/>
          <p:cNvSpPr txBox="1"/>
          <p:nvPr/>
        </p:nvSpPr>
        <p:spPr>
          <a:xfrm>
            <a:off x="800807" y="3640669"/>
            <a:ext cx="2460657" cy="369332"/>
          </a:xfrm>
          <a:prstGeom prst="rect">
            <a:avLst/>
          </a:prstGeom>
          <a:noFill/>
        </p:spPr>
        <p:txBody>
          <a:bodyPr wrap="square" rtlCol="0">
            <a:spAutoFit/>
          </a:bodyPr>
          <a:lstStyle/>
          <a:p>
            <a:r>
              <a:rPr lang="en-US" dirty="0" smtClean="0"/>
              <a:t>RAMP TYPE G</a:t>
            </a:r>
            <a:endParaRPr lang="en-US" dirty="0"/>
          </a:p>
        </p:txBody>
      </p:sp>
    </p:spTree>
    <p:extLst>
      <p:ext uri="{BB962C8B-B14F-4D97-AF65-F5344CB8AC3E}">
        <p14:creationId xmlns:p14="http://schemas.microsoft.com/office/powerpoint/2010/main" val="400325601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Intersection Design</a:t>
            </a:r>
            <a:br>
              <a:rPr lang="en-US" dirty="0"/>
            </a:br>
            <a:r>
              <a:rPr lang="en-US" sz="2800" dirty="0"/>
              <a:t>Ramp Type</a:t>
            </a:r>
            <a:endParaRPr lang="en-US"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73</a:t>
            </a:fld>
            <a:endParaRPr lang="en-US"/>
          </a:p>
        </p:txBody>
      </p:sp>
      <p:pic>
        <p:nvPicPr>
          <p:cNvPr id="5" name="Picture 4"/>
          <p:cNvPicPr>
            <a:picLocks noChangeAspect="1"/>
          </p:cNvPicPr>
          <p:nvPr/>
        </p:nvPicPr>
        <p:blipFill>
          <a:blip r:embed="rId3"/>
          <a:stretch>
            <a:fillRect/>
          </a:stretch>
        </p:blipFill>
        <p:spPr>
          <a:xfrm>
            <a:off x="168443" y="1492056"/>
            <a:ext cx="2813850" cy="2597935"/>
          </a:xfrm>
          <a:prstGeom prst="rect">
            <a:avLst/>
          </a:prstGeom>
        </p:spPr>
      </p:pic>
      <p:pic>
        <p:nvPicPr>
          <p:cNvPr id="7" name="Picture 6"/>
          <p:cNvPicPr>
            <a:picLocks noChangeAspect="1"/>
          </p:cNvPicPr>
          <p:nvPr/>
        </p:nvPicPr>
        <p:blipFill>
          <a:blip r:embed="rId4"/>
          <a:stretch>
            <a:fillRect/>
          </a:stretch>
        </p:blipFill>
        <p:spPr>
          <a:xfrm>
            <a:off x="5535849" y="1334969"/>
            <a:ext cx="3279789" cy="2824664"/>
          </a:xfrm>
          <a:prstGeom prst="rect">
            <a:avLst/>
          </a:prstGeom>
        </p:spPr>
      </p:pic>
      <p:grpSp>
        <p:nvGrpSpPr>
          <p:cNvPr id="9" name="Group 8"/>
          <p:cNvGrpSpPr/>
          <p:nvPr/>
        </p:nvGrpSpPr>
        <p:grpSpPr>
          <a:xfrm>
            <a:off x="2649594" y="4044699"/>
            <a:ext cx="2886255" cy="2494213"/>
            <a:chOff x="2983831" y="2610853"/>
            <a:chExt cx="3946357" cy="3975329"/>
          </a:xfrm>
        </p:grpSpPr>
        <p:pic>
          <p:nvPicPr>
            <p:cNvPr id="6" name="Picture 5"/>
            <p:cNvPicPr>
              <a:picLocks noChangeAspect="1"/>
            </p:cNvPicPr>
            <p:nvPr/>
          </p:nvPicPr>
          <p:blipFill rotWithShape="1">
            <a:blip r:embed="rId5"/>
            <a:srcRect l="4690" t="10317"/>
            <a:stretch/>
          </p:blipFill>
          <p:spPr>
            <a:xfrm>
              <a:off x="2983831" y="2683041"/>
              <a:ext cx="3946357" cy="3903141"/>
            </a:xfrm>
            <a:prstGeom prst="rect">
              <a:avLst/>
            </a:prstGeom>
          </p:spPr>
        </p:pic>
        <p:sp>
          <p:nvSpPr>
            <p:cNvPr id="8" name="Rectangle 7"/>
            <p:cNvSpPr/>
            <p:nvPr/>
          </p:nvSpPr>
          <p:spPr>
            <a:xfrm>
              <a:off x="2983831" y="2610853"/>
              <a:ext cx="2552018" cy="1130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2952192" y="1600200"/>
            <a:ext cx="3512322" cy="4525963"/>
          </a:xfrm>
        </p:spPr>
        <p:txBody>
          <a:bodyPr/>
          <a:lstStyle/>
          <a:p>
            <a:r>
              <a:rPr lang="en-US" dirty="0" smtClean="0"/>
              <a:t>Specialty Ramps (Pedestrian Pads)</a:t>
            </a:r>
            <a:endParaRPr lang="en-US" dirty="0"/>
          </a:p>
        </p:txBody>
      </p:sp>
    </p:spTree>
    <p:extLst>
      <p:ext uri="{BB962C8B-B14F-4D97-AF65-F5344CB8AC3E}">
        <p14:creationId xmlns:p14="http://schemas.microsoft.com/office/powerpoint/2010/main" val="93297949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4592320" y="3569154"/>
            <a:ext cx="4434620" cy="3152321"/>
          </a:xfrm>
          <a:prstGeom prst="rect">
            <a:avLst/>
          </a:prstGeom>
        </p:spPr>
      </p:pic>
      <p:sp>
        <p:nvSpPr>
          <p:cNvPr id="2" name="Title 1"/>
          <p:cNvSpPr>
            <a:spLocks noGrp="1"/>
          </p:cNvSpPr>
          <p:nvPr>
            <p:ph type="title"/>
          </p:nvPr>
        </p:nvSpPr>
        <p:spPr/>
        <p:txBody>
          <a:bodyPr/>
          <a:lstStyle/>
          <a:p>
            <a:r>
              <a:rPr lang="en-US" dirty="0"/>
              <a:t>Intersection Design</a:t>
            </a:r>
            <a:br>
              <a:rPr lang="en-US" dirty="0"/>
            </a:br>
            <a:r>
              <a:rPr lang="en-US" sz="2800" dirty="0"/>
              <a:t>Ramp Type</a:t>
            </a:r>
            <a:endParaRPr lang="en-US"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74</a:t>
            </a:fld>
            <a:endParaRPr lang="en-US"/>
          </a:p>
        </p:txBody>
      </p:sp>
      <p:sp>
        <p:nvSpPr>
          <p:cNvPr id="3" name="Content Placeholder 2"/>
          <p:cNvSpPr>
            <a:spLocks noGrp="1"/>
          </p:cNvSpPr>
          <p:nvPr>
            <p:ph idx="1"/>
          </p:nvPr>
        </p:nvSpPr>
        <p:spPr>
          <a:xfrm>
            <a:off x="5137549" y="1417638"/>
            <a:ext cx="3512322" cy="1207546"/>
          </a:xfrm>
        </p:spPr>
        <p:txBody>
          <a:bodyPr>
            <a:normAutofit fontScale="92500" lnSpcReduction="20000"/>
          </a:bodyPr>
          <a:lstStyle/>
          <a:p>
            <a:pPr marL="0" indent="0">
              <a:buNone/>
            </a:pPr>
            <a:r>
              <a:rPr lang="en-US" dirty="0" smtClean="0"/>
              <a:t>Brick Ramps</a:t>
            </a:r>
          </a:p>
          <a:p>
            <a:r>
              <a:rPr lang="en-US" sz="2600" dirty="0" smtClean="0"/>
              <a:t>Used in historic districts with brick sidewalks</a:t>
            </a:r>
            <a:endParaRPr lang="en-US" sz="2600" dirty="0"/>
          </a:p>
        </p:txBody>
      </p:sp>
      <p:pic>
        <p:nvPicPr>
          <p:cNvPr id="13" name="Picture 12"/>
          <p:cNvPicPr>
            <a:picLocks noChangeAspect="1"/>
          </p:cNvPicPr>
          <p:nvPr/>
        </p:nvPicPr>
        <p:blipFill>
          <a:blip r:embed="rId4"/>
          <a:stretch>
            <a:fillRect/>
          </a:stretch>
        </p:blipFill>
        <p:spPr>
          <a:xfrm>
            <a:off x="92533" y="1456238"/>
            <a:ext cx="4969043" cy="2446484"/>
          </a:xfrm>
          <a:prstGeom prst="rect">
            <a:avLst/>
          </a:prstGeom>
        </p:spPr>
      </p:pic>
      <p:sp>
        <p:nvSpPr>
          <p:cNvPr id="14" name="TextBox 13"/>
          <p:cNvSpPr txBox="1"/>
          <p:nvPr/>
        </p:nvSpPr>
        <p:spPr>
          <a:xfrm>
            <a:off x="259946" y="4705584"/>
            <a:ext cx="3889391"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Used in new construction anywhere brick sidewalk is adjacent</a:t>
            </a:r>
            <a:endParaRPr lang="en-US" sz="2400" dirty="0"/>
          </a:p>
        </p:txBody>
      </p:sp>
    </p:spTree>
    <p:extLst>
      <p:ext uri="{BB962C8B-B14F-4D97-AF65-F5344CB8AC3E}">
        <p14:creationId xmlns:p14="http://schemas.microsoft.com/office/powerpoint/2010/main" val="92267085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BC8553-D7CE-49B8-A555-B856885E86A3}" type="slidenum">
              <a:rPr lang="en-US" smtClean="0"/>
              <a:pPr/>
              <a:t>75</a:t>
            </a:fld>
            <a:endParaRPr lang="en-US"/>
          </a:p>
        </p:txBody>
      </p:sp>
      <p:pic>
        <p:nvPicPr>
          <p:cNvPr id="5" name="Picture 4"/>
          <p:cNvPicPr>
            <a:picLocks noChangeAspect="1"/>
          </p:cNvPicPr>
          <p:nvPr/>
        </p:nvPicPr>
        <p:blipFill rotWithShape="1">
          <a:blip r:embed="rId3"/>
          <a:srcRect l="29125" t="18575" r="15750" b="25704"/>
          <a:stretch/>
        </p:blipFill>
        <p:spPr>
          <a:xfrm>
            <a:off x="600075" y="1217613"/>
            <a:ext cx="8253028" cy="5558162"/>
          </a:xfrm>
          <a:prstGeom prst="rect">
            <a:avLst/>
          </a:prstGeom>
        </p:spPr>
      </p:pic>
      <p:sp>
        <p:nvSpPr>
          <p:cNvPr id="6" name="Title 1"/>
          <p:cNvSpPr txBox="1">
            <a:spLocks noGrp="1"/>
          </p:cNvSpPr>
          <p:nvPr>
            <p:ph type="title"/>
          </p:nvPr>
        </p:nvSpPr>
        <p:spPr>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Intersection Design</a:t>
            </a:r>
          </a:p>
          <a:p>
            <a:r>
              <a:rPr lang="en-US" sz="2800" b="1" dirty="0" smtClean="0"/>
              <a:t>Design Level</a:t>
            </a:r>
            <a:endParaRPr lang="en-US" sz="2800" b="1" dirty="0"/>
          </a:p>
        </p:txBody>
      </p:sp>
    </p:spTree>
    <p:extLst>
      <p:ext uri="{BB962C8B-B14F-4D97-AF65-F5344CB8AC3E}">
        <p14:creationId xmlns:p14="http://schemas.microsoft.com/office/powerpoint/2010/main" val="297821314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pPr marL="0" indent="0">
              <a:buNone/>
            </a:pPr>
            <a:r>
              <a:rPr lang="en-US" b="1" dirty="0" smtClean="0"/>
              <a:t>Full Design</a:t>
            </a:r>
          </a:p>
          <a:p>
            <a:r>
              <a:rPr lang="en-US" sz="2400" dirty="0" smtClean="0"/>
              <a:t>These designs require TOPO.</a:t>
            </a:r>
          </a:p>
          <a:p>
            <a:r>
              <a:rPr lang="en-US" sz="2400" dirty="0" smtClean="0"/>
              <a:t>They show all grade breaks and elevations at all grade break intersections</a:t>
            </a:r>
          </a:p>
          <a:p>
            <a:r>
              <a:rPr lang="en-US" sz="2400" dirty="0" smtClean="0"/>
              <a:t>Right-of-way limits are shown</a:t>
            </a:r>
          </a:p>
          <a:p>
            <a:r>
              <a:rPr lang="en-US" sz="2400" dirty="0" smtClean="0"/>
              <a:t>All existing and proposed facilities are shown</a:t>
            </a:r>
          </a:p>
          <a:p>
            <a:r>
              <a:rPr lang="en-US" sz="2400" dirty="0" smtClean="0"/>
              <a:t>Pushbutton location is shown</a:t>
            </a:r>
          </a:p>
          <a:p>
            <a:r>
              <a:rPr lang="en-US" sz="2400" dirty="0" smtClean="0"/>
              <a:t>Typically these are shown in the intersection details section of the plans</a:t>
            </a:r>
          </a:p>
          <a:p>
            <a:r>
              <a:rPr lang="en-US" sz="2400" dirty="0" smtClean="0"/>
              <a:t>Default design for CIP projects and Private CC and E plan work</a:t>
            </a:r>
          </a:p>
          <a:p>
            <a:endParaRPr lang="en-US" sz="1800" dirty="0"/>
          </a:p>
        </p:txBody>
      </p:sp>
      <p:sp>
        <p:nvSpPr>
          <p:cNvPr id="2" name="Slide Number Placeholder 1"/>
          <p:cNvSpPr>
            <a:spLocks noGrp="1"/>
          </p:cNvSpPr>
          <p:nvPr>
            <p:ph type="sldNum" sz="quarter" idx="12"/>
          </p:nvPr>
        </p:nvSpPr>
        <p:spPr/>
        <p:txBody>
          <a:bodyPr/>
          <a:lstStyle/>
          <a:p>
            <a:fld id="{79BC8553-D7CE-49B8-A555-B856885E86A3}" type="slidenum">
              <a:rPr lang="en-US" smtClean="0"/>
              <a:pPr/>
              <a:t>76</a:t>
            </a:fld>
            <a:endParaRPr lang="en-US"/>
          </a:p>
        </p:txBody>
      </p:sp>
      <p:sp>
        <p:nvSpPr>
          <p:cNvPr id="4" name="Title 1"/>
          <p:cNvSpPr txBox="1">
            <a:spLocks/>
          </p:cNvSpPr>
          <p:nvPr/>
        </p:nvSpPr>
        <p:spPr>
          <a:xfrm>
            <a:off x="457200" y="274638"/>
            <a:ext cx="6604503"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t>Intersection Design</a:t>
            </a:r>
          </a:p>
          <a:p>
            <a:r>
              <a:rPr lang="en-US" sz="2800" dirty="0" smtClean="0"/>
              <a:t>Design Level</a:t>
            </a:r>
            <a:endParaRPr lang="en-US" sz="2800" dirty="0"/>
          </a:p>
        </p:txBody>
      </p:sp>
    </p:spTree>
    <p:extLst>
      <p:ext uri="{BB962C8B-B14F-4D97-AF65-F5344CB8AC3E}">
        <p14:creationId xmlns:p14="http://schemas.microsoft.com/office/powerpoint/2010/main" val="37355453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BC8553-D7CE-49B8-A555-B856885E86A3}" type="slidenum">
              <a:rPr lang="en-US" smtClean="0"/>
              <a:pPr/>
              <a:t>77</a:t>
            </a:fld>
            <a:endParaRPr lang="en-US"/>
          </a:p>
        </p:txBody>
      </p:sp>
      <p:pic>
        <p:nvPicPr>
          <p:cNvPr id="3" name="Picture 2"/>
          <p:cNvPicPr>
            <a:picLocks noChangeAspect="1"/>
          </p:cNvPicPr>
          <p:nvPr/>
        </p:nvPicPr>
        <p:blipFill>
          <a:blip r:embed="rId3"/>
          <a:stretch>
            <a:fillRect/>
          </a:stretch>
        </p:blipFill>
        <p:spPr>
          <a:xfrm rot="5400000">
            <a:off x="1157494" y="-1128507"/>
            <a:ext cx="6738813" cy="9234200"/>
          </a:xfrm>
          <a:prstGeom prst="rect">
            <a:avLst/>
          </a:prstGeom>
        </p:spPr>
      </p:pic>
    </p:spTree>
    <p:extLst>
      <p:ext uri="{BB962C8B-B14F-4D97-AF65-F5344CB8AC3E}">
        <p14:creationId xmlns:p14="http://schemas.microsoft.com/office/powerpoint/2010/main" val="62828951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rmAutofit lnSpcReduction="10000"/>
          </a:bodyPr>
          <a:lstStyle/>
          <a:p>
            <a:pPr marL="0" indent="0">
              <a:buNone/>
            </a:pPr>
            <a:r>
              <a:rPr lang="en-US" b="1" dirty="0" smtClean="0"/>
              <a:t>Design-Build</a:t>
            </a:r>
          </a:p>
          <a:p>
            <a:r>
              <a:rPr lang="en-US" sz="2400" dirty="0" smtClean="0"/>
              <a:t>Uses an aerial orthographic photo as the base drawing</a:t>
            </a:r>
          </a:p>
          <a:p>
            <a:r>
              <a:rPr lang="en-US" sz="2400" dirty="0" smtClean="0"/>
              <a:t>Designer determines the ramp type and centerline location of the proposed ramp</a:t>
            </a:r>
          </a:p>
          <a:p>
            <a:r>
              <a:rPr lang="en-US" sz="2400" dirty="0" smtClean="0"/>
              <a:t>Right-of-way limits are shown, all acquisition must be complete before construction</a:t>
            </a:r>
          </a:p>
          <a:p>
            <a:r>
              <a:rPr lang="en-US" sz="2400" dirty="0" smtClean="0"/>
              <a:t>All existing facilities are shown with direction on how they are dealt with.  I.E relocating stops sign, encroachments, </a:t>
            </a:r>
            <a:r>
              <a:rPr lang="en-US" sz="2400" dirty="0" err="1" smtClean="0"/>
              <a:t>etc</a:t>
            </a:r>
            <a:r>
              <a:rPr lang="en-US" sz="2400" dirty="0" smtClean="0"/>
              <a:t>…</a:t>
            </a:r>
          </a:p>
          <a:p>
            <a:r>
              <a:rPr lang="en-US" sz="2400" dirty="0" smtClean="0"/>
              <a:t>Ramp should be designed from the roadway edge back and also needs to accommodate existing sidewalk connections like lead walk and driveways</a:t>
            </a:r>
          </a:p>
          <a:p>
            <a:endParaRPr lang="en-US" sz="1800" dirty="0"/>
          </a:p>
        </p:txBody>
      </p:sp>
      <p:sp>
        <p:nvSpPr>
          <p:cNvPr id="2" name="Slide Number Placeholder 1"/>
          <p:cNvSpPr>
            <a:spLocks noGrp="1"/>
          </p:cNvSpPr>
          <p:nvPr>
            <p:ph type="sldNum" sz="quarter" idx="12"/>
          </p:nvPr>
        </p:nvSpPr>
        <p:spPr/>
        <p:txBody>
          <a:bodyPr/>
          <a:lstStyle/>
          <a:p>
            <a:fld id="{79BC8553-D7CE-49B8-A555-B856885E86A3}" type="slidenum">
              <a:rPr lang="en-US" smtClean="0"/>
              <a:pPr/>
              <a:t>78</a:t>
            </a:fld>
            <a:endParaRPr lang="en-US"/>
          </a:p>
        </p:txBody>
      </p:sp>
      <p:sp>
        <p:nvSpPr>
          <p:cNvPr id="4" name="Title 1"/>
          <p:cNvSpPr txBox="1">
            <a:spLocks/>
          </p:cNvSpPr>
          <p:nvPr/>
        </p:nvSpPr>
        <p:spPr>
          <a:xfrm>
            <a:off x="457200" y="274638"/>
            <a:ext cx="6604503"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t>Intersection Design</a:t>
            </a:r>
          </a:p>
          <a:p>
            <a:r>
              <a:rPr lang="en-US" sz="2800" dirty="0" smtClean="0"/>
              <a:t>Design Level</a:t>
            </a:r>
            <a:endParaRPr lang="en-US" sz="2800" dirty="0"/>
          </a:p>
        </p:txBody>
      </p:sp>
    </p:spTree>
    <p:extLst>
      <p:ext uri="{BB962C8B-B14F-4D97-AF65-F5344CB8AC3E}">
        <p14:creationId xmlns:p14="http://schemas.microsoft.com/office/powerpoint/2010/main" val="77954474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rmAutofit/>
          </a:bodyPr>
          <a:lstStyle/>
          <a:p>
            <a:pPr marL="0" indent="0">
              <a:buNone/>
            </a:pPr>
            <a:r>
              <a:rPr lang="en-US" b="1" dirty="0" smtClean="0"/>
              <a:t>Design-Build (cont.)</a:t>
            </a:r>
          </a:p>
          <a:p>
            <a:r>
              <a:rPr lang="en-US" sz="2400" dirty="0" smtClean="0"/>
              <a:t>Only for alteration projects</a:t>
            </a:r>
          </a:p>
          <a:p>
            <a:r>
              <a:rPr lang="en-US" sz="2400" dirty="0" smtClean="0"/>
              <a:t>Default design for Resurfacing projects</a:t>
            </a:r>
          </a:p>
          <a:p>
            <a:r>
              <a:rPr lang="en-US" sz="2400" dirty="0" smtClean="0"/>
              <a:t>May be used for private utility projects or private property improvements</a:t>
            </a:r>
          </a:p>
          <a:p>
            <a:r>
              <a:rPr lang="en-US" sz="2400" dirty="0" smtClean="0"/>
              <a:t>Very limited use on CIP projects and only based on advanced approval given at the scoping stage</a:t>
            </a:r>
          </a:p>
          <a:p>
            <a:r>
              <a:rPr lang="en-US" sz="2400" dirty="0" smtClean="0"/>
              <a:t>City always maintains the right to require a full design</a:t>
            </a:r>
          </a:p>
          <a:p>
            <a:endParaRPr lang="en-US" sz="2400" dirty="0" smtClean="0"/>
          </a:p>
          <a:p>
            <a:endParaRPr lang="en-US" sz="1800" dirty="0"/>
          </a:p>
        </p:txBody>
      </p:sp>
      <p:sp>
        <p:nvSpPr>
          <p:cNvPr id="2" name="Slide Number Placeholder 1"/>
          <p:cNvSpPr>
            <a:spLocks noGrp="1"/>
          </p:cNvSpPr>
          <p:nvPr>
            <p:ph type="sldNum" sz="quarter" idx="12"/>
          </p:nvPr>
        </p:nvSpPr>
        <p:spPr/>
        <p:txBody>
          <a:bodyPr/>
          <a:lstStyle/>
          <a:p>
            <a:fld id="{79BC8553-D7CE-49B8-A555-B856885E86A3}" type="slidenum">
              <a:rPr lang="en-US" smtClean="0"/>
              <a:pPr/>
              <a:t>79</a:t>
            </a:fld>
            <a:endParaRPr lang="en-US"/>
          </a:p>
        </p:txBody>
      </p:sp>
      <p:sp>
        <p:nvSpPr>
          <p:cNvPr id="4" name="Title 1"/>
          <p:cNvSpPr txBox="1">
            <a:spLocks/>
          </p:cNvSpPr>
          <p:nvPr/>
        </p:nvSpPr>
        <p:spPr>
          <a:xfrm>
            <a:off x="457200" y="274638"/>
            <a:ext cx="6604503"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t>Intersection Design</a:t>
            </a:r>
          </a:p>
          <a:p>
            <a:r>
              <a:rPr lang="en-US" sz="2800" dirty="0" smtClean="0"/>
              <a:t>Design Level</a:t>
            </a:r>
            <a:endParaRPr lang="en-US" sz="2800" dirty="0"/>
          </a:p>
        </p:txBody>
      </p:sp>
    </p:spTree>
    <p:extLst>
      <p:ext uri="{BB962C8B-B14F-4D97-AF65-F5344CB8AC3E}">
        <p14:creationId xmlns:p14="http://schemas.microsoft.com/office/powerpoint/2010/main" val="4033607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ADA</a:t>
            </a:r>
            <a:r>
              <a:rPr lang="en-US" dirty="0" smtClean="0"/>
              <a:t> </a:t>
            </a:r>
            <a:r>
              <a:rPr lang="en-US" b="1" dirty="0"/>
              <a:t>Scoping</a:t>
            </a:r>
            <a:endParaRPr lang="en-US" dirty="0"/>
          </a:p>
        </p:txBody>
      </p:sp>
      <p:sp>
        <p:nvSpPr>
          <p:cNvPr id="5" name="Content Placeholder 4"/>
          <p:cNvSpPr>
            <a:spLocks noGrp="1"/>
          </p:cNvSpPr>
          <p:nvPr>
            <p:ph idx="1"/>
          </p:nvPr>
        </p:nvSpPr>
        <p:spPr/>
        <p:txBody>
          <a:bodyPr>
            <a:normAutofit lnSpcReduction="10000"/>
          </a:bodyPr>
          <a:lstStyle/>
          <a:p>
            <a:r>
              <a:rPr lang="en-US" b="1" dirty="0" smtClean="0"/>
              <a:t>New Construction </a:t>
            </a:r>
            <a:r>
              <a:rPr lang="en-US" dirty="0" smtClean="0"/>
              <a:t>– a brand new roadway or complete removal and replacement of a roadway without existing constraints. </a:t>
            </a:r>
            <a:r>
              <a:rPr lang="en-US" i="1" u="sng" dirty="0" smtClean="0"/>
              <a:t>Subject to 100% ADA compliance</a:t>
            </a:r>
          </a:p>
          <a:p>
            <a:r>
              <a:rPr lang="en-US" b="1" dirty="0" smtClean="0"/>
              <a:t>Alteration</a:t>
            </a:r>
            <a:r>
              <a:rPr lang="en-US" dirty="0" smtClean="0"/>
              <a:t> – composes 98%+ of City projects where existing constraints will affect what can be constructed and the scope of work is limited. More specific rules on what is required for ADA.</a:t>
            </a:r>
            <a:endParaRPr lang="en-US" dirty="0"/>
          </a:p>
        </p:txBody>
      </p:sp>
      <p:sp>
        <p:nvSpPr>
          <p:cNvPr id="2" name="Slide Number Placeholder 1"/>
          <p:cNvSpPr>
            <a:spLocks noGrp="1"/>
          </p:cNvSpPr>
          <p:nvPr>
            <p:ph type="sldNum" sz="quarter" idx="12"/>
          </p:nvPr>
        </p:nvSpPr>
        <p:spPr/>
        <p:txBody>
          <a:bodyPr/>
          <a:lstStyle/>
          <a:p>
            <a:fld id="{79BC8553-D7CE-49B8-A555-B856885E86A3}" type="slidenum">
              <a:rPr lang="en-US" smtClean="0"/>
              <a:pPr/>
              <a:t>8</a:t>
            </a:fld>
            <a:endParaRPr lang="en-US"/>
          </a:p>
        </p:txBody>
      </p:sp>
    </p:spTree>
    <p:extLst>
      <p:ext uri="{BB962C8B-B14F-4D97-AF65-F5344CB8AC3E}">
        <p14:creationId xmlns:p14="http://schemas.microsoft.com/office/powerpoint/2010/main" val="90865452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pic of Design/Build</a:t>
            </a:r>
            <a:endParaRPr lang="en-US"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80</a:t>
            </a:fld>
            <a:endParaRPr lang="en-US"/>
          </a:p>
        </p:txBody>
      </p:sp>
      <p:pic>
        <p:nvPicPr>
          <p:cNvPr id="7" name="Picture 6"/>
          <p:cNvPicPr>
            <a:picLocks noChangeAspect="1"/>
          </p:cNvPicPr>
          <p:nvPr/>
        </p:nvPicPr>
        <p:blipFill>
          <a:blip r:embed="rId3"/>
          <a:stretch>
            <a:fillRect/>
          </a:stretch>
        </p:blipFill>
        <p:spPr>
          <a:xfrm>
            <a:off x="366712" y="1291875"/>
            <a:ext cx="6924425" cy="5442300"/>
          </a:xfrm>
          <a:prstGeom prst="rect">
            <a:avLst/>
          </a:prstGeom>
        </p:spPr>
      </p:pic>
    </p:spTree>
    <p:extLst>
      <p:ext uri="{BB962C8B-B14F-4D97-AF65-F5344CB8AC3E}">
        <p14:creationId xmlns:p14="http://schemas.microsoft.com/office/powerpoint/2010/main" val="218938401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rmAutofit/>
          </a:bodyPr>
          <a:lstStyle/>
          <a:p>
            <a:pPr marL="0" indent="0">
              <a:buNone/>
            </a:pPr>
            <a:r>
              <a:rPr lang="en-US" b="1" dirty="0" smtClean="0"/>
              <a:t>Design-Build Construction Responsibilities</a:t>
            </a:r>
          </a:p>
          <a:p>
            <a:r>
              <a:rPr lang="en-US" sz="2800" dirty="0" smtClean="0"/>
              <a:t>The contractor visits the site and generates a sketch for approval by the Project Manager (PM)</a:t>
            </a:r>
          </a:p>
          <a:p>
            <a:r>
              <a:rPr lang="en-US" sz="2800" dirty="0" smtClean="0"/>
              <a:t>The PM reviews and approves the submittal, looking at deviations from the original design and quantities</a:t>
            </a:r>
          </a:p>
          <a:p>
            <a:r>
              <a:rPr lang="en-US" sz="2800" dirty="0" smtClean="0"/>
              <a:t>The contractor is responsible for building a compliant ramp and transition to existing sidewalk</a:t>
            </a:r>
          </a:p>
          <a:p>
            <a:endParaRPr lang="en-US" sz="2400" dirty="0" smtClean="0"/>
          </a:p>
          <a:p>
            <a:endParaRPr lang="en-US" sz="1800" dirty="0"/>
          </a:p>
        </p:txBody>
      </p:sp>
      <p:sp>
        <p:nvSpPr>
          <p:cNvPr id="2" name="Slide Number Placeholder 1"/>
          <p:cNvSpPr>
            <a:spLocks noGrp="1"/>
          </p:cNvSpPr>
          <p:nvPr>
            <p:ph type="sldNum" sz="quarter" idx="12"/>
          </p:nvPr>
        </p:nvSpPr>
        <p:spPr/>
        <p:txBody>
          <a:bodyPr/>
          <a:lstStyle/>
          <a:p>
            <a:fld id="{79BC8553-D7CE-49B8-A555-B856885E86A3}" type="slidenum">
              <a:rPr lang="en-US" smtClean="0"/>
              <a:pPr/>
              <a:t>81</a:t>
            </a:fld>
            <a:endParaRPr lang="en-US"/>
          </a:p>
        </p:txBody>
      </p:sp>
      <p:sp>
        <p:nvSpPr>
          <p:cNvPr id="4" name="Title 1"/>
          <p:cNvSpPr txBox="1">
            <a:spLocks/>
          </p:cNvSpPr>
          <p:nvPr/>
        </p:nvSpPr>
        <p:spPr>
          <a:xfrm>
            <a:off x="457200" y="274638"/>
            <a:ext cx="6604503"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t>Intersection Design</a:t>
            </a:r>
          </a:p>
          <a:p>
            <a:r>
              <a:rPr lang="en-US" sz="2800" dirty="0" smtClean="0"/>
              <a:t>Design Level</a:t>
            </a:r>
            <a:endParaRPr lang="en-US" sz="2800" dirty="0"/>
          </a:p>
        </p:txBody>
      </p:sp>
    </p:spTree>
    <p:extLst>
      <p:ext uri="{BB962C8B-B14F-4D97-AF65-F5344CB8AC3E}">
        <p14:creationId xmlns:p14="http://schemas.microsoft.com/office/powerpoint/2010/main" val="215890466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9BC8553-D7CE-49B8-A555-B856885E86A3}" type="slidenum">
              <a:rPr lang="en-US" smtClean="0"/>
              <a:pPr/>
              <a:t>82</a:t>
            </a:fld>
            <a:endParaRPr lang="en-US"/>
          </a:p>
        </p:txBody>
      </p:sp>
      <p:sp>
        <p:nvSpPr>
          <p:cNvPr id="4"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Design </a:t>
            </a:r>
            <a:r>
              <a:rPr lang="en-US" dirty="0" smtClean="0"/>
              <a:t>Basics</a:t>
            </a:r>
          </a:p>
          <a:p>
            <a:r>
              <a:rPr lang="en-US" sz="2800" dirty="0" smtClean="0"/>
              <a:t>3-Way (Tee) Intersections</a:t>
            </a:r>
            <a:endParaRPr lang="en-US" sz="2800" dirty="0"/>
          </a:p>
        </p:txBody>
      </p:sp>
      <p:pic>
        <p:nvPicPr>
          <p:cNvPr id="9" name="Picture 8"/>
          <p:cNvPicPr>
            <a:picLocks noChangeAspect="1"/>
          </p:cNvPicPr>
          <p:nvPr/>
        </p:nvPicPr>
        <p:blipFill>
          <a:blip r:embed="rId3"/>
          <a:stretch>
            <a:fillRect/>
          </a:stretch>
        </p:blipFill>
        <p:spPr>
          <a:xfrm>
            <a:off x="356474" y="1417638"/>
            <a:ext cx="7970231" cy="5389394"/>
          </a:xfrm>
          <a:prstGeom prst="rect">
            <a:avLst/>
          </a:prstGeom>
        </p:spPr>
      </p:pic>
    </p:spTree>
    <p:extLst>
      <p:ext uri="{BB962C8B-B14F-4D97-AF65-F5344CB8AC3E}">
        <p14:creationId xmlns:p14="http://schemas.microsoft.com/office/powerpoint/2010/main" val="219202140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9BC8553-D7CE-49B8-A555-B856885E86A3}" type="slidenum">
              <a:rPr lang="en-US" smtClean="0"/>
              <a:pPr/>
              <a:t>83</a:t>
            </a:fld>
            <a:endParaRPr lang="en-US"/>
          </a:p>
        </p:txBody>
      </p:sp>
      <p:pic>
        <p:nvPicPr>
          <p:cNvPr id="3" name="Picture 2"/>
          <p:cNvPicPr>
            <a:picLocks noChangeAspect="1"/>
          </p:cNvPicPr>
          <p:nvPr/>
        </p:nvPicPr>
        <p:blipFill rotWithShape="1">
          <a:blip r:embed="rId3"/>
          <a:srcRect l="14817" t="3357" r="2683" b="18311"/>
          <a:stretch/>
        </p:blipFill>
        <p:spPr>
          <a:xfrm>
            <a:off x="193039" y="1574799"/>
            <a:ext cx="5537201" cy="3556001"/>
          </a:xfrm>
          <a:prstGeom prst="rect">
            <a:avLst/>
          </a:prstGeom>
        </p:spPr>
      </p:pic>
      <p:sp>
        <p:nvSpPr>
          <p:cNvPr id="4" name="TextBox 3"/>
          <p:cNvSpPr txBox="1"/>
          <p:nvPr/>
        </p:nvSpPr>
        <p:spPr>
          <a:xfrm>
            <a:off x="6024880" y="1422400"/>
            <a:ext cx="2733040" cy="4524315"/>
          </a:xfrm>
          <a:prstGeom prst="rect">
            <a:avLst/>
          </a:prstGeom>
          <a:noFill/>
        </p:spPr>
        <p:txBody>
          <a:bodyPr wrap="square" rtlCol="0">
            <a:spAutoFit/>
          </a:bodyPr>
          <a:lstStyle/>
          <a:p>
            <a:r>
              <a:rPr lang="en-US" dirty="0"/>
              <a:t>When the distance between the two legs of the offset exceed 200’, the configuration now reflects a situation where there are actually two “tee”, or 3-way intersections, and procedures for offset intersections will not be used.  The design procedures for 3-way intersections will be utilized to determine the number and location of ramps for each of the </a:t>
            </a:r>
            <a:r>
              <a:rPr lang="en-US" dirty="0" smtClean="0"/>
              <a:t>two intersections </a:t>
            </a:r>
            <a:endParaRPr lang="en-US" dirty="0"/>
          </a:p>
        </p:txBody>
      </p:sp>
      <p:sp>
        <p:nvSpPr>
          <p:cNvPr id="5"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Design </a:t>
            </a:r>
            <a:r>
              <a:rPr lang="en-US" dirty="0" smtClean="0"/>
              <a:t>Basics</a:t>
            </a:r>
          </a:p>
          <a:p>
            <a:r>
              <a:rPr lang="en-US" sz="2800" dirty="0" smtClean="0"/>
              <a:t>3-Way (Tee) Intersections</a:t>
            </a:r>
            <a:endParaRPr lang="en-US" sz="2800" dirty="0"/>
          </a:p>
        </p:txBody>
      </p:sp>
    </p:spTree>
    <p:extLst>
      <p:ext uri="{BB962C8B-B14F-4D97-AF65-F5344CB8AC3E}">
        <p14:creationId xmlns:p14="http://schemas.microsoft.com/office/powerpoint/2010/main" val="291151839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9BC8553-D7CE-49B8-A555-B856885E86A3}" type="slidenum">
              <a:rPr lang="en-US" smtClean="0"/>
              <a:pPr/>
              <a:t>84</a:t>
            </a:fld>
            <a:endParaRPr lang="en-US"/>
          </a:p>
        </p:txBody>
      </p:sp>
      <p:sp>
        <p:nvSpPr>
          <p:cNvPr id="3"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Design </a:t>
            </a:r>
            <a:r>
              <a:rPr lang="en-US" dirty="0" smtClean="0"/>
              <a:t>Basics</a:t>
            </a:r>
          </a:p>
          <a:p>
            <a:r>
              <a:rPr lang="en-US" sz="2800" dirty="0" err="1" smtClean="0"/>
              <a:t>Unsignalized</a:t>
            </a:r>
            <a:r>
              <a:rPr lang="en-US" sz="2800" dirty="0" smtClean="0"/>
              <a:t> Arterial Intersections</a:t>
            </a:r>
            <a:endParaRPr lang="en-US" sz="2800" dirty="0"/>
          </a:p>
        </p:txBody>
      </p:sp>
      <p:pic>
        <p:nvPicPr>
          <p:cNvPr id="4" name="Picture 3"/>
          <p:cNvPicPr>
            <a:picLocks noChangeAspect="1"/>
          </p:cNvPicPr>
          <p:nvPr/>
        </p:nvPicPr>
        <p:blipFill>
          <a:blip r:embed="rId3"/>
          <a:stretch>
            <a:fillRect/>
          </a:stretch>
        </p:blipFill>
        <p:spPr>
          <a:xfrm>
            <a:off x="309968" y="1417637"/>
            <a:ext cx="3425453" cy="5190995"/>
          </a:xfrm>
          <a:prstGeom prst="rect">
            <a:avLst/>
          </a:prstGeom>
        </p:spPr>
      </p:pic>
      <p:pic>
        <p:nvPicPr>
          <p:cNvPr id="5" name="Picture 4"/>
          <p:cNvPicPr>
            <a:picLocks noChangeAspect="1"/>
          </p:cNvPicPr>
          <p:nvPr/>
        </p:nvPicPr>
        <p:blipFill>
          <a:blip r:embed="rId4"/>
          <a:stretch>
            <a:fillRect/>
          </a:stretch>
        </p:blipFill>
        <p:spPr>
          <a:xfrm>
            <a:off x="3735421" y="1707812"/>
            <a:ext cx="5019675" cy="971550"/>
          </a:xfrm>
          <a:prstGeom prst="rect">
            <a:avLst/>
          </a:prstGeom>
        </p:spPr>
      </p:pic>
    </p:spTree>
    <p:extLst>
      <p:ext uri="{BB962C8B-B14F-4D97-AF65-F5344CB8AC3E}">
        <p14:creationId xmlns:p14="http://schemas.microsoft.com/office/powerpoint/2010/main" val="203970247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Design Basics</a:t>
            </a:r>
            <a:br>
              <a:rPr lang="en-US" dirty="0"/>
            </a:br>
            <a:r>
              <a:rPr lang="en-US" sz="2800" dirty="0" smtClean="0"/>
              <a:t>Benching Crosswalks</a:t>
            </a:r>
            <a:r>
              <a:rPr lang="en-US" sz="2800" dirty="0"/>
              <a:t/>
            </a:r>
            <a:br>
              <a:rPr lang="en-US" sz="2800" dirty="0"/>
            </a:br>
            <a:endParaRPr lang="en-US" dirty="0"/>
          </a:p>
        </p:txBody>
      </p:sp>
      <p:sp>
        <p:nvSpPr>
          <p:cNvPr id="2" name="Slide Number Placeholder 1"/>
          <p:cNvSpPr>
            <a:spLocks noGrp="1"/>
          </p:cNvSpPr>
          <p:nvPr>
            <p:ph type="sldNum" sz="quarter" idx="12"/>
          </p:nvPr>
        </p:nvSpPr>
        <p:spPr/>
        <p:txBody>
          <a:bodyPr/>
          <a:lstStyle/>
          <a:p>
            <a:fld id="{79BC8553-D7CE-49B8-A555-B856885E86A3}" type="slidenum">
              <a:rPr lang="en-US" smtClean="0"/>
              <a:pPr/>
              <a:t>85</a:t>
            </a:fld>
            <a:endParaRPr lang="en-US"/>
          </a:p>
        </p:txBody>
      </p:sp>
      <p:pic>
        <p:nvPicPr>
          <p:cNvPr id="5" name="Picture 4"/>
          <p:cNvPicPr>
            <a:picLocks noChangeAspect="1"/>
          </p:cNvPicPr>
          <p:nvPr/>
        </p:nvPicPr>
        <p:blipFill>
          <a:blip r:embed="rId3"/>
          <a:stretch>
            <a:fillRect/>
          </a:stretch>
        </p:blipFill>
        <p:spPr>
          <a:xfrm>
            <a:off x="347958" y="1523211"/>
            <a:ext cx="9144000" cy="4833139"/>
          </a:xfrm>
          <a:prstGeom prst="rect">
            <a:avLst/>
          </a:prstGeom>
        </p:spPr>
      </p:pic>
    </p:spTree>
    <p:extLst>
      <p:ext uri="{BB962C8B-B14F-4D97-AF65-F5344CB8AC3E}">
        <p14:creationId xmlns:p14="http://schemas.microsoft.com/office/powerpoint/2010/main" val="192991646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Design Basics</a:t>
            </a:r>
            <a:br>
              <a:rPr lang="en-US" dirty="0"/>
            </a:br>
            <a:r>
              <a:rPr lang="en-US" sz="2800" dirty="0"/>
              <a:t>Benching </a:t>
            </a:r>
            <a:r>
              <a:rPr lang="en-US" sz="2800" dirty="0" smtClean="0"/>
              <a:t>Crosswalks</a:t>
            </a:r>
            <a:endParaRPr lang="en-US" sz="2800" dirty="0"/>
          </a:p>
        </p:txBody>
      </p:sp>
      <p:sp>
        <p:nvSpPr>
          <p:cNvPr id="6" name="Content Placeholder 5"/>
          <p:cNvSpPr>
            <a:spLocks noGrp="1"/>
          </p:cNvSpPr>
          <p:nvPr>
            <p:ph idx="1"/>
          </p:nvPr>
        </p:nvSpPr>
        <p:spPr/>
        <p:txBody>
          <a:bodyPr>
            <a:normAutofit fontScale="92500" lnSpcReduction="20000"/>
          </a:bodyPr>
          <a:lstStyle/>
          <a:p>
            <a:r>
              <a:rPr lang="en-US" dirty="0" smtClean="0"/>
              <a:t>It is a best practice to bench crosswalks to meet PAR compliance when constructing adjacent ramps</a:t>
            </a:r>
          </a:p>
          <a:p>
            <a:r>
              <a:rPr lang="en-US" dirty="0" smtClean="0"/>
              <a:t>The requirement to bench will be based on the original project scope.  </a:t>
            </a:r>
          </a:p>
          <a:p>
            <a:r>
              <a:rPr lang="en-US" dirty="0" smtClean="0"/>
              <a:t>Benching often requires full depth construction for extended lengths</a:t>
            </a:r>
          </a:p>
          <a:p>
            <a:r>
              <a:rPr lang="en-US" dirty="0" smtClean="0"/>
              <a:t>Where it is not a stop controlled intersection with existing grades of greater than 1.56%, up to 5% is allowed for the crosswalk slope.  Use of this exception should be limited.</a:t>
            </a:r>
            <a:endParaRPr lang="en-US"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86</a:t>
            </a:fld>
            <a:endParaRPr lang="en-US"/>
          </a:p>
        </p:txBody>
      </p:sp>
    </p:spTree>
    <p:extLst>
      <p:ext uri="{BB962C8B-B14F-4D97-AF65-F5344CB8AC3E}">
        <p14:creationId xmlns:p14="http://schemas.microsoft.com/office/powerpoint/2010/main" val="368560727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Design Basics</a:t>
            </a:r>
            <a:br>
              <a:rPr lang="en-US" dirty="0"/>
            </a:br>
            <a:r>
              <a:rPr lang="en-US" sz="2800" dirty="0" smtClean="0"/>
              <a:t>Orphan Ramps</a:t>
            </a:r>
            <a:endParaRPr lang="en-US" sz="2800" dirty="0"/>
          </a:p>
        </p:txBody>
      </p:sp>
      <p:sp>
        <p:nvSpPr>
          <p:cNvPr id="6" name="Content Placeholder 5"/>
          <p:cNvSpPr>
            <a:spLocks noGrp="1"/>
          </p:cNvSpPr>
          <p:nvPr>
            <p:ph idx="1"/>
          </p:nvPr>
        </p:nvSpPr>
        <p:spPr/>
        <p:txBody>
          <a:bodyPr>
            <a:normAutofit lnSpcReduction="10000"/>
          </a:bodyPr>
          <a:lstStyle/>
          <a:p>
            <a:r>
              <a:rPr lang="en-US" dirty="0" smtClean="0"/>
              <a:t>In General, we want fully compliant and connect crosswalks</a:t>
            </a:r>
          </a:p>
          <a:p>
            <a:r>
              <a:rPr lang="en-US" dirty="0" smtClean="0"/>
              <a:t>This means ramps almost always come in pairs.</a:t>
            </a:r>
          </a:p>
          <a:p>
            <a:r>
              <a:rPr lang="en-US" dirty="0" smtClean="0"/>
              <a:t>Avoid building a ramp on one side of the street and not the other where sidewalk or a pushbutton exists on both sides</a:t>
            </a:r>
          </a:p>
          <a:p>
            <a:r>
              <a:rPr lang="en-US" dirty="0" smtClean="0"/>
              <a:t>Do not place ramps that connect to nothing</a:t>
            </a:r>
          </a:p>
          <a:p>
            <a:r>
              <a:rPr lang="en-US" dirty="0" smtClean="0"/>
              <a:t>A single ramp still serves as access to sidewalk </a:t>
            </a:r>
            <a:endParaRPr lang="en-US"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87</a:t>
            </a:fld>
            <a:endParaRPr lang="en-US"/>
          </a:p>
        </p:txBody>
      </p:sp>
    </p:spTree>
    <p:extLst>
      <p:ext uri="{BB962C8B-B14F-4D97-AF65-F5344CB8AC3E}">
        <p14:creationId xmlns:p14="http://schemas.microsoft.com/office/powerpoint/2010/main" val="306844446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Design Basics</a:t>
            </a:r>
            <a:br>
              <a:rPr lang="en-US" dirty="0"/>
            </a:br>
            <a:r>
              <a:rPr lang="en-US" sz="2800" dirty="0" smtClean="0"/>
              <a:t>Orphan Ramps</a:t>
            </a:r>
            <a:endParaRPr lang="en-US" sz="2800"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88</a:t>
            </a:fld>
            <a:endParaRPr lang="en-US"/>
          </a:p>
        </p:txBody>
      </p:sp>
      <p:pic>
        <p:nvPicPr>
          <p:cNvPr id="3" name="Picture 2"/>
          <p:cNvPicPr>
            <a:picLocks noChangeAspect="1"/>
          </p:cNvPicPr>
          <p:nvPr/>
        </p:nvPicPr>
        <p:blipFill>
          <a:blip r:embed="rId3"/>
          <a:stretch>
            <a:fillRect/>
          </a:stretch>
        </p:blipFill>
        <p:spPr>
          <a:xfrm>
            <a:off x="457200" y="1518325"/>
            <a:ext cx="5575789" cy="4930775"/>
          </a:xfrm>
          <a:prstGeom prst="rect">
            <a:avLst/>
          </a:prstGeom>
        </p:spPr>
      </p:pic>
      <p:sp>
        <p:nvSpPr>
          <p:cNvPr id="7" name="Rectangular Callout 6"/>
          <p:cNvSpPr/>
          <p:nvPr/>
        </p:nvSpPr>
        <p:spPr>
          <a:xfrm>
            <a:off x="6196519" y="4980562"/>
            <a:ext cx="2393004" cy="671208"/>
          </a:xfrm>
          <a:prstGeom prst="wedgeRectCallout">
            <a:avLst>
              <a:gd name="adj1" fmla="val -124492"/>
              <a:gd name="adj2" fmla="val -73732"/>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381344" y="5019471"/>
            <a:ext cx="2149813" cy="646331"/>
          </a:xfrm>
          <a:prstGeom prst="rect">
            <a:avLst/>
          </a:prstGeom>
          <a:noFill/>
        </p:spPr>
        <p:txBody>
          <a:bodyPr wrap="square" rtlCol="0">
            <a:spAutoFit/>
          </a:bodyPr>
          <a:lstStyle/>
          <a:p>
            <a:r>
              <a:rPr lang="en-US" dirty="0" smtClean="0"/>
              <a:t>No ramp on north because no sidewalk</a:t>
            </a:r>
            <a:endParaRPr lang="en-US" dirty="0"/>
          </a:p>
        </p:txBody>
      </p:sp>
    </p:spTree>
    <p:extLst>
      <p:ext uri="{BB962C8B-B14F-4D97-AF65-F5344CB8AC3E}">
        <p14:creationId xmlns:p14="http://schemas.microsoft.com/office/powerpoint/2010/main" val="79917926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9BC8553-D7CE-49B8-A555-B856885E86A3}" type="slidenum">
              <a:rPr lang="en-US" smtClean="0"/>
              <a:pPr/>
              <a:t>89</a:t>
            </a:fld>
            <a:endParaRPr lang="en-US"/>
          </a:p>
        </p:txBody>
      </p:sp>
      <p:pic>
        <p:nvPicPr>
          <p:cNvPr id="98306" name="Picture 2" descr="Image result for ada ramp fai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29" y="1400537"/>
            <a:ext cx="8768091" cy="46668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3430" y="200209"/>
            <a:ext cx="6971169" cy="1200329"/>
          </a:xfrm>
          <a:prstGeom prst="rect">
            <a:avLst/>
          </a:prstGeom>
          <a:noFill/>
        </p:spPr>
        <p:txBody>
          <a:bodyPr wrap="square" rtlCol="0">
            <a:spAutoFit/>
          </a:bodyPr>
          <a:lstStyle/>
          <a:p>
            <a:pPr algn="ctr"/>
            <a:r>
              <a:rPr lang="en-US" sz="4400" dirty="0"/>
              <a:t>Design Basics</a:t>
            </a:r>
            <a:br>
              <a:rPr lang="en-US" sz="4400" dirty="0"/>
            </a:br>
            <a:r>
              <a:rPr lang="en-US" sz="2800" dirty="0"/>
              <a:t>Orphan Ramps</a:t>
            </a:r>
            <a:endParaRPr lang="en-US" sz="4400" dirty="0"/>
          </a:p>
        </p:txBody>
      </p:sp>
    </p:spTree>
    <p:extLst>
      <p:ext uri="{BB962C8B-B14F-4D97-AF65-F5344CB8AC3E}">
        <p14:creationId xmlns:p14="http://schemas.microsoft.com/office/powerpoint/2010/main" val="348815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1095375"/>
          </a:xfrm>
        </p:spPr>
        <p:txBody>
          <a:bodyPr/>
          <a:lstStyle/>
          <a:p>
            <a:r>
              <a:rPr lang="en-US" b="1" dirty="0"/>
              <a:t>ADA</a:t>
            </a:r>
            <a:r>
              <a:rPr lang="en-US" dirty="0"/>
              <a:t> </a:t>
            </a:r>
            <a:r>
              <a:rPr lang="en-US" b="1" dirty="0"/>
              <a:t>Scoping</a:t>
            </a:r>
            <a:r>
              <a:rPr lang="en-US" dirty="0" smtClean="0"/>
              <a:t/>
            </a:r>
            <a:br>
              <a:rPr lang="en-US" dirty="0" smtClean="0"/>
            </a:br>
            <a:r>
              <a:rPr lang="en-US" sz="2800" b="1" dirty="0" smtClean="0"/>
              <a:t>Project Type</a:t>
            </a:r>
            <a:endParaRPr lang="en-US" sz="2800" b="1" dirty="0"/>
          </a:p>
        </p:txBody>
      </p:sp>
      <p:sp>
        <p:nvSpPr>
          <p:cNvPr id="5" name="Content Placeholder 4"/>
          <p:cNvSpPr>
            <a:spLocks noGrp="1"/>
          </p:cNvSpPr>
          <p:nvPr>
            <p:ph idx="1"/>
          </p:nvPr>
        </p:nvSpPr>
        <p:spPr/>
        <p:txBody>
          <a:bodyPr>
            <a:normAutofit/>
          </a:bodyPr>
          <a:lstStyle/>
          <a:p>
            <a:r>
              <a:rPr lang="en-US" dirty="0" smtClean="0"/>
              <a:t>Resurfacing</a:t>
            </a:r>
          </a:p>
          <a:p>
            <a:pPr lvl="1"/>
            <a:r>
              <a:rPr lang="en-US" dirty="0" smtClean="0"/>
              <a:t>The most common trigger for ADA compliance</a:t>
            </a:r>
          </a:p>
          <a:p>
            <a:pPr lvl="1"/>
            <a:r>
              <a:rPr lang="en-US" dirty="0" smtClean="0"/>
              <a:t>Other project types will often kick in ADA curb ramp construction based off of required resurfacing</a:t>
            </a:r>
          </a:p>
          <a:p>
            <a:pPr lvl="1"/>
            <a:r>
              <a:rPr lang="en-US" dirty="0" smtClean="0"/>
              <a:t>Curb to Curb resurfacing from intersection to intersection will trigger Curb ramps</a:t>
            </a:r>
          </a:p>
          <a:p>
            <a:pPr lvl="1"/>
            <a:r>
              <a:rPr lang="en-US" b="1" dirty="0" smtClean="0">
                <a:solidFill>
                  <a:srgbClr val="FF0000"/>
                </a:solidFill>
              </a:rPr>
              <a:t>NEW</a:t>
            </a:r>
            <a:r>
              <a:rPr lang="en-US" dirty="0" smtClean="0"/>
              <a:t> - Any width of resurfacing adjacent to a curb within the legal crosswalk will trigger Curb Ramps</a:t>
            </a:r>
            <a:endParaRPr lang="en-US" dirty="0"/>
          </a:p>
        </p:txBody>
      </p:sp>
      <p:sp>
        <p:nvSpPr>
          <p:cNvPr id="2" name="Slide Number Placeholder 1"/>
          <p:cNvSpPr>
            <a:spLocks noGrp="1"/>
          </p:cNvSpPr>
          <p:nvPr>
            <p:ph type="sldNum" sz="quarter" idx="12"/>
          </p:nvPr>
        </p:nvSpPr>
        <p:spPr/>
        <p:txBody>
          <a:bodyPr/>
          <a:lstStyle/>
          <a:p>
            <a:fld id="{79BC8553-D7CE-49B8-A555-B856885E86A3}" type="slidenum">
              <a:rPr lang="en-US" smtClean="0"/>
              <a:pPr/>
              <a:t>9</a:t>
            </a:fld>
            <a:endParaRPr lang="en-US"/>
          </a:p>
        </p:txBody>
      </p:sp>
    </p:spTree>
    <p:extLst>
      <p:ext uri="{BB962C8B-B14F-4D97-AF65-F5344CB8AC3E}">
        <p14:creationId xmlns:p14="http://schemas.microsoft.com/office/powerpoint/2010/main" val="23355507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Pushbuttons</a:t>
            </a:r>
            <a:br>
              <a:rPr lang="en-US" dirty="0" smtClean="0"/>
            </a:br>
            <a:r>
              <a:rPr lang="en-US" sz="2800" dirty="0" smtClean="0"/>
              <a:t>Change Highlights</a:t>
            </a:r>
            <a:endParaRPr lang="en-US" sz="2800" dirty="0"/>
          </a:p>
        </p:txBody>
      </p:sp>
      <p:sp>
        <p:nvSpPr>
          <p:cNvPr id="3" name="Content Placeholder 2"/>
          <p:cNvSpPr>
            <a:spLocks noGrp="1"/>
          </p:cNvSpPr>
          <p:nvPr>
            <p:ph idx="1"/>
          </p:nvPr>
        </p:nvSpPr>
        <p:spPr/>
        <p:txBody>
          <a:bodyPr/>
          <a:lstStyle/>
          <a:p>
            <a:r>
              <a:rPr lang="en-US" dirty="0" smtClean="0"/>
              <a:t>The order of pushbutton preferred placement has changed</a:t>
            </a:r>
          </a:p>
        </p:txBody>
      </p:sp>
      <p:sp>
        <p:nvSpPr>
          <p:cNvPr id="4" name="Slide Number Placeholder 3"/>
          <p:cNvSpPr>
            <a:spLocks noGrp="1"/>
          </p:cNvSpPr>
          <p:nvPr>
            <p:ph type="sldNum" sz="quarter" idx="12"/>
          </p:nvPr>
        </p:nvSpPr>
        <p:spPr/>
        <p:txBody>
          <a:bodyPr/>
          <a:lstStyle/>
          <a:p>
            <a:fld id="{79BC8553-D7CE-49B8-A555-B856885E86A3}" type="slidenum">
              <a:rPr lang="en-US" smtClean="0"/>
              <a:pPr/>
              <a:t>90</a:t>
            </a:fld>
            <a:endParaRPr lang="en-US"/>
          </a:p>
        </p:txBody>
      </p:sp>
      <p:pic>
        <p:nvPicPr>
          <p:cNvPr id="5" name="Picture 4"/>
          <p:cNvPicPr>
            <a:picLocks noChangeAspect="1"/>
          </p:cNvPicPr>
          <p:nvPr/>
        </p:nvPicPr>
        <p:blipFill>
          <a:blip r:embed="rId3"/>
          <a:stretch>
            <a:fillRect/>
          </a:stretch>
        </p:blipFill>
        <p:spPr>
          <a:xfrm>
            <a:off x="1800226" y="2694771"/>
            <a:ext cx="5819774" cy="4163229"/>
          </a:xfrm>
          <a:prstGeom prst="rect">
            <a:avLst/>
          </a:prstGeom>
        </p:spPr>
      </p:pic>
    </p:spTree>
    <p:extLst>
      <p:ext uri="{BB962C8B-B14F-4D97-AF65-F5344CB8AC3E}">
        <p14:creationId xmlns:p14="http://schemas.microsoft.com/office/powerpoint/2010/main" val="65718673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Pushbuttons</a:t>
            </a:r>
            <a:br>
              <a:rPr lang="en-US" dirty="0"/>
            </a:br>
            <a:r>
              <a:rPr lang="en-US" sz="2800" dirty="0"/>
              <a:t>Change Highlights</a:t>
            </a:r>
          </a:p>
        </p:txBody>
      </p:sp>
      <p:sp>
        <p:nvSpPr>
          <p:cNvPr id="3" name="Content Placeholder 2"/>
          <p:cNvSpPr>
            <a:spLocks noGrp="1"/>
          </p:cNvSpPr>
          <p:nvPr>
            <p:ph idx="1"/>
          </p:nvPr>
        </p:nvSpPr>
        <p:spPr/>
        <p:txBody>
          <a:bodyPr>
            <a:normAutofit fontScale="92500" lnSpcReduction="10000"/>
          </a:bodyPr>
          <a:lstStyle/>
          <a:p>
            <a:r>
              <a:rPr lang="en-US" dirty="0"/>
              <a:t>Pushbutton orientation has changed </a:t>
            </a:r>
            <a:r>
              <a:rPr lang="en-US" dirty="0" smtClean="0"/>
              <a:t>when the button is located on the back of the landing.</a:t>
            </a:r>
          </a:p>
          <a:p>
            <a:r>
              <a:rPr lang="en-US" dirty="0" smtClean="0"/>
              <a:t>The rear reach for this PB location is 10”.</a:t>
            </a:r>
          </a:p>
          <a:p>
            <a:r>
              <a:rPr lang="en-US" dirty="0" smtClean="0"/>
              <a:t>This required an update to the pedestal foundation standard drawing 4163 to make the foundation footprint smaller to allow for the 10”reach</a:t>
            </a:r>
          </a:p>
          <a:p>
            <a:r>
              <a:rPr lang="en-US" dirty="0" smtClean="0"/>
              <a:t>Where curb wall is placed on the back side of sidewalk, the pedestal foundation must be integral to the curb </a:t>
            </a:r>
            <a:endParaRPr lang="en-US" dirty="0"/>
          </a:p>
          <a:p>
            <a:endParaRPr lang="en-US"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91</a:t>
            </a:fld>
            <a:endParaRPr lang="en-US"/>
          </a:p>
        </p:txBody>
      </p:sp>
    </p:spTree>
    <p:extLst>
      <p:ext uri="{BB962C8B-B14F-4D97-AF65-F5344CB8AC3E}">
        <p14:creationId xmlns:p14="http://schemas.microsoft.com/office/powerpoint/2010/main" val="260857139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8885" y="408923"/>
            <a:ext cx="8229600" cy="1143000"/>
          </a:xfrm>
        </p:spPr>
        <p:txBody>
          <a:bodyPr/>
          <a:lstStyle/>
          <a:p>
            <a:r>
              <a:rPr lang="en-US" dirty="0"/>
              <a:t>Pushbuttons</a:t>
            </a:r>
            <a:br>
              <a:rPr lang="en-US" dirty="0"/>
            </a:br>
            <a:r>
              <a:rPr lang="en-US" sz="2800" dirty="0" smtClean="0"/>
              <a:t>Change Highlights</a:t>
            </a:r>
            <a:endParaRPr lang="en-US" sz="2800" dirty="0"/>
          </a:p>
        </p:txBody>
      </p:sp>
      <p:pic>
        <p:nvPicPr>
          <p:cNvPr id="5" name="Content Placeholder 4"/>
          <p:cNvPicPr>
            <a:picLocks noGrp="1" noChangeAspect="1"/>
          </p:cNvPicPr>
          <p:nvPr>
            <p:ph idx="1"/>
          </p:nvPr>
        </p:nvPicPr>
        <p:blipFill rotWithShape="1">
          <a:blip r:embed="rId3"/>
          <a:srcRect t="3540" b="4128"/>
          <a:stretch/>
        </p:blipFill>
        <p:spPr>
          <a:xfrm>
            <a:off x="1637060" y="1760434"/>
            <a:ext cx="5869879" cy="4178893"/>
          </a:xfrm>
          <a:prstGeom prst="rect">
            <a:avLst/>
          </a:prstGeom>
        </p:spPr>
      </p:pic>
      <p:sp>
        <p:nvSpPr>
          <p:cNvPr id="4" name="Slide Number Placeholder 3"/>
          <p:cNvSpPr>
            <a:spLocks noGrp="1"/>
          </p:cNvSpPr>
          <p:nvPr>
            <p:ph type="sldNum" sz="quarter" idx="12"/>
          </p:nvPr>
        </p:nvSpPr>
        <p:spPr/>
        <p:txBody>
          <a:bodyPr/>
          <a:lstStyle/>
          <a:p>
            <a:fld id="{79BC8553-D7CE-49B8-A555-B856885E86A3}" type="slidenum">
              <a:rPr lang="en-US" smtClean="0"/>
              <a:pPr/>
              <a:t>92</a:t>
            </a:fld>
            <a:endParaRPr lang="en-US"/>
          </a:p>
        </p:txBody>
      </p:sp>
    </p:spTree>
    <p:extLst>
      <p:ext uri="{BB962C8B-B14F-4D97-AF65-F5344CB8AC3E}">
        <p14:creationId xmlns:p14="http://schemas.microsoft.com/office/powerpoint/2010/main" val="396661052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Pushbuttons</a:t>
            </a:r>
            <a:br>
              <a:rPr lang="en-US" dirty="0"/>
            </a:br>
            <a:r>
              <a:rPr lang="en-US" sz="2800" dirty="0"/>
              <a:t>Change Highlights</a:t>
            </a:r>
          </a:p>
        </p:txBody>
      </p:sp>
      <p:sp>
        <p:nvSpPr>
          <p:cNvPr id="3" name="Content Placeholder 2"/>
          <p:cNvSpPr>
            <a:spLocks noGrp="1"/>
          </p:cNvSpPr>
          <p:nvPr>
            <p:ph idx="1"/>
          </p:nvPr>
        </p:nvSpPr>
        <p:spPr/>
        <p:txBody>
          <a:bodyPr/>
          <a:lstStyle/>
          <a:p>
            <a:r>
              <a:rPr lang="en-US" dirty="0" smtClean="0"/>
              <a:t>Accessible Pedestrian Signals (APS)</a:t>
            </a:r>
          </a:p>
          <a:p>
            <a:pPr lvl="1"/>
            <a:r>
              <a:rPr lang="en-US" dirty="0" smtClean="0"/>
              <a:t>APS will not be required at all traffic signals</a:t>
            </a:r>
          </a:p>
          <a:p>
            <a:pPr lvl="1"/>
            <a:r>
              <a:rPr lang="en-US" dirty="0" smtClean="0"/>
              <a:t>Where deemed appropriate, City projects will require APS in the project scope</a:t>
            </a:r>
          </a:p>
          <a:p>
            <a:pPr lvl="1"/>
            <a:r>
              <a:rPr lang="en-US" dirty="0" smtClean="0"/>
              <a:t>All new traffic signal builds will incorporate conduit for the easy future additional of APS.  </a:t>
            </a:r>
          </a:p>
          <a:p>
            <a:pPr lvl="1"/>
            <a:r>
              <a:rPr lang="en-US" dirty="0" smtClean="0"/>
              <a:t>See the Columbus Traffic Signal Design Manual for further Details</a:t>
            </a:r>
            <a:endParaRPr lang="en-US"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93</a:t>
            </a:fld>
            <a:endParaRPr lang="en-US"/>
          </a:p>
        </p:txBody>
      </p:sp>
    </p:spTree>
    <p:extLst>
      <p:ext uri="{BB962C8B-B14F-4D97-AF65-F5344CB8AC3E}">
        <p14:creationId xmlns:p14="http://schemas.microsoft.com/office/powerpoint/2010/main" val="242327126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2341"/>
            <a:ext cx="3008313" cy="497939"/>
          </a:xfrm>
        </p:spPr>
        <p:txBody>
          <a:bodyPr/>
          <a:lstStyle/>
          <a:p>
            <a:r>
              <a:rPr lang="en-US" dirty="0" smtClean="0"/>
              <a:t>Pushbuttons</a:t>
            </a:r>
            <a:endParaRPr lang="en-US" dirty="0"/>
          </a:p>
        </p:txBody>
      </p:sp>
      <p:sp>
        <p:nvSpPr>
          <p:cNvPr id="4" name="Text Placeholder 3"/>
          <p:cNvSpPr>
            <a:spLocks noGrp="1"/>
          </p:cNvSpPr>
          <p:nvPr>
            <p:ph type="body" sz="half" idx="2"/>
          </p:nvPr>
        </p:nvSpPr>
        <p:spPr>
          <a:xfrm>
            <a:off x="457199" y="1910281"/>
            <a:ext cx="3008313" cy="4215882"/>
          </a:xfrm>
        </p:spPr>
        <p:txBody>
          <a:bodyPr>
            <a:normAutofit/>
          </a:bodyPr>
          <a:lstStyle/>
          <a:p>
            <a:pPr marL="285750" indent="-285750">
              <a:buFont typeface="Arial" panose="020B0604020202020204" pitchFamily="34" charset="0"/>
              <a:buChar char="•"/>
            </a:pPr>
            <a:r>
              <a:rPr lang="en-US" sz="2000" dirty="0" smtClean="0"/>
              <a:t>We also require that 2 pushbuttons on the same corner be separated by at least 10’</a:t>
            </a:r>
          </a:p>
          <a:p>
            <a:pPr marL="285750" indent="-285750">
              <a:buFont typeface="Arial" panose="020B0604020202020204" pitchFamily="34" charset="0"/>
              <a:buChar char="•"/>
            </a:pPr>
            <a:r>
              <a:rPr lang="en-US" sz="2000" dirty="0" smtClean="0"/>
              <a:t>This makes the button positions compliant for future APS use</a:t>
            </a:r>
            <a:endParaRPr lang="en-US" sz="2000" dirty="0"/>
          </a:p>
        </p:txBody>
      </p:sp>
      <p:sp>
        <p:nvSpPr>
          <p:cNvPr id="5" name="Slide Number Placeholder 4"/>
          <p:cNvSpPr>
            <a:spLocks noGrp="1"/>
          </p:cNvSpPr>
          <p:nvPr>
            <p:ph type="sldNum" sz="quarter" idx="12"/>
          </p:nvPr>
        </p:nvSpPr>
        <p:spPr/>
        <p:txBody>
          <a:bodyPr/>
          <a:lstStyle/>
          <a:p>
            <a:fld id="{79BC8553-D7CE-49B8-A555-B856885E86A3}" type="slidenum">
              <a:rPr lang="en-US" smtClean="0"/>
              <a:pPr/>
              <a:t>94</a:t>
            </a:fld>
            <a:endParaRPr lang="en-US"/>
          </a:p>
        </p:txBody>
      </p:sp>
      <p:pic>
        <p:nvPicPr>
          <p:cNvPr id="6" name="image26.png"/>
          <p:cNvPicPr/>
          <p:nvPr/>
        </p:nvPicPr>
        <p:blipFill>
          <a:blip r:embed="rId3"/>
          <a:srcRect/>
          <a:stretch>
            <a:fillRect/>
          </a:stretch>
        </p:blipFill>
        <p:spPr>
          <a:xfrm>
            <a:off x="3575050" y="1910281"/>
            <a:ext cx="3468546" cy="4215882"/>
          </a:xfrm>
          <a:prstGeom prst="rect">
            <a:avLst/>
          </a:prstGeom>
          <a:ln/>
        </p:spPr>
      </p:pic>
      <p:sp>
        <p:nvSpPr>
          <p:cNvPr id="3" name="Rectangle 2"/>
          <p:cNvSpPr/>
          <p:nvPr/>
        </p:nvSpPr>
        <p:spPr>
          <a:xfrm>
            <a:off x="2976835" y="247637"/>
            <a:ext cx="3064557" cy="769441"/>
          </a:xfrm>
          <a:prstGeom prst="rect">
            <a:avLst/>
          </a:prstGeom>
        </p:spPr>
        <p:txBody>
          <a:bodyPr wrap="none">
            <a:spAutoFit/>
          </a:bodyPr>
          <a:lstStyle/>
          <a:p>
            <a:pPr algn="ctr"/>
            <a:r>
              <a:rPr lang="en-US" sz="4400" dirty="0" smtClean="0"/>
              <a:t>Pushbuttons</a:t>
            </a:r>
            <a:endParaRPr lang="en-US" sz="4400" dirty="0"/>
          </a:p>
        </p:txBody>
      </p:sp>
    </p:spTree>
    <p:extLst>
      <p:ext uri="{BB962C8B-B14F-4D97-AF65-F5344CB8AC3E}">
        <p14:creationId xmlns:p14="http://schemas.microsoft.com/office/powerpoint/2010/main" val="338325783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2341"/>
            <a:ext cx="3008313" cy="497939"/>
          </a:xfrm>
        </p:spPr>
        <p:txBody>
          <a:bodyPr/>
          <a:lstStyle/>
          <a:p>
            <a:r>
              <a:rPr lang="en-US" dirty="0" smtClean="0"/>
              <a:t>Pushbuttons</a:t>
            </a:r>
            <a:endParaRPr lang="en-US" dirty="0"/>
          </a:p>
        </p:txBody>
      </p:sp>
      <p:sp>
        <p:nvSpPr>
          <p:cNvPr id="4" name="Text Placeholder 3"/>
          <p:cNvSpPr>
            <a:spLocks noGrp="1"/>
          </p:cNvSpPr>
          <p:nvPr>
            <p:ph type="body" sz="half" idx="2"/>
          </p:nvPr>
        </p:nvSpPr>
        <p:spPr>
          <a:xfrm>
            <a:off x="457199" y="1910281"/>
            <a:ext cx="3008313" cy="4215882"/>
          </a:xfrm>
        </p:spPr>
        <p:txBody>
          <a:bodyPr>
            <a:normAutofit/>
          </a:bodyPr>
          <a:lstStyle/>
          <a:p>
            <a:pPr marL="285750" indent="-285750">
              <a:buFont typeface="Arial" panose="020B0604020202020204" pitchFamily="34" charset="0"/>
              <a:buChar char="•"/>
            </a:pPr>
            <a:endParaRPr lang="en-US" sz="2000" dirty="0"/>
          </a:p>
        </p:txBody>
      </p:sp>
      <p:sp>
        <p:nvSpPr>
          <p:cNvPr id="5" name="Slide Number Placeholder 4"/>
          <p:cNvSpPr>
            <a:spLocks noGrp="1"/>
          </p:cNvSpPr>
          <p:nvPr>
            <p:ph type="sldNum" sz="quarter" idx="12"/>
          </p:nvPr>
        </p:nvSpPr>
        <p:spPr/>
        <p:txBody>
          <a:bodyPr/>
          <a:lstStyle/>
          <a:p>
            <a:fld id="{79BC8553-D7CE-49B8-A555-B856885E86A3}" type="slidenum">
              <a:rPr lang="en-US" smtClean="0"/>
              <a:pPr/>
              <a:t>95</a:t>
            </a:fld>
            <a:endParaRPr lang="en-US"/>
          </a:p>
        </p:txBody>
      </p:sp>
      <p:sp>
        <p:nvSpPr>
          <p:cNvPr id="3" name="Rectangle 2"/>
          <p:cNvSpPr/>
          <p:nvPr/>
        </p:nvSpPr>
        <p:spPr>
          <a:xfrm>
            <a:off x="2976835" y="247637"/>
            <a:ext cx="3064557" cy="769441"/>
          </a:xfrm>
          <a:prstGeom prst="rect">
            <a:avLst/>
          </a:prstGeom>
        </p:spPr>
        <p:txBody>
          <a:bodyPr wrap="none">
            <a:spAutoFit/>
          </a:bodyPr>
          <a:lstStyle/>
          <a:p>
            <a:pPr algn="ctr"/>
            <a:r>
              <a:rPr lang="en-US" sz="4400" dirty="0" smtClean="0"/>
              <a:t>Pushbuttons</a:t>
            </a:r>
            <a:endParaRPr lang="en-US" sz="4400" dirty="0"/>
          </a:p>
        </p:txBody>
      </p:sp>
      <p:pic>
        <p:nvPicPr>
          <p:cNvPr id="7" name="Picture 6"/>
          <p:cNvPicPr>
            <a:picLocks noChangeAspect="1"/>
          </p:cNvPicPr>
          <p:nvPr/>
        </p:nvPicPr>
        <p:blipFill>
          <a:blip r:embed="rId3"/>
          <a:stretch>
            <a:fillRect/>
          </a:stretch>
        </p:blipFill>
        <p:spPr>
          <a:xfrm>
            <a:off x="4824412" y="1722697"/>
            <a:ext cx="3457575" cy="4591050"/>
          </a:xfrm>
          <a:prstGeom prst="rect">
            <a:avLst/>
          </a:prstGeom>
        </p:spPr>
      </p:pic>
    </p:spTree>
    <p:extLst>
      <p:ext uri="{BB962C8B-B14F-4D97-AF65-F5344CB8AC3E}">
        <p14:creationId xmlns:p14="http://schemas.microsoft.com/office/powerpoint/2010/main" val="145420938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Pushbutton Fails</a:t>
            </a:r>
            <a:endParaRPr lang="en-US"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96</a:t>
            </a:fld>
            <a:endParaRPr lang="en-US"/>
          </a:p>
        </p:txBody>
      </p:sp>
      <p:pic>
        <p:nvPicPr>
          <p:cNvPr id="5" name="Picture 4"/>
          <p:cNvPicPr>
            <a:picLocks noChangeAspect="1"/>
          </p:cNvPicPr>
          <p:nvPr/>
        </p:nvPicPr>
        <p:blipFill>
          <a:blip r:embed="rId3"/>
          <a:stretch>
            <a:fillRect/>
          </a:stretch>
        </p:blipFill>
        <p:spPr>
          <a:xfrm>
            <a:off x="140573" y="2619909"/>
            <a:ext cx="8092077" cy="4101565"/>
          </a:xfrm>
          <a:prstGeom prst="rect">
            <a:avLst/>
          </a:prstGeom>
        </p:spPr>
      </p:pic>
      <p:pic>
        <p:nvPicPr>
          <p:cNvPr id="7" name="Picture 6"/>
          <p:cNvPicPr>
            <a:picLocks noChangeAspect="1"/>
          </p:cNvPicPr>
          <p:nvPr/>
        </p:nvPicPr>
        <p:blipFill>
          <a:blip r:embed="rId4"/>
          <a:stretch>
            <a:fillRect/>
          </a:stretch>
        </p:blipFill>
        <p:spPr>
          <a:xfrm>
            <a:off x="5905220" y="4238070"/>
            <a:ext cx="2781580" cy="2118280"/>
          </a:xfrm>
          <a:prstGeom prst="rect">
            <a:avLst/>
          </a:prstGeom>
        </p:spPr>
      </p:pic>
    </p:spTree>
    <p:extLst>
      <p:ext uri="{BB962C8B-B14F-4D97-AF65-F5344CB8AC3E}">
        <p14:creationId xmlns:p14="http://schemas.microsoft.com/office/powerpoint/2010/main" val="118376567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 On Street Parking</a:t>
            </a:r>
            <a:endParaRPr lang="en-US" dirty="0"/>
          </a:p>
        </p:txBody>
      </p:sp>
      <p:sp>
        <p:nvSpPr>
          <p:cNvPr id="3" name="Content Placeholder 2"/>
          <p:cNvSpPr>
            <a:spLocks noGrp="1"/>
          </p:cNvSpPr>
          <p:nvPr>
            <p:ph idx="1"/>
          </p:nvPr>
        </p:nvSpPr>
        <p:spPr/>
        <p:txBody>
          <a:bodyPr>
            <a:normAutofit lnSpcReduction="10000"/>
          </a:bodyPr>
          <a:lstStyle/>
          <a:p>
            <a:r>
              <a:rPr lang="en-US" dirty="0" smtClean="0"/>
              <a:t>4% of all individually marked or metered on street parking spaces must be designated ADA</a:t>
            </a:r>
          </a:p>
          <a:p>
            <a:r>
              <a:rPr lang="en-US" dirty="0" smtClean="0"/>
              <a:t>Unless specifically scoped to do so, the City is no longer marking individual parking spaces with transverse stripes</a:t>
            </a:r>
          </a:p>
          <a:p>
            <a:r>
              <a:rPr lang="en-US" dirty="0" smtClean="0"/>
              <a:t>The DPS Division of Traffic Management is responsible for managing parking zones and ensuring 4% of metered parking spaces are ADA</a:t>
            </a:r>
            <a:endParaRPr lang="en-US"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97</a:t>
            </a:fld>
            <a:endParaRPr lang="en-US"/>
          </a:p>
        </p:txBody>
      </p:sp>
    </p:spTree>
    <p:extLst>
      <p:ext uri="{BB962C8B-B14F-4D97-AF65-F5344CB8AC3E}">
        <p14:creationId xmlns:p14="http://schemas.microsoft.com/office/powerpoint/2010/main" val="394605674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 On Street Parking</a:t>
            </a:r>
          </a:p>
        </p:txBody>
      </p:sp>
      <p:sp>
        <p:nvSpPr>
          <p:cNvPr id="3" name="Content Placeholder 2"/>
          <p:cNvSpPr>
            <a:spLocks noGrp="1"/>
          </p:cNvSpPr>
          <p:nvPr>
            <p:ph idx="1"/>
          </p:nvPr>
        </p:nvSpPr>
        <p:spPr/>
        <p:txBody>
          <a:bodyPr/>
          <a:lstStyle/>
          <a:p>
            <a:r>
              <a:rPr lang="en-US" dirty="0" smtClean="0"/>
              <a:t>Projects making alterations to parking will trigger compliance</a:t>
            </a:r>
          </a:p>
          <a:p>
            <a:r>
              <a:rPr lang="en-US" dirty="0" smtClean="0"/>
              <a:t>Streetscape projects will be the most common</a:t>
            </a:r>
          </a:p>
          <a:p>
            <a:r>
              <a:rPr lang="en-US" dirty="0" smtClean="0"/>
              <a:t>ADA parking spaces should always be located at the end of the block, closest space to an existing ramp, and on the more minor street of the intersection</a:t>
            </a:r>
            <a:endParaRPr lang="en-US"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98</a:t>
            </a:fld>
            <a:endParaRPr lang="en-US"/>
          </a:p>
        </p:txBody>
      </p:sp>
    </p:spTree>
    <p:extLst>
      <p:ext uri="{BB962C8B-B14F-4D97-AF65-F5344CB8AC3E}">
        <p14:creationId xmlns:p14="http://schemas.microsoft.com/office/powerpoint/2010/main" val="401420672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Exceptions</a:t>
            </a:r>
            <a:endParaRPr lang="en-US" dirty="0"/>
          </a:p>
        </p:txBody>
      </p:sp>
      <p:sp>
        <p:nvSpPr>
          <p:cNvPr id="3" name="Content Placeholder 2"/>
          <p:cNvSpPr>
            <a:spLocks noGrp="1"/>
          </p:cNvSpPr>
          <p:nvPr>
            <p:ph idx="1"/>
          </p:nvPr>
        </p:nvSpPr>
        <p:spPr/>
        <p:txBody>
          <a:bodyPr>
            <a:normAutofit lnSpcReduction="10000"/>
          </a:bodyPr>
          <a:lstStyle/>
          <a:p>
            <a:r>
              <a:rPr lang="en-US" dirty="0" smtClean="0"/>
              <a:t>Design exceptions should not be required for “New Construction” projects</a:t>
            </a:r>
          </a:p>
          <a:p>
            <a:r>
              <a:rPr lang="en-US" dirty="0" smtClean="0"/>
              <a:t>PARs and Ramps shall be designed and constructed to be 100% compliant unless they have received a documented design exception from the DPS Design Section Manager</a:t>
            </a:r>
          </a:p>
          <a:p>
            <a:r>
              <a:rPr lang="en-US" dirty="0" smtClean="0"/>
              <a:t>For alterations, all “technically feasible” options shall be considered prior to asking for a design exception.</a:t>
            </a:r>
            <a:endParaRPr lang="en-US" dirty="0"/>
          </a:p>
        </p:txBody>
      </p:sp>
      <p:sp>
        <p:nvSpPr>
          <p:cNvPr id="4" name="Slide Number Placeholder 3"/>
          <p:cNvSpPr>
            <a:spLocks noGrp="1"/>
          </p:cNvSpPr>
          <p:nvPr>
            <p:ph type="sldNum" sz="quarter" idx="12"/>
          </p:nvPr>
        </p:nvSpPr>
        <p:spPr/>
        <p:txBody>
          <a:bodyPr/>
          <a:lstStyle/>
          <a:p>
            <a:fld id="{79BC8553-D7CE-49B8-A555-B856885E86A3}" type="slidenum">
              <a:rPr lang="en-US" smtClean="0"/>
              <a:pPr/>
              <a:t>99</a:t>
            </a:fld>
            <a:endParaRPr lang="en-US"/>
          </a:p>
        </p:txBody>
      </p:sp>
    </p:spTree>
    <p:extLst>
      <p:ext uri="{BB962C8B-B14F-4D97-AF65-F5344CB8AC3E}">
        <p14:creationId xmlns:p14="http://schemas.microsoft.com/office/powerpoint/2010/main" val="2466404498"/>
      </p:ext>
    </p:extLst>
  </p:cSld>
  <p:clrMapOvr>
    <a:masterClrMapping/>
  </p:clrMapOvr>
  <p:timing>
    <p:tnLst>
      <p:par>
        <p:cTn id="1" dur="indefinite" restart="never" nodeType="tmRoot"/>
      </p:par>
    </p:tnLst>
  </p:timing>
</p:sld>
</file>

<file path=ppt/theme/theme1.xml><?xml version="1.0" encoding="utf-8"?>
<a:theme xmlns:a="http://schemas.openxmlformats.org/drawingml/2006/main" name="DoM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DoMO</Template>
  <TotalTime>12541</TotalTime>
  <Words>7678</Words>
  <Application>Microsoft Office PowerPoint</Application>
  <PresentationFormat>On-screen Show (4:3)</PresentationFormat>
  <Paragraphs>990</Paragraphs>
  <Slides>126</Slides>
  <Notes>126</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126</vt:i4>
      </vt:variant>
    </vt:vector>
  </HeadingPairs>
  <TitlesOfParts>
    <vt:vector size="137" baseType="lpstr">
      <vt:lpstr>Arial</vt:lpstr>
      <vt:lpstr>Arial Black</vt:lpstr>
      <vt:lpstr>Calibri</vt:lpstr>
      <vt:lpstr>Comic Sans MS</vt:lpstr>
      <vt:lpstr>inherit</vt:lpstr>
      <vt:lpstr>Lucida Sans</vt:lpstr>
      <vt:lpstr>Times New Roman</vt:lpstr>
      <vt:lpstr>Verdana</vt:lpstr>
      <vt:lpstr>Wingdings</vt:lpstr>
      <vt:lpstr>DoMO</vt:lpstr>
      <vt:lpstr>Acrobat Document</vt:lpstr>
      <vt:lpstr>PowerPoint Presentation</vt:lpstr>
      <vt:lpstr>Presentation Overview</vt:lpstr>
      <vt:lpstr>PowerPoint Presentation</vt:lpstr>
      <vt:lpstr>ADA is a civil right</vt:lpstr>
      <vt:lpstr>PowerPoint Presentation</vt:lpstr>
      <vt:lpstr>Federal Guidance</vt:lpstr>
      <vt:lpstr>ADA Scoping</vt:lpstr>
      <vt:lpstr>ADA Scoping</vt:lpstr>
      <vt:lpstr>ADA Scoping Project Type</vt:lpstr>
      <vt:lpstr>ADA Scoping Project Type</vt:lpstr>
      <vt:lpstr>ADA Scoping Project Type</vt:lpstr>
      <vt:lpstr>ADA Scoping Project Type</vt:lpstr>
      <vt:lpstr>PowerPoint Presentation</vt:lpstr>
      <vt:lpstr>ADA Scoping Project Type</vt:lpstr>
      <vt:lpstr>ADA Responsibilities Project Type</vt:lpstr>
      <vt:lpstr>ADA Scoping Project Type</vt:lpstr>
      <vt:lpstr>ADA Scoping Project Type</vt:lpstr>
      <vt:lpstr>ADA Scoping Private Utility</vt:lpstr>
      <vt:lpstr>PowerPoint Presentation</vt:lpstr>
      <vt:lpstr>ADA Scoping Existing Ramps</vt:lpstr>
      <vt:lpstr>ADA Scoping Existing Ramps</vt:lpstr>
      <vt:lpstr>ADA Scoping Existing Ramps</vt:lpstr>
      <vt:lpstr>ADA Scoping Existing Ramps</vt:lpstr>
      <vt:lpstr>ADA Scoping Existing Ramps</vt:lpstr>
      <vt:lpstr>ADA Scoping Existing Ramps</vt:lpstr>
      <vt:lpstr>PowerPoint Presentation</vt:lpstr>
      <vt:lpstr>ADA Design Basics </vt:lpstr>
      <vt:lpstr>PowerPoint Presentation</vt:lpstr>
      <vt:lpstr>PowerPoint Presentation</vt:lpstr>
      <vt:lpstr>PowerPoint Presentation</vt:lpstr>
      <vt:lpstr>PowerPoint Presentation</vt:lpstr>
      <vt:lpstr>Columbus PAR</vt:lpstr>
      <vt:lpstr>PowerPoint Presentation</vt:lpstr>
      <vt:lpstr>PowerPoint Presentation</vt:lpstr>
      <vt:lpstr> </vt:lpstr>
      <vt:lpstr>ADA Design Basics</vt:lpstr>
      <vt:lpstr>PowerPoint Presentation</vt:lpstr>
      <vt:lpstr>Long Flares are walkable</vt:lpstr>
      <vt:lpstr>PowerPoint Presentation</vt:lpstr>
      <vt:lpstr>  </vt:lpstr>
      <vt:lpstr>ADA Design Basics</vt:lpstr>
      <vt:lpstr>PowerPoint Presentation</vt:lpstr>
      <vt:lpstr>PowerPoint Presentation</vt:lpstr>
      <vt:lpstr>PowerPoint Presentation</vt:lpstr>
      <vt:lpstr>     </vt:lpstr>
      <vt:lpstr>PowerPoint Presentation</vt:lpstr>
      <vt:lpstr>Maintain Gutter drainage</vt:lpstr>
      <vt:lpstr>ADA Design Basics Clear Space</vt:lpstr>
      <vt:lpstr>PowerPoint Presentation</vt:lpstr>
      <vt:lpstr>PowerPoint Presentation</vt:lpstr>
      <vt:lpstr>ADA Design Basics</vt:lpstr>
      <vt:lpstr>ADA Design Basics </vt:lpstr>
      <vt:lpstr>ADA Design Basics </vt:lpstr>
      <vt:lpstr>ADA Design Basics Pinch Points</vt:lpstr>
      <vt:lpstr>ADA Design Basics Gratings and Access Covers</vt:lpstr>
      <vt:lpstr>ADA Design Basics Gratings and Access Covers</vt:lpstr>
      <vt:lpstr>Design Best practices</vt:lpstr>
      <vt:lpstr>Design Best practices</vt:lpstr>
      <vt:lpstr>Design Best practices</vt:lpstr>
      <vt:lpstr>Design Best practices Curb Walls and Work Agreements</vt:lpstr>
      <vt:lpstr>Design Best practices Curb Walls and Work Agreements</vt:lpstr>
      <vt:lpstr>Design Best practices Curb Walls and Work Agreements</vt:lpstr>
      <vt:lpstr>Design Best practices Cell Walls</vt:lpstr>
      <vt:lpstr>Intersection Design</vt:lpstr>
      <vt:lpstr>Intersection Design Ramp Location</vt:lpstr>
      <vt:lpstr>Intersection Design Ramp Location</vt:lpstr>
      <vt:lpstr>PowerPoint Presentation</vt:lpstr>
      <vt:lpstr>Intersection Design Ramp Type</vt:lpstr>
      <vt:lpstr>Intersection Design Ramp Type</vt:lpstr>
      <vt:lpstr>Intersection Design Ramp Type</vt:lpstr>
      <vt:lpstr>Intersection Design Ramp Type</vt:lpstr>
      <vt:lpstr>Intersection Design Ramp Type</vt:lpstr>
      <vt:lpstr>Intersection Design Ramp Type</vt:lpstr>
      <vt:lpstr>Intersection Design Ramp Type</vt:lpstr>
      <vt:lpstr>Intersection Design Design Level</vt:lpstr>
      <vt:lpstr>PowerPoint Presentation</vt:lpstr>
      <vt:lpstr>PowerPoint Presentation</vt:lpstr>
      <vt:lpstr>PowerPoint Presentation</vt:lpstr>
      <vt:lpstr>PowerPoint Presentation</vt:lpstr>
      <vt:lpstr>Example pic of Design/Build</vt:lpstr>
      <vt:lpstr>PowerPoint Presentation</vt:lpstr>
      <vt:lpstr>PowerPoint Presentation</vt:lpstr>
      <vt:lpstr>PowerPoint Presentation</vt:lpstr>
      <vt:lpstr>PowerPoint Presentation</vt:lpstr>
      <vt:lpstr>Design Basics Benching Crosswalks </vt:lpstr>
      <vt:lpstr>Design Basics Benching Crosswalks</vt:lpstr>
      <vt:lpstr>Design Basics Orphan Ramps</vt:lpstr>
      <vt:lpstr>Design Basics Orphan Ramps</vt:lpstr>
      <vt:lpstr>PowerPoint Presentation</vt:lpstr>
      <vt:lpstr>Pushbuttons Change Highlights</vt:lpstr>
      <vt:lpstr>Pushbuttons Change Highlights</vt:lpstr>
      <vt:lpstr>Pushbuttons Change Highlights</vt:lpstr>
      <vt:lpstr>Pushbuttons Change Highlights</vt:lpstr>
      <vt:lpstr>Pushbuttons</vt:lpstr>
      <vt:lpstr>Pushbuttons</vt:lpstr>
      <vt:lpstr>Pushbutton Fails</vt:lpstr>
      <vt:lpstr>ADA On Street Parking</vt:lpstr>
      <vt:lpstr>ADA On Street Parking</vt:lpstr>
      <vt:lpstr>Design Exceptions</vt:lpstr>
      <vt:lpstr>Design Exceptions</vt:lpstr>
      <vt:lpstr>Design Exceptions Technically infeasible path</vt:lpstr>
      <vt:lpstr>Design Exceptions Technically infeasible path</vt:lpstr>
      <vt:lpstr>Design Exceptions Technically infeasible path</vt:lpstr>
      <vt:lpstr>Design Exceptions Technically infeasible path</vt:lpstr>
      <vt:lpstr>Design Exceptions Ramp slope example</vt:lpstr>
      <vt:lpstr>Pop Quiz</vt:lpstr>
      <vt:lpstr>PowerPoint Presentation</vt:lpstr>
      <vt:lpstr>Pop Quiz</vt:lpstr>
      <vt:lpstr>Pop Quiz</vt:lpstr>
      <vt:lpstr>Pop Quiz</vt:lpstr>
      <vt:lpstr>Pop Quiz</vt:lpstr>
      <vt:lpstr>Pop Quiz</vt:lpstr>
      <vt:lpstr>PowerPoint Presentation</vt:lpstr>
      <vt:lpstr>Pedestrian (MOT)</vt:lpstr>
      <vt:lpstr>Pedestrian MOT</vt:lpstr>
      <vt:lpstr>Pedestrian MOT</vt:lpstr>
      <vt:lpstr>Pedestrian MOT</vt:lpstr>
      <vt:lpstr>Pedestrian MOT</vt:lpstr>
      <vt:lpstr>Pedestrian MOT</vt:lpstr>
      <vt:lpstr>Construction</vt:lpstr>
      <vt:lpstr>PowerPoint Presentation</vt:lpstr>
      <vt:lpstr>Construction</vt:lpstr>
      <vt:lpstr>Construction</vt:lpstr>
      <vt:lpstr>     </vt:lpstr>
      <vt:lpstr>     </vt:lpstr>
      <vt:lpstr>PowerPoint Presentation</vt:lpstr>
    </vt:vector>
  </TitlesOfParts>
  <Company>City of Columbus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Carrie F Fortman</dc:creator>
  <cp:lastModifiedBy>Harman, Kathleen E.</cp:lastModifiedBy>
  <cp:revision>663</cp:revision>
  <cp:lastPrinted>2019-03-18T11:08:41Z</cp:lastPrinted>
  <dcterms:created xsi:type="dcterms:W3CDTF">2011-02-07T13:44:17Z</dcterms:created>
  <dcterms:modified xsi:type="dcterms:W3CDTF">2019-03-18T11:41:13Z</dcterms:modified>
</cp:coreProperties>
</file>