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273" r:id="rId3"/>
    <p:sldId id="290" r:id="rId4"/>
    <p:sldId id="291" r:id="rId5"/>
    <p:sldId id="292" r:id="rId6"/>
    <p:sldId id="302" r:id="rId7"/>
    <p:sldId id="299" r:id="rId8"/>
    <p:sldId id="305" r:id="rId9"/>
    <p:sldId id="311" r:id="rId10"/>
    <p:sldId id="312" r:id="rId11"/>
    <p:sldId id="313" r:id="rId12"/>
    <p:sldId id="314" r:id="rId13"/>
    <p:sldId id="315" r:id="rId14"/>
    <p:sldId id="316" r:id="rId15"/>
    <p:sldId id="317" r:id="rId16"/>
    <p:sldId id="318" r:id="rId17"/>
    <p:sldId id="306" r:id="rId18"/>
    <p:sldId id="307" r:id="rId19"/>
    <p:sldId id="308" r:id="rId20"/>
    <p:sldId id="285" r:id="rId21"/>
    <p:sldId id="29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DAAA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3113" autoAdjust="0"/>
  </p:normalViewPr>
  <p:slideViewPr>
    <p:cSldViewPr snapToGrid="0">
      <p:cViewPr varScale="1">
        <p:scale>
          <a:sx n="82" d="100"/>
          <a:sy n="82" d="100"/>
        </p:scale>
        <p:origin x="1830" y="90"/>
      </p:cViewPr>
      <p:guideLst>
        <p:guide orient="horz" pos="4319"/>
        <p:guide pos="2880"/>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FA34BF9-61C1-4672-9D33-F6A9A522D02A}" type="slidenum">
              <a:rPr lang="en-US" smtClean="0"/>
              <a:t>‹#›</a:t>
            </a:fld>
            <a:endParaRPr lang="en-US"/>
          </a:p>
        </p:txBody>
      </p:sp>
    </p:spTree>
    <p:extLst>
      <p:ext uri="{BB962C8B-B14F-4D97-AF65-F5344CB8AC3E}">
        <p14:creationId xmlns:p14="http://schemas.microsoft.com/office/powerpoint/2010/main" val="1813309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DEC5AD-2989-4629-9718-C85E313A67D6}" type="slidenum">
              <a:rPr lang="en-US" smtClean="0"/>
              <a:t>‹#›</a:t>
            </a:fld>
            <a:endParaRPr lang="en-US"/>
          </a:p>
        </p:txBody>
      </p:sp>
    </p:spTree>
    <p:extLst>
      <p:ext uri="{BB962C8B-B14F-4D97-AF65-F5344CB8AC3E}">
        <p14:creationId xmlns:p14="http://schemas.microsoft.com/office/powerpoint/2010/main" val="1858476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91044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1501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50712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7325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61083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18175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44446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01661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07046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21596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95224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60801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2373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70962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78515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62693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68103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76006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250484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78874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43753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2" y="6525549"/>
            <a:ext cx="9155722" cy="332451"/>
            <a:chOff x="2" y="6525549"/>
            <a:chExt cx="9155722" cy="332451"/>
          </a:xfrm>
        </p:grpSpPr>
        <p:sp>
          <p:nvSpPr>
            <p:cNvPr id="23" name="Rectangle 10"/>
            <p:cNvSpPr>
              <a:spLocks noChangeArrowheads="1"/>
            </p:cNvSpPr>
            <p:nvPr/>
          </p:nvSpPr>
          <p:spPr>
            <a:xfrm>
              <a:off x="3666653" y="6525549"/>
              <a:ext cx="5489071" cy="332451"/>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10"/>
            <p:cNvSpPr>
              <a:spLocks noChangeArrowheads="1"/>
            </p:cNvSpPr>
            <p:nvPr/>
          </p:nvSpPr>
          <p:spPr>
            <a:xfrm>
              <a:off x="2" y="6525549"/>
              <a:ext cx="3640694" cy="332451"/>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 name="Picture Placeholder 2"/>
          <p:cNvSpPr>
            <a:spLocks noGrp="1"/>
          </p:cNvSpPr>
          <p:nvPr userDrawn="1">
            <p:ph type="pic" sz="quarter" idx="13"/>
          </p:nvPr>
        </p:nvSpPr>
        <p:spPr>
          <a:xfrm>
            <a:off x="3661961" y="232013"/>
            <a:ext cx="5235853" cy="3835020"/>
          </a:xfrm>
        </p:spPr>
        <p:txBody>
          <a:bodyPr/>
          <a:lstStyle>
            <a:lvl1pPr marL="0" indent="0">
              <a:buFontTx/>
              <a:buNone/>
              <a:defRPr/>
            </a:lvl1pPr>
          </a:lstStyle>
          <a:p>
            <a:r>
              <a:rPr lang="en-US"/>
              <a:t>Click icon to add picture</a:t>
            </a:r>
          </a:p>
        </p:txBody>
      </p:sp>
      <p:sp>
        <p:nvSpPr>
          <p:cNvPr id="10" name="Rectangle 4"/>
          <p:cNvSpPr>
            <a:spLocks noGrp="1" noChangeArrowheads="1"/>
          </p:cNvSpPr>
          <p:nvPr userDrawn="1">
            <p:ph type="ctrTitle" hasCustomPrompt="1"/>
          </p:nvPr>
        </p:nvSpPr>
        <p:spPr>
          <a:xfrm>
            <a:off x="3661961" y="4208823"/>
            <a:ext cx="5249803" cy="860425"/>
          </a:xfrm>
        </p:spPr>
        <p:txBody>
          <a:bodyPr>
            <a:normAutofit/>
          </a:bodyPr>
          <a:lstStyle>
            <a:lvl1pPr algn="l">
              <a:defRPr sz="2800" b="0">
                <a:solidFill>
                  <a:schemeClr val="tx1"/>
                </a:solidFill>
              </a:defRPr>
            </a:lvl1pPr>
          </a:lstStyle>
          <a:p>
            <a:pPr lvl="0"/>
            <a:r>
              <a:rPr lang="en-US" noProof="0"/>
              <a:t>Click to edit </a:t>
            </a:r>
            <a:br>
              <a:rPr lang="en-US" noProof="0"/>
            </a:br>
            <a:r>
              <a:rPr lang="en-US" noProof="0"/>
              <a:t>Master title style</a:t>
            </a:r>
          </a:p>
        </p:txBody>
      </p:sp>
      <p:sp>
        <p:nvSpPr>
          <p:cNvPr id="11" name="Rectangle 5"/>
          <p:cNvSpPr>
            <a:spLocks noGrp="1" noChangeArrowheads="1"/>
          </p:cNvSpPr>
          <p:nvPr userDrawn="1">
            <p:ph type="subTitle" idx="1"/>
          </p:nvPr>
        </p:nvSpPr>
        <p:spPr>
          <a:xfrm>
            <a:off x="3661961" y="5086925"/>
            <a:ext cx="5249802" cy="634176"/>
          </a:xfrm>
        </p:spPr>
        <p:txBody>
          <a:bodyPr anchor="ctr" anchorCtr="0"/>
          <a:lstStyle>
            <a:lvl1pPr marL="0" indent="0" algn="l">
              <a:buFontTx/>
              <a:buNone/>
              <a:defRPr sz="2000" i="1"/>
            </a:lvl1pPr>
          </a:lstStyle>
          <a:p>
            <a:pPr lvl="0"/>
            <a:r>
              <a:rPr lang="en-US" noProof="0"/>
              <a:t>Click to edit Master subtitle style</a:t>
            </a:r>
          </a:p>
        </p:txBody>
      </p:sp>
      <p:sp>
        <p:nvSpPr>
          <p:cNvPr id="12" name="Text Placeholder 4"/>
          <p:cNvSpPr>
            <a:spLocks noGrp="1"/>
          </p:cNvSpPr>
          <p:nvPr userDrawn="1">
            <p:ph type="body" sz="quarter" idx="14" hasCustomPrompt="1"/>
          </p:nvPr>
        </p:nvSpPr>
        <p:spPr>
          <a:xfrm>
            <a:off x="3661961" y="5721101"/>
            <a:ext cx="5249803" cy="685800"/>
          </a:xfrm>
        </p:spPr>
        <p:txBody>
          <a:bodyPr/>
          <a:lstStyle>
            <a:lvl1pPr marL="0" indent="0">
              <a:buNone/>
              <a:defRPr sz="1400">
                <a:latin typeface="Arial" pitchFamily="34" charset="0"/>
                <a:cs typeface="Arial" pitchFamily="34" charset="0"/>
              </a:defRPr>
            </a:lvl1pPr>
          </a:lstStyle>
          <a:p>
            <a:r>
              <a:rPr lang="en-US" sz="2000" i="0"/>
              <a:t>Click to add attorney name</a:t>
            </a:r>
          </a:p>
          <a:p>
            <a:r>
              <a:rPr lang="en-US" sz="2000" i="0"/>
              <a:t>Click to add date</a:t>
            </a:r>
          </a:p>
        </p:txBody>
      </p:sp>
      <p:grpSp>
        <p:nvGrpSpPr>
          <p:cNvPr id="9" name="Group 8"/>
          <p:cNvGrpSpPr/>
          <p:nvPr userDrawn="1"/>
        </p:nvGrpSpPr>
        <p:grpSpPr>
          <a:xfrm>
            <a:off x="1" y="0"/>
            <a:ext cx="9155723" cy="109536"/>
            <a:chOff x="1" y="0"/>
            <a:chExt cx="9155723" cy="109536"/>
          </a:xfrm>
        </p:grpSpPr>
        <p:sp>
          <p:nvSpPr>
            <p:cNvPr id="14" name="Rectangle 10"/>
            <p:cNvSpPr>
              <a:spLocks noChangeArrowheads="1"/>
            </p:cNvSpPr>
            <p:nvPr userDrawn="1"/>
          </p:nvSpPr>
          <p:spPr>
            <a:xfrm>
              <a:off x="1" y="0"/>
              <a:ext cx="3640695" cy="109536"/>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0"/>
            <p:cNvSpPr>
              <a:spLocks noChangeArrowheads="1"/>
            </p:cNvSpPr>
            <p:nvPr userDrawn="1"/>
          </p:nvSpPr>
          <p:spPr>
            <a:xfrm>
              <a:off x="3666653" y="0"/>
              <a:ext cx="5489071" cy="109536"/>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6" name="Picture 15"/>
          <p:cNvPicPr>
            <a:picLocks noChangeAspect="1"/>
          </p:cNvPicPr>
          <p:nvPr userDrawn="1"/>
        </p:nvPicPr>
        <p:blipFill>
          <a:blip r:embed="rId2"/>
          <a:srcRect/>
          <a:stretch>
            <a:fillRect/>
          </a:stretch>
        </p:blipFill>
        <p:spPr>
          <a:xfrm>
            <a:off x="390091" y="3628563"/>
            <a:ext cx="2905559" cy="343987"/>
          </a:xfrm>
          <a:prstGeom prst="rect">
            <a:avLst/>
          </a:prstGeom>
        </p:spPr>
      </p:pic>
    </p:spTree>
    <p:extLst>
      <p:ext uri="{BB962C8B-B14F-4D97-AF65-F5344CB8AC3E}">
        <p14:creationId xmlns:p14="http://schemas.microsoft.com/office/powerpoint/2010/main" val="2421369663"/>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984530029"/>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H Divider Slide">
    <p:spTree>
      <p:nvGrpSpPr>
        <p:cNvPr id="1" name=""/>
        <p:cNvGrpSpPr/>
        <p:nvPr/>
      </p:nvGrpSpPr>
      <p:grpSpPr>
        <a:xfrm>
          <a:off x="0" y="0"/>
          <a:ext cx="0" cy="0"/>
          <a:chOff x="0" y="0"/>
          <a:chExt cx="0" cy="0"/>
        </a:xfrm>
      </p:grpSpPr>
      <p:grpSp>
        <p:nvGrpSpPr>
          <p:cNvPr id="10" name="Group 9"/>
          <p:cNvGrpSpPr/>
          <p:nvPr userDrawn="1"/>
        </p:nvGrpSpPr>
        <p:grpSpPr>
          <a:xfrm>
            <a:off x="4" y="6561984"/>
            <a:ext cx="9143995" cy="296016"/>
            <a:chOff x="4" y="6561984"/>
            <a:chExt cx="9143995" cy="296016"/>
          </a:xfrm>
        </p:grpSpPr>
        <p:sp>
          <p:nvSpPr>
            <p:cNvPr id="17" name="Rectangle 12"/>
            <p:cNvSpPr>
              <a:spLocks noChangeArrowheads="1"/>
            </p:cNvSpPr>
            <p:nvPr/>
          </p:nvSpPr>
          <p:spPr>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18" name="Rectangle 12"/>
            <p:cNvSpPr>
              <a:spLocks noChangeArrowheads="1"/>
            </p:cNvSpPr>
            <p:nvPr/>
          </p:nvSpPr>
          <p:spPr>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 name="Title 1"/>
          <p:cNvSpPr>
            <a:spLocks noGrp="1"/>
          </p:cNvSpPr>
          <p:nvPr userDrawn="1">
            <p:ph type="ctrTitle"/>
          </p:nvPr>
        </p:nvSpPr>
        <p:spPr>
          <a:xfrm>
            <a:off x="685800" y="1274640"/>
            <a:ext cx="7772400" cy="1470025"/>
          </a:xfrm>
        </p:spPr>
        <p:txBody>
          <a:bodyPr/>
          <a:lstStyle/>
          <a:p>
            <a:r>
              <a:rPr lang="en-US"/>
              <a:t>Click to edit Master title style</a:t>
            </a:r>
          </a:p>
        </p:txBody>
      </p:sp>
      <p:sp>
        <p:nvSpPr>
          <p:cNvPr id="3" name="Subtitle 2"/>
          <p:cNvSpPr>
            <a:spLocks noGrp="1"/>
          </p:cNvSpPr>
          <p:nvPr userDrawn="1">
            <p:ph type="subTitle" idx="1"/>
          </p:nvPr>
        </p:nvSpPr>
        <p:spPr>
          <a:xfrm>
            <a:off x="1336431" y="3358662"/>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userDrawn="1">
            <p:ph type="dt" sz="half" idx="10"/>
          </p:nvPr>
        </p:nvSpPr>
        <p:spPr/>
        <p:txBody>
          <a:bodyPr/>
          <a:lstStyle/>
          <a:p>
            <a:endParaRPr lang="en-US"/>
          </a:p>
        </p:txBody>
      </p:sp>
      <p:sp>
        <p:nvSpPr>
          <p:cNvPr id="5" name="Footer Placeholder 4"/>
          <p:cNvSpPr>
            <a:spLocks noGrp="1"/>
          </p:cNvSpPr>
          <p:nvPr userDrawn="1">
            <p:ph type="ftr" sz="quarter" idx="11"/>
          </p:nvPr>
        </p:nvSpPr>
        <p:spPr/>
        <p:txBody>
          <a:bodyPr/>
          <a:lstStyle/>
          <a:p>
            <a:endParaRPr lang="en-US"/>
          </a:p>
        </p:txBody>
      </p:sp>
      <p:grpSp>
        <p:nvGrpSpPr>
          <p:cNvPr id="16" name="Group 15"/>
          <p:cNvGrpSpPr/>
          <p:nvPr userDrawn="1"/>
        </p:nvGrpSpPr>
        <p:grpSpPr>
          <a:xfrm>
            <a:off x="4" y="6561984"/>
            <a:ext cx="9143995" cy="296016"/>
            <a:chOff x="4" y="6561984"/>
            <a:chExt cx="9143995" cy="296016"/>
          </a:xfrm>
        </p:grpSpPr>
        <p:sp>
          <p:nvSpPr>
            <p:cNvPr id="19" name="Rectangle 12"/>
            <p:cNvSpPr>
              <a:spLocks noChangeArrowheads="1"/>
            </p:cNvSpPr>
            <p:nvPr/>
          </p:nvSpPr>
          <p:spPr>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20" name="Rectangle 12"/>
            <p:cNvSpPr>
              <a:spLocks noChangeArrowheads="1"/>
            </p:cNvSpPr>
            <p:nvPr/>
          </p:nvSpPr>
          <p:spPr>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1" name="Title 1"/>
          <p:cNvSpPr txBox="1"/>
          <p:nvPr userDrawn="1"/>
        </p:nvSpPr>
        <p:spPr>
          <a:xfrm>
            <a:off x="685800" y="1274640"/>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54585A"/>
                </a:solidFill>
                <a:latin typeface="Arial" pitchFamily="34" charset="0"/>
                <a:ea typeface="+mj-ea"/>
                <a:cs typeface="Arial" pitchFamily="34" charset="0"/>
              </a:defRPr>
            </a:lvl1pPr>
          </a:lstStyle>
          <a:p>
            <a:endParaRPr lang="en-US"/>
          </a:p>
        </p:txBody>
      </p:sp>
      <p:sp>
        <p:nvSpPr>
          <p:cNvPr id="22" name="Subtitle 2"/>
          <p:cNvSpPr txBox="1"/>
          <p:nvPr userDrawn="1"/>
        </p:nvSpPr>
        <p:spPr>
          <a:xfrm>
            <a:off x="1336431" y="335866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tx1"/>
              </a:buClr>
              <a:buFont typeface="Arial" pitchFamily="34" charset="0"/>
              <a:buNone/>
              <a:defRPr sz="3200" kern="1200">
                <a:solidFill>
                  <a:srgbClr val="54585A"/>
                </a:solidFill>
                <a:latin typeface="Arial" pitchFamily="34" charset="0"/>
                <a:ea typeface="+mn-ea"/>
                <a:cs typeface="Arial" pitchFamily="34" charset="0"/>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1"/>
              </a:buClr>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p>
        </p:txBody>
      </p:sp>
      <p:grpSp>
        <p:nvGrpSpPr>
          <p:cNvPr id="24" name="Group 23"/>
          <p:cNvGrpSpPr/>
          <p:nvPr userDrawn="1"/>
        </p:nvGrpSpPr>
        <p:grpSpPr>
          <a:xfrm>
            <a:off x="3" y="-4451"/>
            <a:ext cx="9143995" cy="402599"/>
            <a:chOff x="3" y="5074"/>
            <a:chExt cx="9143995" cy="402599"/>
          </a:xfrm>
        </p:grpSpPr>
        <p:sp>
          <p:nvSpPr>
            <p:cNvPr id="25" name="Rectangle 10"/>
            <p:cNvSpPr>
              <a:spLocks noChangeArrowheads="1"/>
            </p:cNvSpPr>
            <p:nvPr/>
          </p:nvSpPr>
          <p:spPr>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ectangle 10"/>
            <p:cNvSpPr>
              <a:spLocks noChangeArrowheads="1"/>
            </p:cNvSpPr>
            <p:nvPr/>
          </p:nvSpPr>
          <p:spPr>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7" name="Picture 26"/>
            <p:cNvPicPr>
              <a:picLocks noChangeAspect="1"/>
            </p:cNvPicPr>
            <p:nvPr userDrawn="1"/>
          </p:nvPicPr>
          <p:blipFill>
            <a:blip r:embed="rId2"/>
            <a:srcRect/>
            <a:stretch>
              <a:fillRect/>
            </a:stretch>
          </p:blipFill>
          <p:spPr>
            <a:xfrm>
              <a:off x="7584912" y="234465"/>
              <a:ext cx="1461477" cy="173208"/>
            </a:xfrm>
            <a:prstGeom prst="rect">
              <a:avLst/>
            </a:prstGeom>
          </p:spPr>
        </p:pic>
      </p:grpSp>
      <p:sp>
        <p:nvSpPr>
          <p:cNvPr id="28"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t>‹#›</a:t>
            </a:fld>
            <a:endParaRPr lang="en-US"/>
          </a:p>
        </p:txBody>
      </p:sp>
    </p:spTree>
    <p:extLst>
      <p:ext uri="{BB962C8B-B14F-4D97-AF65-F5344CB8AC3E}">
        <p14:creationId xmlns:p14="http://schemas.microsoft.com/office/powerpoint/2010/main" val="3982599421"/>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28752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4" name="Group 13"/>
          <p:cNvGrpSpPr/>
          <p:nvPr userDrawn="1"/>
        </p:nvGrpSpPr>
        <p:grpSpPr>
          <a:xfrm>
            <a:off x="4" y="6561984"/>
            <a:ext cx="9143995" cy="296016"/>
            <a:chOff x="4" y="6561984"/>
            <a:chExt cx="9143995" cy="296016"/>
          </a:xfrm>
        </p:grpSpPr>
        <p:sp>
          <p:nvSpPr>
            <p:cNvPr id="15" name="Rectangle 12"/>
            <p:cNvSpPr>
              <a:spLocks noChangeArrowheads="1"/>
            </p:cNvSpPr>
            <p:nvPr/>
          </p:nvSpPr>
          <p:spPr>
            <a:xfrm>
              <a:off x="1771650" y="6561984"/>
              <a:ext cx="7372349" cy="296016"/>
            </a:xfrm>
            <a:prstGeom prst="rect">
              <a:avLst/>
            </a:prstGeom>
            <a:solidFill>
              <a:srgbClr val="CB333B"/>
            </a:solidFill>
            <a:ln>
              <a:noFill/>
            </a:ln>
            <a:effectLst/>
          </p:spPr>
          <p:txBody>
            <a:bodyPr wrap="none" anchor="ctr"/>
            <a:lstStyle/>
            <a:p>
              <a:endParaRPr lang="en-US">
                <a:solidFill>
                  <a:prstClr val="black"/>
                </a:solidFill>
                <a:latin typeface="Arial" pitchFamily="34" charset="0"/>
                <a:cs typeface="Arial" pitchFamily="34" charset="0"/>
              </a:endParaRPr>
            </a:p>
          </p:txBody>
        </p:sp>
        <p:sp>
          <p:nvSpPr>
            <p:cNvPr id="16" name="Rectangle 12"/>
            <p:cNvSpPr>
              <a:spLocks noChangeArrowheads="1"/>
            </p:cNvSpPr>
            <p:nvPr/>
          </p:nvSpPr>
          <p:spPr>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Arial" pitchFamily="34" charset="0"/>
                <a:cs typeface="Arial" pitchFamily="34" charset="0"/>
              </a:endParaRPr>
            </a:p>
          </p:txBody>
        </p:sp>
      </p:grpSp>
      <p:sp>
        <p:nvSpPr>
          <p:cNvPr id="17"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p>
        </p:txBody>
      </p:sp>
      <p:sp>
        <p:nvSpPr>
          <p:cNvPr id="18" name="Content Placeholder 2"/>
          <p:cNvSpPr>
            <a:spLocks noGrp="1"/>
          </p:cNvSpPr>
          <p:nvPr>
            <p:ph idx="1"/>
          </p:nvPr>
        </p:nvSpPr>
        <p:spPr>
          <a:xfrm>
            <a:off x="475014" y="1512278"/>
            <a:ext cx="6921767" cy="4923692"/>
          </a:xfrm>
        </p:spPr>
        <p:txBody>
          <a:bodyPr/>
          <a:lstStyle>
            <a:lvl1pPr marL="457200" indent="-457200">
              <a:buClr>
                <a:srgbClr val="54585A"/>
              </a:buClr>
              <a:defRPr>
                <a:solidFill>
                  <a:srgbClr val="54585A"/>
                </a:solidFill>
              </a:defRPr>
            </a:lvl1pPr>
            <a:lvl2pPr marL="914400" indent="-457200">
              <a:buClr>
                <a:srgbClr val="54585A"/>
              </a:buClr>
              <a:buFont typeface="Arial" pitchFamily="34" charset="0"/>
              <a:buChar char="–"/>
              <a:defRPr>
                <a:solidFill>
                  <a:srgbClr val="54585A"/>
                </a:solidFill>
              </a:defRPr>
            </a:lvl2pPr>
            <a:lvl3pPr marL="1371600" indent="-457200">
              <a:buClr>
                <a:srgbClr val="54585A"/>
              </a:buClr>
              <a:buFont typeface="Wingdings" panose="05000000000000000000" pitchFamily="2" charset="2"/>
              <a:buChar char="§"/>
              <a:defRPr>
                <a:solidFill>
                  <a:srgbClr val="54585A"/>
                </a:solidFill>
              </a:defRPr>
            </a:lvl3pPr>
            <a:lvl4pPr marL="1828800" indent="-457200">
              <a:buClr>
                <a:srgbClr val="54585A"/>
              </a:buClr>
              <a:buFont typeface="Courier New" panose="02070309020205020404" pitchFamily="49" charset="0"/>
              <a:buChar char="o"/>
              <a:defRPr>
                <a:solidFill>
                  <a:srgbClr val="54585A"/>
                </a:solidFill>
              </a:defRPr>
            </a:lvl4pPr>
            <a:lvl5pPr marL="2286000" indent="-457200">
              <a:buClr>
                <a:srgbClr val="54585A"/>
              </a:buClr>
              <a:buFont typeface="Wingdings" panose="05000000000000000000" pitchFamily="2" charset="2"/>
              <a:buChar char="Ø"/>
              <a:defRPr>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solidFill>
                  <a:prstClr val="white"/>
                </a:solidFill>
              </a:rPr>
              <a:t>‹#›</a:t>
            </a:fld>
            <a:endParaRPr lang="en-US">
              <a:solidFill>
                <a:prstClr val="white"/>
              </a:solidFill>
            </a:endParaRPr>
          </a:p>
        </p:txBody>
      </p:sp>
      <p:grpSp>
        <p:nvGrpSpPr>
          <p:cNvPr id="29" name="Group 28"/>
          <p:cNvGrpSpPr/>
          <p:nvPr userDrawn="1"/>
        </p:nvGrpSpPr>
        <p:grpSpPr>
          <a:xfrm>
            <a:off x="3" y="-4451"/>
            <a:ext cx="9143995" cy="402599"/>
            <a:chOff x="3" y="5074"/>
            <a:chExt cx="9143995" cy="402599"/>
          </a:xfrm>
        </p:grpSpPr>
        <p:sp>
          <p:nvSpPr>
            <p:cNvPr id="30" name="Rectangle 10"/>
            <p:cNvSpPr>
              <a:spLocks noChangeArrowheads="1"/>
            </p:cNvSpPr>
            <p:nvPr/>
          </p:nvSpPr>
          <p:spPr>
            <a:xfrm>
              <a:off x="3" y="5074"/>
              <a:ext cx="7369585" cy="96144"/>
            </a:xfrm>
            <a:prstGeom prst="rect">
              <a:avLst/>
            </a:prstGeom>
            <a:solidFill>
              <a:srgbClr val="CB333B"/>
            </a:solidFill>
            <a:ln>
              <a:noFill/>
            </a:ln>
            <a:effectLst/>
          </p:spPr>
          <p:txBody>
            <a:bodyPr wrap="none" anchor="ctr"/>
            <a:lstStyle/>
            <a:p>
              <a:pPr>
                <a:defRPr/>
              </a:pPr>
              <a:endParaRPr lang="en-US" kern="0">
                <a:solidFill>
                  <a:sysClr val="windowText" lastClr="000000"/>
                </a:solidFill>
              </a:endParaRPr>
            </a:p>
          </p:txBody>
        </p:sp>
        <p:sp>
          <p:nvSpPr>
            <p:cNvPr id="31" name="Rectangle 10"/>
            <p:cNvSpPr>
              <a:spLocks noChangeArrowheads="1"/>
            </p:cNvSpPr>
            <p:nvPr/>
          </p:nvSpPr>
          <p:spPr>
            <a:xfrm>
              <a:off x="7396781" y="5074"/>
              <a:ext cx="1747217" cy="96144"/>
            </a:xfrm>
            <a:prstGeom prst="rect">
              <a:avLst/>
            </a:prstGeom>
            <a:solidFill>
              <a:srgbClr val="646D76"/>
            </a:solidFill>
            <a:ln>
              <a:noFill/>
            </a:ln>
            <a:effectLst/>
          </p:spPr>
          <p:txBody>
            <a:bodyPr wrap="none" anchor="ctr"/>
            <a:lstStyle/>
            <a:p>
              <a:pPr>
                <a:defRPr/>
              </a:pPr>
              <a:endParaRPr lang="en-US" kern="0">
                <a:solidFill>
                  <a:sysClr val="windowText" lastClr="000000"/>
                </a:solidFill>
              </a:endParaRPr>
            </a:p>
          </p:txBody>
        </p:sp>
        <p:pic>
          <p:nvPicPr>
            <p:cNvPr id="32" name="Picture 31"/>
            <p:cNvPicPr>
              <a:picLocks noChangeAspect="1"/>
            </p:cNvPicPr>
            <p:nvPr userDrawn="1"/>
          </p:nvPicPr>
          <p:blipFill>
            <a:blip r:embed="rId2"/>
            <a:srcRect/>
            <a:stretch>
              <a:fillRect/>
            </a:stretch>
          </p:blipFill>
          <p:spPr>
            <a:xfrm>
              <a:off x="7584912" y="234465"/>
              <a:ext cx="1461477" cy="173208"/>
            </a:xfrm>
            <a:prstGeom prst="rect">
              <a:avLst/>
            </a:prstGeom>
          </p:spPr>
        </p:pic>
      </p:grpSp>
      <p:cxnSp>
        <p:nvCxnSpPr>
          <p:cNvPr id="33" name="Straight Connector 32"/>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4354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234462" y="1722682"/>
            <a:ext cx="4262926" cy="639762"/>
          </a:xfrm>
        </p:spPr>
        <p:txBody>
          <a:bodyPr anchor="b">
            <a:noAutofit/>
          </a:bodyPr>
          <a:lstStyle>
            <a:lvl1pPr marL="0" indent="0">
              <a:buNone/>
              <a:defRPr sz="2200" b="1">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2"/>
          </p:nvPr>
        </p:nvSpPr>
        <p:spPr>
          <a:xfrm>
            <a:off x="234462" y="2479675"/>
            <a:ext cx="4262926" cy="3951288"/>
          </a:xfrm>
        </p:spPr>
        <p:txBody>
          <a:bodyPr/>
          <a:lstStyle>
            <a:lvl1pPr>
              <a:buClr>
                <a:srgbClr val="54585A"/>
              </a:buClr>
              <a:defRPr sz="2200">
                <a:solidFill>
                  <a:srgbClr val="54585A"/>
                </a:solidFill>
              </a:defRPr>
            </a:lvl1pPr>
            <a:lvl2pPr>
              <a:buClr>
                <a:srgbClr val="54585A"/>
              </a:buClr>
              <a:defRPr sz="2000">
                <a:solidFill>
                  <a:srgbClr val="54585A"/>
                </a:solidFill>
              </a:defRPr>
            </a:lvl2pPr>
            <a:lvl3pPr>
              <a:buClr>
                <a:srgbClr val="54585A"/>
              </a:buClr>
              <a:defRPr sz="1800">
                <a:solidFill>
                  <a:srgbClr val="54585A"/>
                </a:solidFill>
              </a:defRPr>
            </a:lvl3pPr>
            <a:lvl4pPr>
              <a:buClr>
                <a:srgbClr val="54585A"/>
              </a:buClr>
              <a:defRPr sz="1600">
                <a:solidFill>
                  <a:srgbClr val="54585A"/>
                </a:solidFill>
              </a:defRPr>
            </a:lvl4pPr>
            <a:lvl5pPr>
              <a:buClr>
                <a:srgbClr val="54585A"/>
              </a:buClr>
              <a:defRPr sz="1600">
                <a:solidFill>
                  <a:srgbClr val="54585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4633302" y="1734405"/>
            <a:ext cx="4276236" cy="639762"/>
          </a:xfrm>
        </p:spPr>
        <p:txBody>
          <a:bodyPr anchor="b"/>
          <a:lstStyle>
            <a:lvl1pPr marL="0" indent="0">
              <a:buNone/>
              <a:defRPr sz="2200" b="1">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p:cNvSpPr>
            <a:spLocks noGrp="1"/>
          </p:cNvSpPr>
          <p:nvPr>
            <p:ph sz="quarter" idx="4"/>
          </p:nvPr>
        </p:nvSpPr>
        <p:spPr>
          <a:xfrm>
            <a:off x="4645025" y="2485291"/>
            <a:ext cx="4252790" cy="3950677"/>
          </a:xfrm>
        </p:spPr>
        <p:txBody>
          <a:bodyPr/>
          <a:lstStyle>
            <a:lvl1pPr>
              <a:buClr>
                <a:srgbClr val="54585A"/>
              </a:buClr>
              <a:defRPr sz="2200">
                <a:solidFill>
                  <a:srgbClr val="54585A"/>
                </a:solidFill>
              </a:defRPr>
            </a:lvl1pPr>
            <a:lvl2pPr>
              <a:buClr>
                <a:srgbClr val="54585A"/>
              </a:buClr>
              <a:defRPr sz="2000">
                <a:solidFill>
                  <a:srgbClr val="54585A"/>
                </a:solidFill>
              </a:defRPr>
            </a:lvl2pPr>
            <a:lvl3pPr>
              <a:buClr>
                <a:srgbClr val="54585A"/>
              </a:buClr>
              <a:defRPr sz="1800">
                <a:solidFill>
                  <a:srgbClr val="54585A"/>
                </a:solidFill>
              </a:defRPr>
            </a:lvl3pPr>
            <a:lvl4pPr>
              <a:buClr>
                <a:srgbClr val="54585A"/>
              </a:buClr>
              <a:defRPr sz="1600">
                <a:solidFill>
                  <a:srgbClr val="54585A"/>
                </a:solidFill>
              </a:defRPr>
            </a:lvl4pPr>
            <a:lvl5pPr>
              <a:buClr>
                <a:srgbClr val="54585A"/>
              </a:buClr>
              <a:defRPr sz="1600">
                <a:solidFill>
                  <a:srgbClr val="54585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8"/>
          <p:cNvGrpSpPr/>
          <p:nvPr userDrawn="1"/>
        </p:nvGrpSpPr>
        <p:grpSpPr>
          <a:xfrm>
            <a:off x="4" y="6561984"/>
            <a:ext cx="9143995" cy="296016"/>
            <a:chOff x="4" y="6561984"/>
            <a:chExt cx="9143995" cy="296016"/>
          </a:xfrm>
        </p:grpSpPr>
        <p:sp>
          <p:nvSpPr>
            <p:cNvPr id="27" name="Rectangle 12"/>
            <p:cNvSpPr>
              <a:spLocks noChangeArrowheads="1"/>
            </p:cNvSpPr>
            <p:nvPr/>
          </p:nvSpPr>
          <p:spPr>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28" name="Rectangle 12"/>
            <p:cNvSpPr>
              <a:spLocks noChangeArrowheads="1"/>
            </p:cNvSpPr>
            <p:nvPr/>
          </p:nvSpPr>
          <p:spPr>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9"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p>
        </p:txBody>
      </p:sp>
      <p:sp>
        <p:nvSpPr>
          <p:cNvPr id="32" name="Slide Number Placeholder 5"/>
          <p:cNvSpPr>
            <a:spLocks noGrp="1"/>
          </p:cNvSpPr>
          <p:nvPr>
            <p:ph type="sldNum" sz="quarter" idx="13"/>
          </p:nvPr>
        </p:nvSpPr>
        <p:spPr>
          <a:xfrm>
            <a:off x="6553200" y="6562879"/>
            <a:ext cx="2133600" cy="294226"/>
          </a:xfrm>
        </p:spPr>
        <p:txBody>
          <a:bodyPr/>
          <a:lstStyle>
            <a:lvl1pPr>
              <a:defRPr sz="800" b="0"/>
            </a:lvl1pPr>
          </a:lstStyle>
          <a:p>
            <a:fld id="{895C34BC-CED8-4E15-A283-F8157D62C0C6}" type="slidenum">
              <a:rPr lang="en-US" smtClean="0"/>
              <a:t>‹#›</a:t>
            </a:fld>
            <a:endParaRPr lang="en-US"/>
          </a:p>
        </p:txBody>
      </p:sp>
      <p:grpSp>
        <p:nvGrpSpPr>
          <p:cNvPr id="33" name="Group 32"/>
          <p:cNvGrpSpPr/>
          <p:nvPr userDrawn="1"/>
        </p:nvGrpSpPr>
        <p:grpSpPr>
          <a:xfrm>
            <a:off x="3" y="-4451"/>
            <a:ext cx="9143995" cy="402599"/>
            <a:chOff x="3" y="5074"/>
            <a:chExt cx="9143995" cy="402599"/>
          </a:xfrm>
        </p:grpSpPr>
        <p:sp>
          <p:nvSpPr>
            <p:cNvPr id="34" name="Rectangle 10"/>
            <p:cNvSpPr>
              <a:spLocks noChangeArrowheads="1"/>
            </p:cNvSpPr>
            <p:nvPr/>
          </p:nvSpPr>
          <p:spPr>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10"/>
            <p:cNvSpPr>
              <a:spLocks noChangeArrowheads="1"/>
            </p:cNvSpPr>
            <p:nvPr/>
          </p:nvSpPr>
          <p:spPr>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6" name="Picture 35"/>
            <p:cNvPicPr>
              <a:picLocks noChangeAspect="1"/>
            </p:cNvPicPr>
            <p:nvPr userDrawn="1"/>
          </p:nvPicPr>
          <p:blipFill>
            <a:blip r:embed="rId2"/>
            <a:srcRect/>
            <a:stretch>
              <a:fillRect/>
            </a:stretch>
          </p:blipFill>
          <p:spPr>
            <a:xfrm>
              <a:off x="7584912" y="234465"/>
              <a:ext cx="1461477" cy="173208"/>
            </a:xfrm>
            <a:prstGeom prst="rect">
              <a:avLst/>
            </a:prstGeom>
          </p:spPr>
        </p:pic>
      </p:grpSp>
      <p:cxnSp>
        <p:nvCxnSpPr>
          <p:cNvPr id="37" name="Straight Connector 36"/>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1321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7" name="Group 16"/>
          <p:cNvGrpSpPr/>
          <p:nvPr userDrawn="1"/>
        </p:nvGrpSpPr>
        <p:grpSpPr>
          <a:xfrm>
            <a:off x="4" y="6561984"/>
            <a:ext cx="9143995" cy="296016"/>
            <a:chOff x="4" y="6561984"/>
            <a:chExt cx="9143995" cy="296016"/>
          </a:xfrm>
        </p:grpSpPr>
        <p:sp>
          <p:nvSpPr>
            <p:cNvPr id="18" name="Rectangle 12"/>
            <p:cNvSpPr>
              <a:spLocks noChangeArrowheads="1"/>
            </p:cNvSpPr>
            <p:nvPr/>
          </p:nvSpPr>
          <p:spPr>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19" name="Rectangle 12"/>
            <p:cNvSpPr>
              <a:spLocks noChangeArrowheads="1"/>
            </p:cNvSpPr>
            <p:nvPr/>
          </p:nvSpPr>
          <p:spPr>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0"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p>
        </p:txBody>
      </p:sp>
      <p:sp>
        <p:nvSpPr>
          <p:cNvPr id="21" name="Content Placeholder 2"/>
          <p:cNvSpPr>
            <a:spLocks noGrp="1"/>
          </p:cNvSpPr>
          <p:nvPr>
            <p:ph idx="1"/>
          </p:nvPr>
        </p:nvSpPr>
        <p:spPr>
          <a:xfrm>
            <a:off x="475014" y="1512278"/>
            <a:ext cx="6921767" cy="4923692"/>
          </a:xfrm>
        </p:spPr>
        <p:txBody>
          <a:bodyPr/>
          <a:lstStyle>
            <a:lvl1pPr marL="457200" indent="-457200">
              <a:buClr>
                <a:srgbClr val="54585A"/>
              </a:buClr>
              <a:defRPr>
                <a:solidFill>
                  <a:srgbClr val="54585A"/>
                </a:solidFill>
              </a:defRPr>
            </a:lvl1pPr>
            <a:lvl2pPr marL="914400" indent="-457200">
              <a:buClr>
                <a:srgbClr val="54585A"/>
              </a:buClr>
              <a:buFont typeface="Arial" pitchFamily="34" charset="0"/>
              <a:buChar char="–"/>
              <a:defRPr>
                <a:solidFill>
                  <a:srgbClr val="54585A"/>
                </a:solidFill>
              </a:defRPr>
            </a:lvl2pPr>
            <a:lvl3pPr marL="1371600" indent="-457200">
              <a:buClr>
                <a:srgbClr val="54585A"/>
              </a:buClr>
              <a:buFont typeface="Wingdings" panose="05000000000000000000" pitchFamily="2" charset="2"/>
              <a:buChar char="§"/>
              <a:defRPr>
                <a:solidFill>
                  <a:srgbClr val="54585A"/>
                </a:solidFill>
              </a:defRPr>
            </a:lvl3pPr>
            <a:lvl4pPr marL="1828800" indent="-457200">
              <a:buClr>
                <a:srgbClr val="54585A"/>
              </a:buClr>
              <a:buFont typeface="Courier New" panose="02070309020205020404" pitchFamily="49" charset="0"/>
              <a:buChar char="o"/>
              <a:defRPr>
                <a:solidFill>
                  <a:srgbClr val="54585A"/>
                </a:solidFill>
              </a:defRPr>
            </a:lvl4pPr>
            <a:lvl5pPr marL="2286000" indent="-457200">
              <a:buClr>
                <a:srgbClr val="54585A"/>
              </a:buClr>
              <a:buFont typeface="Wingdings" panose="05000000000000000000" pitchFamily="2" charset="2"/>
              <a:buChar char="Ø"/>
              <a:defRPr>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p:cNvSpPr>
            <a:spLocks noGrp="1"/>
          </p:cNvSpPr>
          <p:nvPr>
            <p:ph type="sldNum" sz="quarter" idx="12"/>
          </p:nvPr>
        </p:nvSpPr>
        <p:spPr>
          <a:xfrm>
            <a:off x="6553200" y="6562879"/>
            <a:ext cx="2133600" cy="294226"/>
          </a:xfrm>
        </p:spPr>
        <p:txBody>
          <a:bodyPr/>
          <a:lstStyle>
            <a:lvl1pPr>
              <a:defRPr sz="800" b="0"/>
            </a:lvl1pPr>
          </a:lstStyle>
          <a:p>
            <a:fld id="{895C34BC-CED8-4E15-A283-F8157D62C0C6}" type="slidenum">
              <a:rPr lang="en-US" smtClean="0"/>
              <a:t>‹#›</a:t>
            </a:fld>
            <a:endParaRPr lang="en-US"/>
          </a:p>
        </p:txBody>
      </p:sp>
      <p:grpSp>
        <p:nvGrpSpPr>
          <p:cNvPr id="32" name="Group 31"/>
          <p:cNvGrpSpPr/>
          <p:nvPr userDrawn="1"/>
        </p:nvGrpSpPr>
        <p:grpSpPr>
          <a:xfrm>
            <a:off x="3" y="-4451"/>
            <a:ext cx="9143995" cy="402599"/>
            <a:chOff x="3" y="5074"/>
            <a:chExt cx="9143995" cy="402599"/>
          </a:xfrm>
        </p:grpSpPr>
        <p:sp>
          <p:nvSpPr>
            <p:cNvPr id="33" name="Rectangle 10"/>
            <p:cNvSpPr>
              <a:spLocks noChangeArrowheads="1"/>
            </p:cNvSpPr>
            <p:nvPr/>
          </p:nvSpPr>
          <p:spPr>
            <a:xfrm>
              <a:off x="3" y="50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10"/>
            <p:cNvSpPr>
              <a:spLocks noChangeArrowheads="1"/>
            </p:cNvSpPr>
            <p:nvPr/>
          </p:nvSpPr>
          <p:spPr>
            <a:xfrm>
              <a:off x="7396781" y="50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5" name="Picture 34"/>
            <p:cNvPicPr>
              <a:picLocks noChangeAspect="1"/>
            </p:cNvPicPr>
            <p:nvPr userDrawn="1"/>
          </p:nvPicPr>
          <p:blipFill>
            <a:blip r:embed="rId2"/>
            <a:srcRect/>
            <a:stretch>
              <a:fillRect/>
            </a:stretch>
          </p:blipFill>
          <p:spPr>
            <a:xfrm>
              <a:off x="7584912" y="234465"/>
              <a:ext cx="1461477" cy="173208"/>
            </a:xfrm>
            <a:prstGeom prst="rect">
              <a:avLst/>
            </a:prstGeom>
          </p:spPr>
        </p:pic>
      </p:grpSp>
      <p:cxnSp>
        <p:nvCxnSpPr>
          <p:cNvPr id="36" name="Straight Connector 35"/>
          <p:cNvCxnSpPr/>
          <p:nvPr userDrawn="1"/>
        </p:nvCxnSpPr>
        <p:spPr>
          <a:xfrm>
            <a:off x="476250" y="1285875"/>
            <a:ext cx="6920531"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08672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Layout">
    <p:spTree>
      <p:nvGrpSpPr>
        <p:cNvPr id="1" name=""/>
        <p:cNvGrpSpPr/>
        <p:nvPr/>
      </p:nvGrpSpPr>
      <p:grpSpPr>
        <a:xfrm>
          <a:off x="0" y="0"/>
          <a:ext cx="0" cy="0"/>
          <a:chOff x="0" y="0"/>
          <a:chExt cx="0" cy="0"/>
        </a:xfrm>
      </p:grpSpPr>
      <p:grpSp>
        <p:nvGrpSpPr>
          <p:cNvPr id="12" name="Group 11"/>
          <p:cNvGrpSpPr/>
          <p:nvPr userDrawn="1"/>
        </p:nvGrpSpPr>
        <p:grpSpPr>
          <a:xfrm>
            <a:off x="2" y="6525550"/>
            <a:ext cx="9155722" cy="332451"/>
            <a:chOff x="2" y="6525549"/>
            <a:chExt cx="9155722" cy="332451"/>
          </a:xfrm>
        </p:grpSpPr>
        <p:sp>
          <p:nvSpPr>
            <p:cNvPr id="14" name="Rectangle 10"/>
            <p:cNvSpPr>
              <a:spLocks noChangeArrowheads="1"/>
            </p:cNvSpPr>
            <p:nvPr/>
          </p:nvSpPr>
          <p:spPr>
            <a:xfrm>
              <a:off x="3666653" y="6525549"/>
              <a:ext cx="5489071" cy="332451"/>
            </a:xfrm>
            <a:prstGeom prst="rect">
              <a:avLst/>
            </a:prstGeom>
            <a:solidFill>
              <a:srgbClr val="CB333B"/>
            </a:solidFill>
            <a:ln>
              <a:noFill/>
            </a:ln>
            <a:effectLst/>
          </p:spPr>
          <p:txBody>
            <a:bodyPr wrap="none" anchor="ctr"/>
            <a:lstStyle/>
            <a:p>
              <a:pPr defTabSz="914293">
                <a:defRPr/>
              </a:pPr>
              <a:endParaRPr lang="en-US" kern="0">
                <a:solidFill>
                  <a:sysClr val="windowText" lastClr="000000"/>
                </a:solidFill>
              </a:endParaRPr>
            </a:p>
          </p:txBody>
        </p:sp>
        <p:sp>
          <p:nvSpPr>
            <p:cNvPr id="15" name="Rectangle 10"/>
            <p:cNvSpPr>
              <a:spLocks noChangeArrowheads="1"/>
            </p:cNvSpPr>
            <p:nvPr/>
          </p:nvSpPr>
          <p:spPr>
            <a:xfrm>
              <a:off x="2" y="6525549"/>
              <a:ext cx="3640694" cy="332451"/>
            </a:xfrm>
            <a:prstGeom prst="rect">
              <a:avLst/>
            </a:prstGeom>
            <a:solidFill>
              <a:srgbClr val="646D76"/>
            </a:solidFill>
            <a:ln>
              <a:noFill/>
            </a:ln>
            <a:effectLst/>
          </p:spPr>
          <p:txBody>
            <a:bodyPr wrap="none" anchor="ctr"/>
            <a:lstStyle/>
            <a:p>
              <a:pPr defTabSz="914293">
                <a:defRPr/>
              </a:pPr>
              <a:endParaRPr lang="en-US" kern="0">
                <a:solidFill>
                  <a:sysClr val="windowText" lastClr="000000"/>
                </a:solidFill>
              </a:endParaRPr>
            </a:p>
          </p:txBody>
        </p:sp>
      </p:grpSp>
      <p:sp>
        <p:nvSpPr>
          <p:cNvPr id="16" name="TextBox 15"/>
          <p:cNvSpPr txBox="1"/>
          <p:nvPr userDrawn="1"/>
        </p:nvSpPr>
        <p:spPr>
          <a:xfrm>
            <a:off x="5604691" y="747234"/>
            <a:ext cx="3011771" cy="50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rtlCol="0" anchor="ctr" anchorCtr="0" compatLnSpc="1">
            <a:prstTxWarp prst="textNoShape">
              <a:avLst/>
            </a:prstTxWarp>
            <a:spAutoFit/>
          </a:bodyPr>
          <a:lstStyle/>
          <a:p>
            <a:pPr defTabSz="914293"/>
            <a:r>
              <a:rPr lang="en-US" sz="2000">
                <a:solidFill>
                  <a:srgbClr val="54585A"/>
                </a:solidFill>
                <a:latin typeface="Arial" pitchFamily="34" charset="0"/>
                <a:cs typeface="Arial" pitchFamily="34" charset="0"/>
              </a:rPr>
              <a:t>Atlanta</a:t>
            </a:r>
          </a:p>
          <a:p>
            <a:pPr defTabSz="914293"/>
            <a:r>
              <a:rPr lang="en-US" sz="2000">
                <a:solidFill>
                  <a:srgbClr val="54585A"/>
                </a:solidFill>
                <a:latin typeface="Arial" pitchFamily="34" charset="0"/>
                <a:cs typeface="Arial" pitchFamily="34" charset="0"/>
              </a:rPr>
              <a:t>Chicago</a:t>
            </a:r>
          </a:p>
          <a:p>
            <a:pPr defTabSz="914293"/>
            <a:r>
              <a:rPr lang="en-US" sz="2000">
                <a:solidFill>
                  <a:srgbClr val="54585A"/>
                </a:solidFill>
                <a:latin typeface="Arial" pitchFamily="34" charset="0"/>
                <a:cs typeface="Arial" pitchFamily="34" charset="0"/>
              </a:rPr>
              <a:t>Cincinnati</a:t>
            </a:r>
          </a:p>
          <a:p>
            <a:pPr defTabSz="914293"/>
            <a:r>
              <a:rPr lang="en-US" sz="2000">
                <a:solidFill>
                  <a:srgbClr val="54585A"/>
                </a:solidFill>
                <a:latin typeface="Arial" pitchFamily="34" charset="0"/>
                <a:cs typeface="Arial" pitchFamily="34" charset="0"/>
              </a:rPr>
              <a:t>Cleveland</a:t>
            </a:r>
          </a:p>
          <a:p>
            <a:pPr defTabSz="914293"/>
            <a:r>
              <a:rPr lang="en-US" sz="2000">
                <a:solidFill>
                  <a:srgbClr val="54585A"/>
                </a:solidFill>
                <a:latin typeface="Arial" pitchFamily="34" charset="0"/>
                <a:cs typeface="Arial" pitchFamily="34" charset="0"/>
              </a:rPr>
              <a:t>Columbus</a:t>
            </a:r>
          </a:p>
          <a:p>
            <a:pPr defTabSz="914293"/>
            <a:r>
              <a:rPr lang="en-US" sz="2000">
                <a:solidFill>
                  <a:srgbClr val="54585A"/>
                </a:solidFill>
                <a:latin typeface="Arial" pitchFamily="34" charset="0"/>
                <a:cs typeface="Arial" pitchFamily="34" charset="0"/>
              </a:rPr>
              <a:t>Costa Mesa</a:t>
            </a:r>
          </a:p>
          <a:p>
            <a:pPr defTabSz="914293"/>
            <a:r>
              <a:rPr lang="en-US" sz="2000">
                <a:solidFill>
                  <a:srgbClr val="54585A"/>
                </a:solidFill>
                <a:latin typeface="Arial" pitchFamily="34" charset="0"/>
                <a:cs typeface="Arial" pitchFamily="34" charset="0"/>
              </a:rPr>
              <a:t>Denver</a:t>
            </a:r>
          </a:p>
          <a:p>
            <a:pPr defTabSz="914293"/>
            <a:r>
              <a:rPr lang="en-US" sz="2000">
                <a:solidFill>
                  <a:srgbClr val="54585A"/>
                </a:solidFill>
                <a:latin typeface="Arial" pitchFamily="34" charset="0"/>
                <a:cs typeface="Arial" pitchFamily="34" charset="0"/>
              </a:rPr>
              <a:t>Houston</a:t>
            </a:r>
          </a:p>
          <a:p>
            <a:pPr defTabSz="914293"/>
            <a:r>
              <a:rPr lang="en-US" sz="2000">
                <a:solidFill>
                  <a:srgbClr val="54585A"/>
                </a:solidFill>
                <a:latin typeface="Arial" pitchFamily="34" charset="0"/>
                <a:cs typeface="Arial" pitchFamily="34" charset="0"/>
              </a:rPr>
              <a:t>Los Angeles</a:t>
            </a:r>
          </a:p>
          <a:p>
            <a:pPr defTabSz="914293"/>
            <a:r>
              <a:rPr lang="en-US" sz="2000">
                <a:solidFill>
                  <a:srgbClr val="54585A"/>
                </a:solidFill>
                <a:latin typeface="Arial" pitchFamily="34" charset="0"/>
                <a:cs typeface="Arial" pitchFamily="34" charset="0"/>
              </a:rPr>
              <a:t>New York</a:t>
            </a:r>
          </a:p>
          <a:p>
            <a:pPr defTabSz="914293"/>
            <a:r>
              <a:rPr lang="en-US" sz="2000">
                <a:solidFill>
                  <a:srgbClr val="54585A"/>
                </a:solidFill>
                <a:latin typeface="Arial" pitchFamily="34" charset="0"/>
                <a:cs typeface="Arial" pitchFamily="34" charset="0"/>
              </a:rPr>
              <a:t>Orlando</a:t>
            </a:r>
          </a:p>
          <a:p>
            <a:pPr defTabSz="914293"/>
            <a:r>
              <a:rPr lang="en-US" sz="2000">
                <a:solidFill>
                  <a:srgbClr val="54585A"/>
                </a:solidFill>
                <a:latin typeface="Arial" pitchFamily="34" charset="0"/>
                <a:cs typeface="Arial" pitchFamily="34" charset="0"/>
              </a:rPr>
              <a:t>Philadelphia</a:t>
            </a:r>
          </a:p>
          <a:p>
            <a:pPr defTabSz="914293"/>
            <a:r>
              <a:rPr lang="en-US" sz="2000">
                <a:solidFill>
                  <a:srgbClr val="54585A"/>
                </a:solidFill>
                <a:latin typeface="Arial" pitchFamily="34" charset="0"/>
                <a:cs typeface="Arial" pitchFamily="34" charset="0"/>
              </a:rPr>
              <a:t>Seattle</a:t>
            </a:r>
          </a:p>
          <a:p>
            <a:pPr defTabSz="914293"/>
            <a:r>
              <a:rPr lang="en-US" sz="2000">
                <a:solidFill>
                  <a:srgbClr val="54585A"/>
                </a:solidFill>
                <a:latin typeface="Arial" pitchFamily="34" charset="0"/>
                <a:cs typeface="Arial" pitchFamily="34" charset="0"/>
              </a:rPr>
              <a:t>Washington, DC</a:t>
            </a:r>
          </a:p>
          <a:p>
            <a:pPr defTabSz="914293"/>
            <a:endParaRPr lang="en-US" sz="2000" b="1">
              <a:solidFill>
                <a:srgbClr val="54585A"/>
              </a:solidFill>
              <a:latin typeface="Arial" pitchFamily="34" charset="0"/>
              <a:cs typeface="Arial" pitchFamily="34" charset="0"/>
            </a:endParaRPr>
          </a:p>
          <a:p>
            <a:pPr defTabSz="914293"/>
            <a:r>
              <a:rPr lang="en-US" sz="2000" b="1">
                <a:solidFill>
                  <a:srgbClr val="54585A"/>
                </a:solidFill>
                <a:latin typeface="Arial" pitchFamily="34" charset="0"/>
                <a:cs typeface="Arial" pitchFamily="34" charset="0"/>
              </a:rPr>
              <a:t>bakerlaw.com</a:t>
            </a:r>
          </a:p>
        </p:txBody>
      </p:sp>
      <p:grpSp>
        <p:nvGrpSpPr>
          <p:cNvPr id="24" name="Group 23"/>
          <p:cNvGrpSpPr/>
          <p:nvPr userDrawn="1"/>
        </p:nvGrpSpPr>
        <p:grpSpPr>
          <a:xfrm>
            <a:off x="2" y="1"/>
            <a:ext cx="9155723" cy="109536"/>
            <a:chOff x="1" y="0"/>
            <a:chExt cx="9155723" cy="109536"/>
          </a:xfrm>
        </p:grpSpPr>
        <p:sp>
          <p:nvSpPr>
            <p:cNvPr id="25" name="Rectangle 10"/>
            <p:cNvSpPr>
              <a:spLocks noChangeArrowheads="1"/>
            </p:cNvSpPr>
            <p:nvPr userDrawn="1"/>
          </p:nvSpPr>
          <p:spPr>
            <a:xfrm>
              <a:off x="1" y="0"/>
              <a:ext cx="3640695" cy="109536"/>
            </a:xfrm>
            <a:prstGeom prst="rect">
              <a:avLst/>
            </a:prstGeom>
            <a:solidFill>
              <a:srgbClr val="CB333B"/>
            </a:solidFill>
            <a:ln>
              <a:noFill/>
            </a:ln>
            <a:effectLst/>
          </p:spPr>
          <p:txBody>
            <a:bodyPr wrap="none" anchor="ctr"/>
            <a:lstStyle/>
            <a:p>
              <a:pPr defTabSz="914293">
                <a:defRPr/>
              </a:pPr>
              <a:endParaRPr lang="en-US" kern="0">
                <a:solidFill>
                  <a:sysClr val="windowText" lastClr="000000"/>
                </a:solidFill>
              </a:endParaRPr>
            </a:p>
          </p:txBody>
        </p:sp>
        <p:sp>
          <p:nvSpPr>
            <p:cNvPr id="26" name="Rectangle 10"/>
            <p:cNvSpPr>
              <a:spLocks noChangeArrowheads="1"/>
            </p:cNvSpPr>
            <p:nvPr userDrawn="1"/>
          </p:nvSpPr>
          <p:spPr>
            <a:xfrm>
              <a:off x="3666653" y="0"/>
              <a:ext cx="5489071" cy="109536"/>
            </a:xfrm>
            <a:prstGeom prst="rect">
              <a:avLst/>
            </a:prstGeom>
            <a:solidFill>
              <a:srgbClr val="646D76"/>
            </a:solidFill>
            <a:ln>
              <a:noFill/>
            </a:ln>
            <a:effectLst/>
          </p:spPr>
          <p:txBody>
            <a:bodyPr wrap="none" anchor="ctr"/>
            <a:lstStyle/>
            <a:p>
              <a:pPr defTabSz="914293">
                <a:defRPr/>
              </a:pPr>
              <a:endParaRPr lang="en-US" kern="0">
                <a:solidFill>
                  <a:sysClr val="windowText" lastClr="000000"/>
                </a:solidFill>
              </a:endParaRPr>
            </a:p>
          </p:txBody>
        </p:sp>
      </p:grpSp>
      <p:sp>
        <p:nvSpPr>
          <p:cNvPr id="27" name="TextBox 26"/>
          <p:cNvSpPr txBox="1"/>
          <p:nvPr userDrawn="1"/>
        </p:nvSpPr>
        <p:spPr>
          <a:xfrm>
            <a:off x="95251" y="6194590"/>
            <a:ext cx="8686800" cy="276999"/>
          </a:xfrm>
          <a:prstGeom prst="rect">
            <a:avLst/>
          </a:prstGeom>
          <a:noFill/>
        </p:spPr>
        <p:txBody>
          <a:bodyPr wrap="square" rtlCol="0">
            <a:spAutoFit/>
          </a:bodyPr>
          <a:lstStyle/>
          <a:p>
            <a:pPr algn="l"/>
            <a:r>
              <a:rPr lang="en-US" sz="600">
                <a:solidFill>
                  <a:srgbClr val="54585A"/>
                </a:solidFill>
                <a:latin typeface="Arial" pitchFamily="34" charset="0"/>
                <a:cs typeface="Arial" pitchFamily="34" charset="0"/>
              </a:rPr>
              <a:t>These materials have been prepared by Baker &amp; Hostetler LLP for informational purposes only and are not legal advice. The information is not intended to create, and receipt of it does not constitute, </a:t>
            </a:r>
            <a:br>
              <a:rPr lang="en-US" sz="600">
                <a:solidFill>
                  <a:srgbClr val="54585A"/>
                </a:solidFill>
                <a:latin typeface="Arial" pitchFamily="34" charset="0"/>
                <a:cs typeface="Arial" pitchFamily="34" charset="0"/>
              </a:rPr>
            </a:br>
            <a:r>
              <a:rPr lang="en-US" sz="600">
                <a:solidFill>
                  <a:srgbClr val="54585A"/>
                </a:solidFill>
                <a:latin typeface="Arial" pitchFamily="34" charset="0"/>
                <a:cs typeface="Arial" pitchFamily="34" charset="0"/>
              </a:rPr>
              <a:t>a lawyer-client relationship. Readers should not act upon this information without seeking professional counsel. You should consult a lawyer for individual advice regarding your own situation. </a:t>
            </a:r>
          </a:p>
        </p:txBody>
      </p:sp>
      <p:pic>
        <p:nvPicPr>
          <p:cNvPr id="17" name="Picture 16"/>
          <p:cNvPicPr>
            <a:picLocks noChangeAspect="1"/>
          </p:cNvPicPr>
          <p:nvPr userDrawn="1"/>
        </p:nvPicPr>
        <p:blipFill>
          <a:blip r:embed="rId2"/>
          <a:srcRect/>
          <a:stretch>
            <a:fillRect/>
          </a:stretch>
        </p:blipFill>
        <p:spPr>
          <a:xfrm>
            <a:off x="390091" y="2889310"/>
            <a:ext cx="3250603" cy="384837"/>
          </a:xfrm>
          <a:prstGeom prst="rect">
            <a:avLst/>
          </a:prstGeom>
        </p:spPr>
      </p:pic>
      <p:pic>
        <p:nvPicPr>
          <p:cNvPr id="2" name="Picture 1"/>
          <p:cNvPicPr>
            <a:picLocks noChangeAspect="1"/>
          </p:cNvPicPr>
          <p:nvPr userDrawn="1"/>
        </p:nvPicPr>
        <p:blipFill>
          <a:blip r:embed="rId3"/>
          <a:srcRect/>
          <a:stretch>
            <a:fillRect/>
          </a:stretch>
        </p:blipFill>
        <p:spPr>
          <a:xfrm>
            <a:off x="7563742" y="6299638"/>
            <a:ext cx="1429512" cy="140208"/>
          </a:xfrm>
          <a:prstGeom prst="rect">
            <a:avLst/>
          </a:prstGeom>
        </p:spPr>
      </p:pic>
    </p:spTree>
    <p:extLst>
      <p:ext uri="{BB962C8B-B14F-4D97-AF65-F5344CB8AC3E}">
        <p14:creationId xmlns:p14="http://schemas.microsoft.com/office/powerpoint/2010/main" val="3278473978"/>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215527927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7EEE9-3225-42A1-84DB-9DD0026EC7B2}" type="slidenum">
              <a:rPr lang="en-US" smtClean="0"/>
              <a:t>‹#›</a:t>
            </a:fld>
            <a:endParaRPr lang="en-US"/>
          </a:p>
        </p:txBody>
      </p:sp>
    </p:spTree>
    <p:extLst>
      <p:ext uri="{BB962C8B-B14F-4D97-AF65-F5344CB8AC3E}">
        <p14:creationId xmlns:p14="http://schemas.microsoft.com/office/powerpoint/2010/main" val="3211486318"/>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88" y="116990"/>
            <a:ext cx="8217726" cy="13366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6888" y="1518138"/>
            <a:ext cx="8217726" cy="49178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2929" y="6579378"/>
            <a:ext cx="1203367" cy="278622"/>
          </a:xfrm>
          <a:prstGeom prst="rect">
            <a:avLst/>
          </a:prstGeom>
        </p:spPr>
        <p:txBody>
          <a:bodyPr vert="horz" lIns="91440" tIns="45720" rIns="91440" bIns="45720" rtlCol="0" anchor="ctr"/>
          <a:lstStyle>
            <a:lvl1pPr algn="l">
              <a:defRPr sz="1200" b="1">
                <a:solidFill>
                  <a:schemeClr val="bg1"/>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a:xfrm>
            <a:off x="3048000" y="6562879"/>
            <a:ext cx="2895600" cy="295121"/>
          </a:xfrm>
          <a:prstGeom prst="rect">
            <a:avLst/>
          </a:prstGeom>
        </p:spPr>
        <p:txBody>
          <a:bodyPr vert="horz" lIns="91440" tIns="45720" rIns="91440" bIns="45720" rtlCol="0" anchor="ctr"/>
          <a:lstStyle>
            <a:lvl1pPr algn="ctr">
              <a:defRPr sz="1200" b="1">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562879"/>
            <a:ext cx="2133600" cy="294226"/>
          </a:xfrm>
          <a:prstGeom prst="rect">
            <a:avLst/>
          </a:prstGeom>
        </p:spPr>
        <p:txBody>
          <a:bodyPr vert="horz" lIns="91440" tIns="45720" rIns="91440" bIns="45720" rtlCol="0" anchor="ctr"/>
          <a:lstStyle>
            <a:lvl1pPr algn="r">
              <a:defRPr sz="1200" b="1">
                <a:solidFill>
                  <a:schemeClr val="bg1"/>
                </a:solidFill>
                <a:latin typeface="Arial" pitchFamily="34" charset="0"/>
                <a:cs typeface="Arial" pitchFamily="34" charset="0"/>
              </a:defRPr>
            </a:lvl1pPr>
          </a:lstStyle>
          <a:p>
            <a:fld id="{895C34BC-CED8-4E15-A283-F8157D62C0C6}" type="slidenum">
              <a:rPr lang="en-US" smtClean="0"/>
              <a:t>‹#›</a:t>
            </a:fld>
            <a:endParaRPr lang="en-US"/>
          </a:p>
        </p:txBody>
      </p:sp>
    </p:spTree>
    <p:extLst>
      <p:ext uri="{BB962C8B-B14F-4D97-AF65-F5344CB8AC3E}">
        <p14:creationId xmlns:p14="http://schemas.microsoft.com/office/powerpoint/2010/main" val="41659472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8" r:id="rId4"/>
    <p:sldLayoutId id="2147483652" r:id="rId5"/>
    <p:sldLayoutId id="2147483653" r:id="rId6"/>
    <p:sldLayoutId id="2147483661" r:id="rId7"/>
    <p:sldLayoutId id="2147483669" r:id="rId8"/>
    <p:sldLayoutId id="2147483671" r:id="rId9"/>
    <p:sldLayoutId id="2147483672" r:id="rId10"/>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Clr>
          <a:schemeClr val="tx1"/>
        </a:buClr>
        <a:buFont typeface="Arial" pitchFamily="34" charset="0"/>
        <a:buChar char="–"/>
        <a:defRPr sz="2800" kern="1200">
          <a:solidFill>
            <a:schemeClr val="tx1"/>
          </a:solidFill>
          <a:latin typeface="Arial" pitchFamily="34" charset="0"/>
          <a:ea typeface="+mn-ea"/>
          <a:cs typeface="Arial" pitchFamily="34" charset="0"/>
        </a:defRPr>
      </a:lvl2pPr>
      <a:lvl3pPr marL="1371600" indent="-457200" algn="l" defTabSz="914400" rtl="0" eaLnBrk="1" latinLnBrk="0" hangingPunct="1">
        <a:spcBef>
          <a:spcPct val="20000"/>
        </a:spcBef>
        <a:buClr>
          <a:schemeClr val="tx1"/>
        </a:buClr>
        <a:buFont typeface="Arial" pitchFamily="34" charset="0"/>
        <a:buChar char="•"/>
        <a:defRPr sz="2400" kern="1200">
          <a:solidFill>
            <a:schemeClr val="tx1"/>
          </a:solidFill>
          <a:latin typeface="Arial" pitchFamily="34" charset="0"/>
          <a:ea typeface="+mn-ea"/>
          <a:cs typeface="Arial" pitchFamily="34" charset="0"/>
        </a:defRPr>
      </a:lvl3pPr>
      <a:lvl4pPr marL="18288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4pPr>
      <a:lvl5pPr marL="2286000" indent="-457200" algn="l" defTabSz="914400" rtl="0" eaLnBrk="1" latinLnBrk="0" hangingPunct="1">
        <a:spcBef>
          <a:spcPct val="20000"/>
        </a:spcBef>
        <a:buClr>
          <a:schemeClr val="tx1"/>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162" y="3073067"/>
            <a:ext cx="5249803" cy="860425"/>
          </a:xfrm>
        </p:spPr>
        <p:txBody>
          <a:bodyPr>
            <a:normAutofit fontScale="90000"/>
          </a:bodyPr>
          <a:lstStyle/>
          <a:p>
            <a:r>
              <a:rPr lang="en-US" sz="4000" b="1"/>
              <a:t>Fact-Finding Report and Recommendations</a:t>
            </a:r>
            <a:r>
              <a:rPr lang="en-US" sz="2200"/>
              <a:t/>
            </a:r>
            <a:br>
              <a:rPr lang="en-US" sz="2200"/>
            </a:br>
            <a:r>
              <a:rPr lang="en-US" sz="1800"/>
              <a:t>Community Safety Advisory Commission</a:t>
            </a:r>
          </a:p>
        </p:txBody>
      </p:sp>
      <p:sp>
        <p:nvSpPr>
          <p:cNvPr id="3" name="Subtitle 2"/>
          <p:cNvSpPr>
            <a:spLocks noGrp="1"/>
          </p:cNvSpPr>
          <p:nvPr>
            <p:ph type="subTitle" idx="1"/>
          </p:nvPr>
        </p:nvSpPr>
        <p:spPr>
          <a:xfrm>
            <a:off x="3406588" y="5629835"/>
            <a:ext cx="5553089" cy="1055124"/>
          </a:xfrm>
        </p:spPr>
        <p:txBody>
          <a:bodyPr>
            <a:normAutofit/>
          </a:bodyPr>
          <a:lstStyle/>
          <a:p>
            <a:r>
              <a:rPr lang="en-US" sz="1800"/>
              <a:t>Presentation by: </a:t>
            </a:r>
          </a:p>
          <a:p>
            <a:r>
              <a:rPr lang="en-US" sz="1800"/>
              <a:t>Jennifer Edwards, Partner, Baker &amp; Hostetler, LLP</a:t>
            </a:r>
          </a:p>
          <a:p>
            <a:endParaRPr lang="en-US"/>
          </a:p>
          <a:p>
            <a:endParaRPr lang="en-US"/>
          </a:p>
        </p:txBody>
      </p:sp>
      <p:sp>
        <p:nvSpPr>
          <p:cNvPr id="5" name="Picture Placeholder 4">
            <a:extLst>
              <a:ext uri="{FF2B5EF4-FFF2-40B4-BE49-F238E27FC236}">
                <a16:creationId xmlns:a16="http://schemas.microsoft.com/office/drawing/2014/main" xmlns="" id="{91F5895E-E759-43DD-B56E-0CAAAB5E924C}"/>
              </a:ext>
            </a:extLst>
          </p:cNvPr>
          <p:cNvSpPr>
            <a:spLocks noGrp="1"/>
          </p:cNvSpPr>
          <p:nvPr>
            <p:ph type="pic" sz="quarter" idx="13"/>
          </p:nvPr>
        </p:nvSpPr>
        <p:spPr>
          <a:xfrm>
            <a:off x="3661961" y="232013"/>
            <a:ext cx="5235853" cy="3835020"/>
          </a:xfrm>
        </p:spPr>
      </p:sp>
      <p:sp>
        <p:nvSpPr>
          <p:cNvPr id="11" name="Rectangle 4">
            <a:extLst>
              <a:ext uri="{FF2B5EF4-FFF2-40B4-BE49-F238E27FC236}">
                <a16:creationId xmlns:a16="http://schemas.microsoft.com/office/drawing/2014/main" xmlns="" id="{F8DC219E-0D37-4A2B-8B44-D7607A4003BE}"/>
              </a:ext>
            </a:extLst>
          </p:cNvPr>
          <p:cNvSpPr>
            <a:spLocks noChangeArrowheads="1"/>
          </p:cNvSpPr>
          <p:nvPr/>
        </p:nvSpPr>
        <p:spPr>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xmlns="" id="{CBBF630F-5C6C-4D93-84F7-CE09F8D94D55}"/>
              </a:ext>
            </a:extLst>
          </p:cNvPr>
          <p:cNvPicPr>
            <a:picLocks noChangeAspect="1"/>
          </p:cNvPicPr>
          <p:nvPr/>
        </p:nvPicPr>
        <p:blipFill>
          <a:blip r:embed="rId3"/>
          <a:srcRect/>
          <a:stretch>
            <a:fillRect/>
          </a:stretch>
        </p:blipFill>
        <p:spPr>
          <a:xfrm>
            <a:off x="5558965" y="456744"/>
            <a:ext cx="3040333" cy="3046534"/>
          </a:xfrm>
          <a:prstGeom prst="rect">
            <a:avLst/>
          </a:prstGeom>
        </p:spPr>
      </p:pic>
    </p:spTree>
    <p:extLst>
      <p:ext uri="{BB962C8B-B14F-4D97-AF65-F5344CB8AC3E}">
        <p14:creationId xmlns:p14="http://schemas.microsoft.com/office/powerpoint/2010/main" val="798455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2969622" y="1280262"/>
            <a:ext cx="5998214" cy="5282617"/>
          </a:xfrm>
        </p:spPr>
        <p:txBody>
          <a:bodyPr>
            <a:normAutofit fontScale="850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limited discipline and oversight of officers.</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Created ability for non-sworn employees of the Division of Police to file complaints against FOP members alleging discrimination in the workplace similar to other employee complaint processes.</a:t>
            </a:r>
          </a:p>
          <a:p>
            <a:pPr lvl="2">
              <a:buFont typeface="Wingdings" panose="05000000000000000000" pitchFamily="2" charset="2"/>
              <a:buChar char="Ø"/>
            </a:pPr>
            <a:r>
              <a:rPr lang="en-US"/>
              <a:t>Eliminated language prohibiting discipline if a citizen complaint investigation is not completed within 180 days.</a:t>
            </a:r>
          </a:p>
          <a:p>
            <a:pPr lvl="2">
              <a:buFont typeface="Wingdings" panose="05000000000000000000" pitchFamily="2" charset="2"/>
              <a:buChar char="Ø"/>
            </a:pPr>
            <a:r>
              <a:rPr lang="en-US"/>
              <a:t>Per FOP proposal, created limited restriction on inspecting members’ personal cell phones during investigation.</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10</a:t>
            </a:fld>
            <a:endParaRPr lang="en-US">
              <a:solidFill>
                <a:prstClr val="white"/>
              </a:solidFill>
            </a:endParaRPr>
          </a:p>
        </p:txBody>
      </p:sp>
      <p:pic>
        <p:nvPicPr>
          <p:cNvPr id="6" name="Picture 5">
            <a:extLst>
              <a:ext uri="{FF2B5EF4-FFF2-40B4-BE49-F238E27FC236}">
                <a16:creationId xmlns:a16="http://schemas.microsoft.com/office/drawing/2014/main" xmlns="" id="{212CB0F3-B187-452B-A2AE-474B3A478828}"/>
              </a:ext>
            </a:extLst>
          </p:cNvPr>
          <p:cNvPicPr>
            <a:picLocks noChangeAspect="1"/>
          </p:cNvPicPr>
          <p:nvPr/>
        </p:nvPicPr>
        <p:blipFill>
          <a:blip r:embed="rId3"/>
          <a:srcRect/>
          <a:stretch>
            <a:fillRect/>
          </a:stretch>
        </p:blipFill>
        <p:spPr>
          <a:xfrm rot="20020250">
            <a:off x="560859" y="3213990"/>
            <a:ext cx="3130431" cy="1760867"/>
          </a:xfrm>
          <a:prstGeom prst="rect">
            <a:avLst/>
          </a:prstGeom>
        </p:spPr>
      </p:pic>
    </p:spTree>
    <p:extLst>
      <p:ext uri="{BB962C8B-B14F-4D97-AF65-F5344CB8AC3E}">
        <p14:creationId xmlns:p14="http://schemas.microsoft.com/office/powerpoint/2010/main" val="374038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280261"/>
            <a:ext cx="5998214" cy="5282617"/>
          </a:xfrm>
        </p:spPr>
        <p:txBody>
          <a:bodyPr>
            <a:normAutofit fontScale="925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limited discipline and oversight of officers.</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Deleted requirement that the lowest level of supervision must issue discipline.</a:t>
            </a:r>
          </a:p>
          <a:p>
            <a:pPr lvl="2">
              <a:buFont typeface="Wingdings" panose="05000000000000000000" pitchFamily="2" charset="2"/>
              <a:buChar char="Ø"/>
            </a:pPr>
            <a:r>
              <a:rPr lang="en-US"/>
              <a:t>Created an affirmative right for higher levels of the chain of command to review.</a:t>
            </a:r>
          </a:p>
          <a:p>
            <a:pPr lvl="2">
              <a:buFont typeface="Wingdings" panose="05000000000000000000" pitchFamily="2" charset="2"/>
              <a:buChar char="Ø"/>
            </a:pPr>
            <a:r>
              <a:rPr lang="en-US"/>
              <a:t>Eliminated Division’s burden of justifying why the higher levels of the chain of command disagree with a front-line supervisor’s disciplinary recommendation or decision.</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11</a:t>
            </a:fld>
            <a:endParaRPr lang="en-US">
              <a:solidFill>
                <a:prstClr val="white"/>
              </a:solidFill>
            </a:endParaRPr>
          </a:p>
        </p:txBody>
      </p:sp>
      <p:pic>
        <p:nvPicPr>
          <p:cNvPr id="5" name="Picture 4">
            <a:extLst>
              <a:ext uri="{FF2B5EF4-FFF2-40B4-BE49-F238E27FC236}">
                <a16:creationId xmlns:a16="http://schemas.microsoft.com/office/drawing/2014/main" xmlns="" id="{F177D4AC-A92E-4E08-838A-26E20D562A76}"/>
              </a:ext>
            </a:extLst>
          </p:cNvPr>
          <p:cNvPicPr>
            <a:picLocks noChangeAspect="1"/>
          </p:cNvPicPr>
          <p:nvPr/>
        </p:nvPicPr>
        <p:blipFill>
          <a:blip r:embed="rId3"/>
          <a:srcRect/>
          <a:stretch>
            <a:fillRect/>
          </a:stretch>
        </p:blipFill>
        <p:spPr>
          <a:xfrm>
            <a:off x="6247859" y="3636489"/>
            <a:ext cx="2675591" cy="2853963"/>
          </a:xfrm>
          <a:prstGeom prst="rect">
            <a:avLst/>
          </a:prstGeom>
        </p:spPr>
      </p:pic>
      <p:pic>
        <p:nvPicPr>
          <p:cNvPr id="8" name="Picture 7">
            <a:extLst>
              <a:ext uri="{FF2B5EF4-FFF2-40B4-BE49-F238E27FC236}">
                <a16:creationId xmlns:a16="http://schemas.microsoft.com/office/drawing/2014/main" xmlns="" id="{2A70D9CF-3B1A-4FB2-AEBE-C31CC7AED921}"/>
              </a:ext>
            </a:extLst>
          </p:cNvPr>
          <p:cNvPicPr>
            <a:picLocks noChangeAspect="1"/>
          </p:cNvPicPr>
          <p:nvPr/>
        </p:nvPicPr>
        <p:blipFill>
          <a:blip r:embed="rId4"/>
          <a:srcRect/>
          <a:stretch>
            <a:fillRect/>
          </a:stretch>
        </p:blipFill>
        <p:spPr>
          <a:xfrm>
            <a:off x="6316549" y="932218"/>
            <a:ext cx="2606901" cy="990314"/>
          </a:xfrm>
          <a:prstGeom prst="rect">
            <a:avLst/>
          </a:prstGeom>
        </p:spPr>
      </p:pic>
    </p:spTree>
    <p:extLst>
      <p:ext uri="{BB962C8B-B14F-4D97-AF65-F5344CB8AC3E}">
        <p14:creationId xmlns:p14="http://schemas.microsoft.com/office/powerpoint/2010/main" val="23635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280261"/>
            <a:ext cx="5998214" cy="5374035"/>
          </a:xfrm>
        </p:spPr>
        <p:txBody>
          <a:bodyPr>
            <a:normAutofit fontScale="925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limited discipline and oversight of officers.</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Held the line allowing the Division to bypass progressive discipline even in circumstances not normally rising to the level of a suspension or termination.</a:t>
            </a:r>
          </a:p>
          <a:p>
            <a:pPr lvl="2">
              <a:buFont typeface="Wingdings" panose="05000000000000000000" pitchFamily="2" charset="2"/>
              <a:buChar char="Ø"/>
            </a:pPr>
            <a:r>
              <a:rPr lang="en-US"/>
              <a:t>Held the line by not increasing the Chief’s leave forfeiture option for a suspension to 240 hours, as opposed to the current 120-hour limit. </a:t>
            </a:r>
          </a:p>
          <a:p>
            <a:pPr lvl="2">
              <a:buFont typeface="Wingdings" panose="05000000000000000000" pitchFamily="2" charset="2"/>
              <a:buChar char="Ø"/>
            </a:pPr>
            <a:r>
              <a:rPr lang="en-US"/>
              <a:t>Maintained the Safety Director’s right to issue suspensions.</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12</a:t>
            </a:fld>
            <a:endParaRPr lang="en-US">
              <a:solidFill>
                <a:prstClr val="white"/>
              </a:solidFill>
            </a:endParaRPr>
          </a:p>
        </p:txBody>
      </p:sp>
    </p:spTree>
    <p:extLst>
      <p:ext uri="{BB962C8B-B14F-4D97-AF65-F5344CB8AC3E}">
        <p14:creationId xmlns:p14="http://schemas.microsoft.com/office/powerpoint/2010/main" val="169064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280261"/>
            <a:ext cx="5998214" cy="5282617"/>
          </a:xfrm>
        </p:spPr>
        <p:txBody>
          <a:bodyPr>
            <a:normAutofit fontScale="925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erased misconduct records.</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Provided greater opportunity to progress discipline by increasing length of time that the Division can retain and use Documented Constructive Counselings (DCC); now starts the clock on the date the discipline is issued rather than the date of the incident which gave rise to the DCC.</a:t>
            </a:r>
          </a:p>
          <a:p>
            <a:pPr lvl="2">
              <a:buFont typeface="Wingdings" panose="05000000000000000000" pitchFamily="2" charset="2"/>
              <a:buChar char="Ø"/>
            </a:pPr>
            <a:r>
              <a:rPr lang="en-US"/>
              <a:t>Held the line against the FOP’s proposal to reduce the record retention and administrative use periods.</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13</a:t>
            </a:fld>
            <a:endParaRPr lang="en-US">
              <a:solidFill>
                <a:prstClr val="white"/>
              </a:solidFill>
            </a:endParaRPr>
          </a:p>
        </p:txBody>
      </p:sp>
      <p:pic>
        <p:nvPicPr>
          <p:cNvPr id="5" name="Picture 4">
            <a:extLst>
              <a:ext uri="{FF2B5EF4-FFF2-40B4-BE49-F238E27FC236}">
                <a16:creationId xmlns:a16="http://schemas.microsoft.com/office/drawing/2014/main" xmlns="" id="{26D9878A-3066-48CC-9A9A-6F8F38BBCEA1}"/>
              </a:ext>
            </a:extLst>
          </p:cNvPr>
          <p:cNvPicPr>
            <a:picLocks noChangeAspect="1"/>
          </p:cNvPicPr>
          <p:nvPr/>
        </p:nvPicPr>
        <p:blipFill>
          <a:blip r:embed="rId3"/>
          <a:srcRect/>
          <a:stretch>
            <a:fillRect/>
          </a:stretch>
        </p:blipFill>
        <p:spPr>
          <a:xfrm>
            <a:off x="6473229" y="3066890"/>
            <a:ext cx="2432741" cy="2432741"/>
          </a:xfrm>
          <a:prstGeom prst="rect">
            <a:avLst/>
          </a:prstGeom>
        </p:spPr>
      </p:pic>
    </p:spTree>
    <p:extLst>
      <p:ext uri="{BB962C8B-B14F-4D97-AF65-F5344CB8AC3E}">
        <p14:creationId xmlns:p14="http://schemas.microsoft.com/office/powerpoint/2010/main" val="59321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4" y="1280262"/>
            <a:ext cx="8370221" cy="3391326"/>
          </a:xfrm>
        </p:spPr>
        <p:txBody>
          <a:bodyPr>
            <a:normAutofit fontScale="700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restricted Division’s right to efficiently manage its work force.</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Created right for the Chief/Division to appeal to an arbitrator through an expedited process if the Labor Relations Committee does not approve of any proposed new/modified job descriptions.</a:t>
            </a:r>
          </a:p>
          <a:p>
            <a:pPr lvl="2">
              <a:buFont typeface="Wingdings" panose="05000000000000000000" pitchFamily="2" charset="2"/>
              <a:buChar char="Ø"/>
            </a:pPr>
            <a:r>
              <a:rPr lang="en-US"/>
              <a:t>Per FOP proposal, required Deputy Chief to review and approve that a test required for a position fairly measures job-related skills, knowledge and/or abilities.</a:t>
            </a:r>
          </a:p>
          <a:p>
            <a:pPr lvl="2">
              <a:buFont typeface="Wingdings" panose="05000000000000000000" pitchFamily="2" charset="2"/>
              <a:buChar char="Ø"/>
            </a:pPr>
            <a:r>
              <a:rPr lang="en-US"/>
              <a:t>Held the line against the FOP’s proposal to allow members with suspensions of less than 120 hours to be selected for an assignment change.</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14</a:t>
            </a:fld>
            <a:endParaRPr lang="en-US">
              <a:solidFill>
                <a:prstClr val="white"/>
              </a:solidFill>
            </a:endParaRPr>
          </a:p>
        </p:txBody>
      </p:sp>
      <p:pic>
        <p:nvPicPr>
          <p:cNvPr id="6" name="Picture 5">
            <a:extLst>
              <a:ext uri="{FF2B5EF4-FFF2-40B4-BE49-F238E27FC236}">
                <a16:creationId xmlns:a16="http://schemas.microsoft.com/office/drawing/2014/main" xmlns="" id="{7729B080-DE1B-483E-ABA3-98EF5D36196A}"/>
              </a:ext>
            </a:extLst>
          </p:cNvPr>
          <p:cNvPicPr>
            <a:picLocks noChangeAspect="1"/>
          </p:cNvPicPr>
          <p:nvPr/>
        </p:nvPicPr>
        <p:blipFill>
          <a:blip r:embed="rId3"/>
          <a:srcRect/>
          <a:stretch>
            <a:fillRect/>
          </a:stretch>
        </p:blipFill>
        <p:spPr>
          <a:xfrm>
            <a:off x="2987266" y="4299482"/>
            <a:ext cx="3657977" cy="2441527"/>
          </a:xfrm>
          <a:prstGeom prst="rect">
            <a:avLst/>
          </a:prstGeom>
        </p:spPr>
      </p:pic>
    </p:spTree>
    <p:extLst>
      <p:ext uri="{BB962C8B-B14F-4D97-AF65-F5344CB8AC3E}">
        <p14:creationId xmlns:p14="http://schemas.microsoft.com/office/powerpoint/2010/main" val="1664113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280261"/>
            <a:ext cx="5523095" cy="5282617"/>
          </a:xfrm>
        </p:spPr>
        <p:txBody>
          <a:bodyPr>
            <a:normAutofit fontScale="85000" lnSpcReduction="10000"/>
          </a:bodyPr>
          <a:lstStyle/>
          <a:p>
            <a:pPr marL="0" indent="0">
              <a:buNone/>
            </a:pPr>
            <a:r>
              <a:rPr lang="en-US" b="1"/>
              <a:t>Non-Economic Concerns</a:t>
            </a:r>
          </a:p>
          <a:p>
            <a:pPr lvl="1">
              <a:buFont typeface="Arial" panose="020B0604020202020204" pitchFamily="34" charset="0"/>
              <a:buChar char="•"/>
            </a:pPr>
            <a:r>
              <a:rPr lang="en-US" u="sng"/>
              <a:t>Concern</a:t>
            </a:r>
            <a:r>
              <a:rPr lang="en-US"/>
              <a:t>: FOP members were not held to the same standard as other City employees when it came to drug and alcohol testing.</a:t>
            </a:r>
          </a:p>
          <a:p>
            <a:pPr lvl="1">
              <a:buFont typeface="Arial" panose="020B0604020202020204" pitchFamily="34" charset="0"/>
              <a:buChar char="•"/>
            </a:pPr>
            <a:r>
              <a:rPr lang="en-US" u="sng"/>
              <a:t>Report</a:t>
            </a:r>
            <a:r>
              <a:rPr lang="en-US"/>
              <a:t>:</a:t>
            </a:r>
          </a:p>
          <a:p>
            <a:pPr lvl="2">
              <a:buFont typeface="Wingdings" panose="05000000000000000000" pitchFamily="2" charset="2"/>
              <a:buChar char="Ø"/>
            </a:pPr>
            <a:r>
              <a:rPr lang="en-US"/>
              <a:t>Included medical marijuana as an “illegal drug” unless use becomes legal under federal law.</a:t>
            </a:r>
          </a:p>
          <a:p>
            <a:pPr lvl="2">
              <a:buFont typeface="Wingdings" panose="05000000000000000000" pitchFamily="2" charset="2"/>
              <a:buChar char="Ø"/>
            </a:pPr>
            <a:r>
              <a:rPr lang="en-US"/>
              <a:t>Revised how blood alcohol levels from .02 - .039 are treated consistent with the federal regulations for CDL drivers and other City policies and CBAs.</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15</a:t>
            </a:fld>
            <a:endParaRPr lang="en-US">
              <a:solidFill>
                <a:prstClr val="white"/>
              </a:solidFill>
            </a:endParaRPr>
          </a:p>
        </p:txBody>
      </p:sp>
      <p:pic>
        <p:nvPicPr>
          <p:cNvPr id="5" name="Picture 4">
            <a:extLst>
              <a:ext uri="{FF2B5EF4-FFF2-40B4-BE49-F238E27FC236}">
                <a16:creationId xmlns:a16="http://schemas.microsoft.com/office/drawing/2014/main" xmlns="" id="{C80A497C-00B2-4390-A350-2D6E1E34D13A}"/>
              </a:ext>
            </a:extLst>
          </p:cNvPr>
          <p:cNvPicPr>
            <a:picLocks noChangeAspect="1"/>
          </p:cNvPicPr>
          <p:nvPr/>
        </p:nvPicPr>
        <p:blipFill>
          <a:blip r:embed="rId3"/>
          <a:srcRect/>
          <a:stretch>
            <a:fillRect/>
          </a:stretch>
        </p:blipFill>
        <p:spPr>
          <a:xfrm>
            <a:off x="5998110" y="3902713"/>
            <a:ext cx="3016725" cy="2189949"/>
          </a:xfrm>
          <a:prstGeom prst="rect">
            <a:avLst/>
          </a:prstGeom>
        </p:spPr>
      </p:pic>
      <p:pic>
        <p:nvPicPr>
          <p:cNvPr id="7" name="Picture 6">
            <a:extLst>
              <a:ext uri="{FF2B5EF4-FFF2-40B4-BE49-F238E27FC236}">
                <a16:creationId xmlns:a16="http://schemas.microsoft.com/office/drawing/2014/main" xmlns="" id="{7933838A-8782-461D-817F-A63BC6EEB3E1}"/>
              </a:ext>
            </a:extLst>
          </p:cNvPr>
          <p:cNvPicPr>
            <a:picLocks noChangeAspect="1"/>
          </p:cNvPicPr>
          <p:nvPr/>
        </p:nvPicPr>
        <p:blipFill>
          <a:blip r:embed="rId4"/>
          <a:srcRect/>
          <a:stretch>
            <a:fillRect/>
          </a:stretch>
        </p:blipFill>
        <p:spPr>
          <a:xfrm>
            <a:off x="6246500" y="1387843"/>
            <a:ext cx="2519944" cy="2407288"/>
          </a:xfrm>
          <a:prstGeom prst="rect">
            <a:avLst/>
          </a:prstGeom>
        </p:spPr>
      </p:pic>
    </p:spTree>
    <p:extLst>
      <p:ext uri="{BB962C8B-B14F-4D97-AF65-F5344CB8AC3E}">
        <p14:creationId xmlns:p14="http://schemas.microsoft.com/office/powerpoint/2010/main" val="2569223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280261"/>
            <a:ext cx="5523095" cy="5282617"/>
          </a:xfrm>
        </p:spPr>
        <p:txBody>
          <a:bodyPr>
            <a:normAutofit fontScale="85000" lnSpcReduction="20000"/>
          </a:bodyPr>
          <a:lstStyle/>
          <a:p>
            <a:pPr marL="0" indent="0">
              <a:buNone/>
            </a:pPr>
            <a:r>
              <a:rPr lang="en-US" b="1"/>
              <a:t>Non-Economic Concerns</a:t>
            </a:r>
          </a:p>
          <a:p>
            <a:pPr lvl="1">
              <a:buFont typeface="Arial" panose="020B0604020202020204" pitchFamily="34" charset="0"/>
              <a:buChar char="•"/>
            </a:pPr>
            <a:r>
              <a:rPr lang="en-US" u="sng"/>
              <a:t>Concern</a:t>
            </a:r>
            <a:r>
              <a:rPr lang="en-US"/>
              <a:t>: CBA provided FOP</a:t>
            </a:r>
            <a:r>
              <a:rPr lang="en-US">
                <a:solidFill>
                  <a:srgbClr val="FF0000"/>
                </a:solidFill>
              </a:rPr>
              <a:t> </a:t>
            </a:r>
            <a:r>
              <a:rPr lang="en-US"/>
              <a:t>members with unfair access to information and contained barriers to full investigations.</a:t>
            </a:r>
          </a:p>
          <a:p>
            <a:pPr lvl="1">
              <a:buFont typeface="Arial" panose="020B0604020202020204" pitchFamily="34" charset="0"/>
              <a:buChar char="•"/>
            </a:pPr>
            <a:r>
              <a:rPr lang="en-US" u="sng"/>
              <a:t>Report: </a:t>
            </a:r>
          </a:p>
          <a:p>
            <a:pPr lvl="2">
              <a:buFont typeface="Wingdings" panose="05000000000000000000" pitchFamily="2" charset="2"/>
              <a:buChar char="Ø"/>
            </a:pPr>
            <a:r>
              <a:rPr lang="en-US"/>
              <a:t>Held the line against the FOP’s proposal to provide greater rights to witnesses and the focus officer in investigations.</a:t>
            </a:r>
          </a:p>
          <a:p>
            <a:pPr lvl="2">
              <a:buFont typeface="Wingdings" panose="05000000000000000000" pitchFamily="2" charset="2"/>
              <a:buChar char="Ø"/>
            </a:pPr>
            <a:r>
              <a:rPr lang="en-US"/>
              <a:t>Held the line against FOP’s proposal to unreasonably narrow the scope of an investigation.</a:t>
            </a:r>
          </a:p>
          <a:p>
            <a:pPr lvl="2">
              <a:buFont typeface="Wingdings" panose="05000000000000000000" pitchFamily="2" charset="2"/>
              <a:buChar char="Ø"/>
            </a:pPr>
            <a:r>
              <a:rPr lang="en-US"/>
              <a:t>Held the line against FOP’s proposal to prohibit discipline if the scope of an investigation is exceeded.</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16</a:t>
            </a:fld>
            <a:endParaRPr lang="en-US">
              <a:solidFill>
                <a:prstClr val="white"/>
              </a:solidFill>
            </a:endParaRPr>
          </a:p>
        </p:txBody>
      </p:sp>
    </p:spTree>
    <p:extLst>
      <p:ext uri="{BB962C8B-B14F-4D97-AF65-F5344CB8AC3E}">
        <p14:creationId xmlns:p14="http://schemas.microsoft.com/office/powerpoint/2010/main" val="266628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3358836" y="1459724"/>
            <a:ext cx="5251010" cy="4923692"/>
          </a:xfrm>
        </p:spPr>
        <p:txBody>
          <a:bodyPr>
            <a:normAutofit fontScale="85000" lnSpcReduction="20000"/>
          </a:bodyPr>
          <a:lstStyle/>
          <a:p>
            <a:pPr marL="0" indent="0">
              <a:buNone/>
            </a:pPr>
            <a:r>
              <a:rPr lang="en-US" b="1"/>
              <a:t>Economic Issues - Wages</a:t>
            </a:r>
          </a:p>
          <a:p>
            <a:pPr lvl="1">
              <a:buFont typeface="Arial" panose="020B0604020202020204" pitchFamily="34" charset="0"/>
              <a:buChar char="•"/>
            </a:pPr>
            <a:r>
              <a:rPr lang="en-US"/>
              <a:t>Increased wages 3% for 2017 (retroactive), 2018, and 2019.</a:t>
            </a:r>
          </a:p>
          <a:p>
            <a:pPr lvl="1">
              <a:buFont typeface="Arial" panose="020B0604020202020204" pitchFamily="34" charset="0"/>
              <a:buChar char="•"/>
            </a:pPr>
            <a:r>
              <a:rPr lang="en-US"/>
              <a:t>Created new F-Step to take effect in December 2019 for all officers ending their ninth year.</a:t>
            </a:r>
          </a:p>
          <a:p>
            <a:pPr lvl="1">
              <a:buFont typeface="Arial" panose="020B0604020202020204" pitchFamily="34" charset="0"/>
              <a:buChar char="•"/>
            </a:pPr>
            <a:r>
              <a:rPr lang="en-US"/>
              <a:t>Reduced the rank differential between sergeant and lieutenant and between lieutenant and commander from 18% to 15% for those promoted to lieutenant or commander on or after January 1, 2020.</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17</a:t>
            </a:fld>
            <a:endParaRPr lang="en-US">
              <a:solidFill>
                <a:prstClr val="white"/>
              </a:solidFill>
            </a:endParaRPr>
          </a:p>
        </p:txBody>
      </p:sp>
      <p:pic>
        <p:nvPicPr>
          <p:cNvPr id="5" name="Picture 4">
            <a:extLst>
              <a:ext uri="{FF2B5EF4-FFF2-40B4-BE49-F238E27FC236}">
                <a16:creationId xmlns:a16="http://schemas.microsoft.com/office/drawing/2014/main" xmlns="" id="{81308E52-8101-4A55-8398-FB5B75D2E114}"/>
              </a:ext>
            </a:extLst>
          </p:cNvPr>
          <p:cNvPicPr>
            <a:picLocks noChangeAspect="1"/>
          </p:cNvPicPr>
          <p:nvPr/>
        </p:nvPicPr>
        <p:blipFill>
          <a:blip r:embed="rId3"/>
          <a:srcRect/>
          <a:stretch>
            <a:fillRect/>
          </a:stretch>
        </p:blipFill>
        <p:spPr>
          <a:xfrm>
            <a:off x="354782" y="2879003"/>
            <a:ext cx="3279481" cy="3028054"/>
          </a:xfrm>
          <a:prstGeom prst="rect">
            <a:avLst/>
          </a:prstGeom>
        </p:spPr>
      </p:pic>
    </p:spTree>
    <p:extLst>
      <p:ext uri="{BB962C8B-B14F-4D97-AF65-F5344CB8AC3E}">
        <p14:creationId xmlns:p14="http://schemas.microsoft.com/office/powerpoint/2010/main" val="3910223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75015" y="1512278"/>
            <a:ext cx="5445952" cy="4923692"/>
          </a:xfrm>
        </p:spPr>
        <p:txBody>
          <a:bodyPr>
            <a:normAutofit fontScale="92500" lnSpcReduction="20000"/>
          </a:bodyPr>
          <a:lstStyle/>
          <a:p>
            <a:pPr marL="0" indent="0">
              <a:buNone/>
            </a:pPr>
            <a:r>
              <a:rPr lang="en-US" b="1"/>
              <a:t>Economic Issues – Pension Pick-Up and Shift Differential</a:t>
            </a:r>
          </a:p>
          <a:p>
            <a:pPr lvl="1">
              <a:buFont typeface="Arial" panose="020B0604020202020204" pitchFamily="34" charset="0"/>
              <a:buChar char="•"/>
            </a:pPr>
            <a:r>
              <a:rPr lang="en-US"/>
              <a:t>Reduced City’s pension pick-up by 0.25% in 2018 and 0.5% in 2019.</a:t>
            </a:r>
          </a:p>
          <a:p>
            <a:pPr lvl="1">
              <a:buFont typeface="Arial" panose="020B0604020202020204" pitchFamily="34" charset="0"/>
              <a:buChar char="•"/>
            </a:pPr>
            <a:r>
              <a:rPr lang="en-US"/>
              <a:t>This reduces the pension pick-up to 1.25% in 2018 and 0.75% in 2019.</a:t>
            </a:r>
          </a:p>
          <a:p>
            <a:pPr lvl="1">
              <a:buFont typeface="Arial" panose="020B0604020202020204" pitchFamily="34" charset="0"/>
              <a:buChar char="•"/>
            </a:pPr>
            <a:r>
              <a:rPr lang="en-US"/>
              <a:t>Increased shift differential from $0.90 to $1.25 per hour, which better aligns the City with local comparable jurisdictions.</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18</a:t>
            </a:fld>
            <a:endParaRPr lang="en-US">
              <a:solidFill>
                <a:prstClr val="white"/>
              </a:solidFill>
            </a:endParaRPr>
          </a:p>
        </p:txBody>
      </p:sp>
      <p:pic>
        <p:nvPicPr>
          <p:cNvPr id="5" name="Picture 4">
            <a:extLst>
              <a:ext uri="{FF2B5EF4-FFF2-40B4-BE49-F238E27FC236}">
                <a16:creationId xmlns:a16="http://schemas.microsoft.com/office/drawing/2014/main" xmlns="" id="{70D62986-A02E-4DDB-B489-B5DF0A18CF42}"/>
              </a:ext>
            </a:extLst>
          </p:cNvPr>
          <p:cNvPicPr>
            <a:picLocks noChangeAspect="1"/>
          </p:cNvPicPr>
          <p:nvPr/>
        </p:nvPicPr>
        <p:blipFill>
          <a:blip r:embed="rId3"/>
          <a:srcRect/>
          <a:stretch>
            <a:fillRect/>
          </a:stretch>
        </p:blipFill>
        <p:spPr>
          <a:xfrm>
            <a:off x="5920967" y="2122636"/>
            <a:ext cx="3033647" cy="2612728"/>
          </a:xfrm>
          <a:prstGeom prst="rect">
            <a:avLst/>
          </a:prstGeom>
        </p:spPr>
      </p:pic>
    </p:spTree>
    <p:extLst>
      <p:ext uri="{BB962C8B-B14F-4D97-AF65-F5344CB8AC3E}">
        <p14:creationId xmlns:p14="http://schemas.microsoft.com/office/powerpoint/2010/main" val="756510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p:txBody>
          <a:bodyPr>
            <a:normAutofit/>
          </a:bodyPr>
          <a:lstStyle/>
          <a:p>
            <a:pPr marL="0" indent="0">
              <a:buNone/>
            </a:pPr>
            <a:r>
              <a:rPr lang="en-US" b="1"/>
              <a:t>Economic Issues - Insurance</a:t>
            </a:r>
          </a:p>
          <a:p>
            <a:pPr lvl="1">
              <a:buFont typeface="Arial" panose="020B0604020202020204" pitchFamily="34" charset="0"/>
              <a:buChar char="•"/>
            </a:pPr>
            <a:r>
              <a:rPr lang="en-US"/>
              <a:t>Recommended significant changes to the FOP health insurance and prescription drug plans, including plan redesign, increased cost-sharing, and increased premium contributions.</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19</a:t>
            </a:fld>
            <a:endParaRPr lang="en-US">
              <a:solidFill>
                <a:prstClr val="white"/>
              </a:solidFill>
            </a:endParaRPr>
          </a:p>
        </p:txBody>
      </p:sp>
    </p:spTree>
    <p:extLst>
      <p:ext uri="{BB962C8B-B14F-4D97-AF65-F5344CB8AC3E}">
        <p14:creationId xmlns:p14="http://schemas.microsoft.com/office/powerpoint/2010/main" val="2197760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Topics of Discussion</a:t>
            </a:r>
          </a:p>
        </p:txBody>
      </p:sp>
      <p:sp>
        <p:nvSpPr>
          <p:cNvPr id="3" name="Content Placeholder 2"/>
          <p:cNvSpPr>
            <a:spLocks noGrp="1"/>
          </p:cNvSpPr>
          <p:nvPr>
            <p:ph idx="1"/>
          </p:nvPr>
        </p:nvSpPr>
        <p:spPr>
          <a:xfrm>
            <a:off x="475014" y="1512278"/>
            <a:ext cx="8668986" cy="4923692"/>
          </a:xfrm>
        </p:spPr>
        <p:txBody>
          <a:bodyPr/>
          <a:lstStyle/>
          <a:p>
            <a:pPr marL="514350" indent="-514350">
              <a:buFont typeface="+mj-lt"/>
              <a:buAutoNum type="arabicPeriod"/>
            </a:pPr>
            <a:r>
              <a:rPr lang="en-US"/>
              <a:t>Impasse Process</a:t>
            </a:r>
          </a:p>
          <a:p>
            <a:pPr marL="514350" indent="-514350">
              <a:buFont typeface="+mj-lt"/>
              <a:buAutoNum type="arabicPeriod"/>
            </a:pPr>
            <a:r>
              <a:rPr lang="en-US"/>
              <a:t>Fact-Finding Report &amp; Recommendations</a:t>
            </a:r>
          </a:p>
          <a:p>
            <a:pPr marL="971550" lvl="1" indent="-514350">
              <a:buFont typeface="+mj-lt"/>
              <a:buAutoNum type="alphaLcPeriod"/>
            </a:pPr>
            <a:r>
              <a:rPr lang="en-US"/>
              <a:t>Non-Economic</a:t>
            </a:r>
          </a:p>
          <a:p>
            <a:pPr marL="971550" lvl="1" indent="-514350">
              <a:buFont typeface="+mj-lt"/>
              <a:buAutoNum type="alphaLcPeriod"/>
            </a:pPr>
            <a:r>
              <a:rPr lang="en-US"/>
              <a:t>Economic</a:t>
            </a:r>
          </a:p>
        </p:txBody>
      </p:sp>
      <p:pic>
        <p:nvPicPr>
          <p:cNvPr id="4" name="Picture 3"/>
          <p:cNvPicPr>
            <a:picLocks noChangeAspect="1"/>
          </p:cNvPicPr>
          <p:nvPr/>
        </p:nvPicPr>
        <p:blipFill>
          <a:blip r:embed="rId3"/>
          <a:srcRect/>
          <a:stretch>
            <a:fillRect/>
          </a:stretch>
        </p:blipFill>
        <p:spPr>
          <a:xfrm>
            <a:off x="2670720" y="4201330"/>
            <a:ext cx="3530955" cy="1727646"/>
          </a:xfrm>
          <a:prstGeom prst="rect">
            <a:avLst/>
          </a:prstGeom>
        </p:spPr>
      </p:pic>
    </p:spTree>
    <p:extLst>
      <p:ext uri="{BB962C8B-B14F-4D97-AF65-F5344CB8AC3E}">
        <p14:creationId xmlns:p14="http://schemas.microsoft.com/office/powerpoint/2010/main" val="100073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Bargaining Process </a:t>
            </a:r>
            <a:br>
              <a:rPr lang="en-US" sz="4000" b="1"/>
            </a:br>
            <a:r>
              <a:rPr lang="en-US" sz="4000" b="1"/>
              <a:t>and Good Faith</a:t>
            </a:r>
          </a:p>
        </p:txBody>
      </p:sp>
      <p:sp>
        <p:nvSpPr>
          <p:cNvPr id="3" name="Content Placeholder 2"/>
          <p:cNvSpPr>
            <a:spLocks noGrp="1"/>
          </p:cNvSpPr>
          <p:nvPr>
            <p:ph idx="1"/>
          </p:nvPr>
        </p:nvSpPr>
        <p:spPr>
          <a:xfrm>
            <a:off x="475014" y="1512278"/>
            <a:ext cx="5916821" cy="3794828"/>
          </a:xfrm>
        </p:spPr>
        <p:txBody>
          <a:bodyPr>
            <a:noAutofit/>
          </a:bodyPr>
          <a:lstStyle/>
          <a:p>
            <a:pPr marL="0" indent="0">
              <a:buNone/>
            </a:pPr>
            <a:r>
              <a:rPr lang="en-US" sz="2000"/>
              <a:t>Mid-term bargaining: City must notify the FOP of any proposed changes not specifically addressed in contract</a:t>
            </a:r>
          </a:p>
          <a:p>
            <a:pPr lvl="1"/>
            <a:r>
              <a:rPr lang="en-US" sz="2000"/>
              <a:t>The FOP has 10 calendar days to demand effects bargaining in writing.</a:t>
            </a:r>
          </a:p>
          <a:p>
            <a:pPr lvl="1"/>
            <a:r>
              <a:rPr lang="en-US" sz="2000"/>
              <a:t>Good faith bargaining for 30-45 days.</a:t>
            </a:r>
          </a:p>
          <a:p>
            <a:pPr lvl="1"/>
            <a:r>
              <a:rPr lang="en-US" sz="2000"/>
              <a:t>Mediation for 30 days or until resolution is reached or impasse declared, whichever occurs first.</a:t>
            </a:r>
          </a:p>
          <a:p>
            <a:pPr lvl="1"/>
            <a:r>
              <a:rPr lang="en-US" sz="2000"/>
              <a:t>City may implement its last offer or maintain status quo and submit unresolved issues to arbitration.</a:t>
            </a:r>
          </a:p>
          <a:p>
            <a:pPr lvl="1"/>
            <a:r>
              <a:rPr lang="en-US" sz="2000"/>
              <a:t>Arbitrator’s award incorporated into contract.</a:t>
            </a:r>
          </a:p>
        </p:txBody>
      </p:sp>
    </p:spTree>
    <p:extLst>
      <p:ext uri="{BB962C8B-B14F-4D97-AF65-F5344CB8AC3E}">
        <p14:creationId xmlns:p14="http://schemas.microsoft.com/office/powerpoint/2010/main" val="4006655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CBF62203-7637-4F90-B862-2EF38832583F}"/>
              </a:ext>
            </a:extLst>
          </p:cNvPr>
          <p:cNvPicPr>
            <a:picLocks noChangeAspect="1"/>
          </p:cNvPicPr>
          <p:nvPr/>
        </p:nvPicPr>
        <p:blipFill>
          <a:blip r:embed="rId3"/>
          <a:srcRect l="-61977" r="-61977"/>
          <a:stretch>
            <a:fillRect/>
          </a:stretch>
        </p:blipFill>
        <p:spPr>
          <a:xfrm>
            <a:off x="956930" y="1619768"/>
            <a:ext cx="7230140" cy="4718636"/>
          </a:xfrm>
          <a:prstGeom prst="rect">
            <a:avLst/>
          </a:prstGeom>
        </p:spPr>
      </p:pic>
      <p:sp>
        <p:nvSpPr>
          <p:cNvPr id="6" name="Title 1">
            <a:extLst>
              <a:ext uri="{FF2B5EF4-FFF2-40B4-BE49-F238E27FC236}">
                <a16:creationId xmlns:a16="http://schemas.microsoft.com/office/drawing/2014/main" xmlns="" id="{576605FD-EF78-48C5-A29A-CBBEDD36C202}"/>
              </a:ext>
            </a:extLst>
          </p:cNvPr>
          <p:cNvSpPr>
            <a:spLocks noGrp="1"/>
          </p:cNvSpPr>
          <p:nvPr>
            <p:ph type="title"/>
          </p:nvPr>
        </p:nvSpPr>
        <p:spPr/>
        <p:txBody>
          <a:bodyPr>
            <a:normAutofit/>
          </a:bodyPr>
          <a:lstStyle/>
          <a:p>
            <a:r>
              <a:rPr lang="en-US" sz="4000" b="1"/>
              <a:t>Questions</a:t>
            </a:r>
          </a:p>
        </p:txBody>
      </p:sp>
    </p:spTree>
    <p:extLst>
      <p:ext uri="{BB962C8B-B14F-4D97-AF65-F5344CB8AC3E}">
        <p14:creationId xmlns:p14="http://schemas.microsoft.com/office/powerpoint/2010/main" val="2939691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a:xfrm>
            <a:off x="4909370" y="361435"/>
            <a:ext cx="4234630" cy="1576007"/>
          </a:xfrm>
          <a:prstGeom prst="rect">
            <a:avLst/>
          </a:prstGeom>
        </p:spPr>
      </p:pic>
      <p:sp>
        <p:nvSpPr>
          <p:cNvPr id="2" name="Title 1"/>
          <p:cNvSpPr>
            <a:spLocks noGrp="1"/>
          </p:cNvSpPr>
          <p:nvPr>
            <p:ph type="title"/>
          </p:nvPr>
        </p:nvSpPr>
        <p:spPr/>
        <p:txBody>
          <a:bodyPr>
            <a:normAutofit fontScale="90000"/>
          </a:bodyPr>
          <a:lstStyle/>
          <a:p>
            <a:r>
              <a:rPr lang="en-US" sz="4000" b="1"/>
              <a:t>Fact-Finding Report Not Rejected</a:t>
            </a:r>
          </a:p>
        </p:txBody>
      </p:sp>
      <p:sp>
        <p:nvSpPr>
          <p:cNvPr id="3" name="Content Placeholder 2"/>
          <p:cNvSpPr>
            <a:spLocks noGrp="1"/>
          </p:cNvSpPr>
          <p:nvPr>
            <p:ph idx="1"/>
          </p:nvPr>
        </p:nvSpPr>
        <p:spPr>
          <a:xfrm>
            <a:off x="475014" y="1512278"/>
            <a:ext cx="6921767" cy="4335629"/>
          </a:xfrm>
        </p:spPr>
        <p:txBody>
          <a:bodyPr>
            <a:normAutofit fontScale="85000" lnSpcReduction="20000"/>
          </a:bodyPr>
          <a:lstStyle/>
          <a:p>
            <a:endParaRPr lang="en-US"/>
          </a:p>
          <a:p>
            <a:r>
              <a:rPr lang="en-US"/>
              <a:t>Legislative body (City Council) and employee organization had 7 days after findings and recommendations were sent to reject recommendations by 3/5 vote.</a:t>
            </a:r>
          </a:p>
          <a:p>
            <a:r>
              <a:rPr lang="en-US"/>
              <a:t>Because neither rejected, a Collective Bargaining Agreement (CBA) will be executed between the parties, including the fact-finder’s recommendations.</a:t>
            </a:r>
          </a:p>
          <a:p>
            <a:r>
              <a:rPr lang="en-US"/>
              <a:t>Because neither rejected, the parties do not need to submit to final offer settlement procedure </a:t>
            </a:r>
            <a:r>
              <a:rPr lang="en-US" b="1"/>
              <a:t>(conciliation).</a:t>
            </a:r>
          </a:p>
        </p:txBody>
      </p:sp>
    </p:spTree>
    <p:extLst>
      <p:ext uri="{BB962C8B-B14F-4D97-AF65-F5344CB8AC3E}">
        <p14:creationId xmlns:p14="http://schemas.microsoft.com/office/powerpoint/2010/main" val="92215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Recall Conciliation as the Alternative</a:t>
            </a:r>
          </a:p>
        </p:txBody>
      </p:sp>
      <p:sp>
        <p:nvSpPr>
          <p:cNvPr id="3" name="Content Placeholder 2"/>
          <p:cNvSpPr>
            <a:spLocks noGrp="1"/>
          </p:cNvSpPr>
          <p:nvPr>
            <p:ph idx="1"/>
          </p:nvPr>
        </p:nvSpPr>
        <p:spPr>
          <a:xfrm>
            <a:off x="475014" y="1512277"/>
            <a:ext cx="6123010" cy="5103675"/>
          </a:xfrm>
        </p:spPr>
        <p:txBody>
          <a:bodyPr>
            <a:normAutofit fontScale="70000" lnSpcReduction="20000"/>
          </a:bodyPr>
          <a:lstStyle/>
          <a:p>
            <a:r>
              <a:rPr lang="en-US"/>
              <a:t>Parties select one conciliator from a 5-person list of neutrals (who are not necessarily local to Columbus and have a variety of backgrounds) provided by the State Employment Relations Board (SERB) within 5 days of receiving list.</a:t>
            </a:r>
          </a:p>
          <a:p>
            <a:r>
              <a:rPr lang="en-US"/>
              <a:t>Conciliator shall hold a hearing within 30 days of SERB’s order to submit to a final offer settlement procedure, or as soon thereafter as is practicable.</a:t>
            </a:r>
          </a:p>
          <a:p>
            <a:r>
              <a:rPr lang="en-US"/>
              <a:t>Not later than 5 calendar days before the hearing, each of the parties shall submit to the conciliator, to the opposing party, and to the board, a written report summarizing the unresolved issues, the party’s </a:t>
            </a:r>
            <a:r>
              <a:rPr lang="en-US" b="1" u="sng"/>
              <a:t>final offer</a:t>
            </a:r>
            <a:r>
              <a:rPr lang="en-US" b="1"/>
              <a:t> </a:t>
            </a:r>
            <a:r>
              <a:rPr lang="en-US"/>
              <a:t>as to the issues, and the rationale for that position.</a:t>
            </a:r>
          </a:p>
        </p:txBody>
      </p:sp>
      <p:pic>
        <p:nvPicPr>
          <p:cNvPr id="4" name="Picture 3"/>
          <p:cNvPicPr>
            <a:picLocks noChangeAspect="1"/>
          </p:cNvPicPr>
          <p:nvPr/>
        </p:nvPicPr>
        <p:blipFill>
          <a:blip r:embed="rId3"/>
          <a:srcRect/>
          <a:stretch>
            <a:fillRect/>
          </a:stretch>
        </p:blipFill>
        <p:spPr>
          <a:xfrm rot="20253878">
            <a:off x="6110925" y="663119"/>
            <a:ext cx="2676734" cy="1698314"/>
          </a:xfrm>
          <a:prstGeom prst="rect">
            <a:avLst/>
          </a:prstGeom>
        </p:spPr>
      </p:pic>
    </p:spTree>
    <p:extLst>
      <p:ext uri="{BB962C8B-B14F-4D97-AF65-F5344CB8AC3E}">
        <p14:creationId xmlns:p14="http://schemas.microsoft.com/office/powerpoint/2010/main" val="381568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Recall Conciliation as the Alternative</a:t>
            </a:r>
          </a:p>
        </p:txBody>
      </p:sp>
      <p:sp>
        <p:nvSpPr>
          <p:cNvPr id="3" name="Content Placeholder 2"/>
          <p:cNvSpPr>
            <a:spLocks noGrp="1"/>
          </p:cNvSpPr>
          <p:nvPr>
            <p:ph idx="1"/>
          </p:nvPr>
        </p:nvSpPr>
        <p:spPr>
          <a:xfrm>
            <a:off x="475014" y="1512277"/>
            <a:ext cx="6015434" cy="5228732"/>
          </a:xfrm>
        </p:spPr>
        <p:txBody>
          <a:bodyPr>
            <a:normAutofit fontScale="70000" lnSpcReduction="20000"/>
          </a:bodyPr>
          <a:lstStyle/>
          <a:p>
            <a:pPr marL="0" indent="0">
              <a:buNone/>
            </a:pPr>
            <a:r>
              <a:rPr lang="en-US"/>
              <a:t>The conciliator shall resolve the dispute by selecting, on an issue-by-issue basis, from between each of the party’s final settlement offers, considering the following factors:</a:t>
            </a:r>
          </a:p>
          <a:p>
            <a:pPr marL="971550" lvl="1" indent="-514350">
              <a:buAutoNum type="alphaLcParenBoth"/>
            </a:pPr>
            <a:r>
              <a:rPr lang="en-US"/>
              <a:t>Past collectively bargained agreements</a:t>
            </a:r>
          </a:p>
          <a:p>
            <a:pPr marL="971550" lvl="1" indent="-514350">
              <a:buAutoNum type="alphaLcParenBoth"/>
            </a:pPr>
            <a:r>
              <a:rPr lang="en-US"/>
              <a:t>Issues related to other public and private employees doing comparable work</a:t>
            </a:r>
          </a:p>
          <a:p>
            <a:pPr marL="971550" lvl="1" indent="-514350">
              <a:buAutoNum type="alphaLcParenBoth"/>
            </a:pPr>
            <a:r>
              <a:rPr lang="en-US"/>
              <a:t>Interests and welfare of the public, the ability of the public employer to finance and administer the issues proposed, and the effect of the adjustments on the normal standard of public service</a:t>
            </a:r>
          </a:p>
          <a:p>
            <a:pPr marL="971550" lvl="1" indent="-514350">
              <a:buAutoNum type="alphaLcParenBoth"/>
            </a:pPr>
            <a:r>
              <a:rPr lang="en-US"/>
              <a:t>The lawful authority of the public employer</a:t>
            </a:r>
          </a:p>
          <a:p>
            <a:pPr marL="971550" lvl="1" indent="-514350">
              <a:buAutoNum type="alphaLcParenBoth"/>
            </a:pPr>
            <a:r>
              <a:rPr lang="en-US"/>
              <a:t>The stipulations of the parties</a:t>
            </a:r>
          </a:p>
          <a:p>
            <a:pPr marL="971550" lvl="1" indent="-514350">
              <a:buAutoNum type="alphaLcParenBoth"/>
            </a:pPr>
            <a:r>
              <a:rPr lang="en-US"/>
              <a:t>Other factors that are normally or traditionally taken into consideration in the determination of the issues submitted to final offer settlement </a:t>
            </a:r>
          </a:p>
        </p:txBody>
      </p:sp>
      <p:pic>
        <p:nvPicPr>
          <p:cNvPr id="4" name="Picture 3"/>
          <p:cNvPicPr>
            <a:picLocks noChangeAspect="1"/>
          </p:cNvPicPr>
          <p:nvPr/>
        </p:nvPicPr>
        <p:blipFill>
          <a:blip r:embed="rId3"/>
          <a:srcRect/>
          <a:stretch>
            <a:fillRect/>
          </a:stretch>
        </p:blipFill>
        <p:spPr>
          <a:xfrm>
            <a:off x="6703919" y="3569095"/>
            <a:ext cx="2201087" cy="2189125"/>
          </a:xfrm>
          <a:prstGeom prst="rect">
            <a:avLst/>
          </a:prstGeom>
        </p:spPr>
      </p:pic>
      <p:pic>
        <p:nvPicPr>
          <p:cNvPr id="5" name="Picture 4"/>
          <p:cNvPicPr>
            <a:picLocks noChangeAspect="1"/>
          </p:cNvPicPr>
          <p:nvPr/>
        </p:nvPicPr>
        <p:blipFill>
          <a:blip r:embed="rId4"/>
          <a:srcRect/>
          <a:stretch>
            <a:fillRect/>
          </a:stretch>
        </p:blipFill>
        <p:spPr>
          <a:xfrm>
            <a:off x="6703919" y="1893794"/>
            <a:ext cx="2201087" cy="1459006"/>
          </a:xfrm>
          <a:prstGeom prst="rect">
            <a:avLst/>
          </a:prstGeom>
        </p:spPr>
      </p:pic>
    </p:spTree>
    <p:extLst>
      <p:ext uri="{BB962C8B-B14F-4D97-AF65-F5344CB8AC3E}">
        <p14:creationId xmlns:p14="http://schemas.microsoft.com/office/powerpoint/2010/main" val="292821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a:t>Recall Conciliation as the Alternative</a:t>
            </a:r>
          </a:p>
        </p:txBody>
      </p:sp>
      <p:sp>
        <p:nvSpPr>
          <p:cNvPr id="3" name="Content Placeholder 2"/>
          <p:cNvSpPr>
            <a:spLocks noGrp="1"/>
          </p:cNvSpPr>
          <p:nvPr>
            <p:ph idx="1"/>
          </p:nvPr>
        </p:nvSpPr>
        <p:spPr>
          <a:xfrm>
            <a:off x="475013" y="1512277"/>
            <a:ext cx="7552567" cy="5228732"/>
          </a:xfrm>
        </p:spPr>
        <p:txBody>
          <a:bodyPr>
            <a:normAutofit/>
          </a:bodyPr>
          <a:lstStyle/>
          <a:p>
            <a:pPr marL="0" indent="0">
              <a:buNone/>
            </a:pPr>
            <a:r>
              <a:rPr lang="en-US"/>
              <a:t>The conciliator shall make written findings of fact and promulgate a written opinion and order, which is a </a:t>
            </a:r>
            <a:r>
              <a:rPr lang="en-US" b="1"/>
              <a:t>binding mandate</a:t>
            </a:r>
            <a:r>
              <a:rPr lang="en-US"/>
              <a:t>.</a:t>
            </a:r>
          </a:p>
        </p:txBody>
      </p:sp>
      <p:pic>
        <p:nvPicPr>
          <p:cNvPr id="4" name="Picture 3"/>
          <p:cNvPicPr>
            <a:picLocks noChangeAspect="1"/>
          </p:cNvPicPr>
          <p:nvPr/>
        </p:nvPicPr>
        <p:blipFill>
          <a:blip r:embed="rId3"/>
          <a:srcRect/>
          <a:stretch>
            <a:fillRect/>
          </a:stretch>
        </p:blipFill>
        <p:spPr>
          <a:xfrm>
            <a:off x="2692482" y="3614375"/>
            <a:ext cx="4077159" cy="2714708"/>
          </a:xfrm>
          <a:prstGeom prst="rect">
            <a:avLst/>
          </a:prstGeom>
        </p:spPr>
      </p:pic>
    </p:spTree>
    <p:extLst>
      <p:ext uri="{BB962C8B-B14F-4D97-AF65-F5344CB8AC3E}">
        <p14:creationId xmlns:p14="http://schemas.microsoft.com/office/powerpoint/2010/main" val="137672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Fact-Finding Process</a:t>
            </a:r>
          </a:p>
        </p:txBody>
      </p:sp>
      <p:sp>
        <p:nvSpPr>
          <p:cNvPr id="3" name="Content Placeholder 2"/>
          <p:cNvSpPr>
            <a:spLocks noGrp="1"/>
          </p:cNvSpPr>
          <p:nvPr>
            <p:ph idx="1"/>
          </p:nvPr>
        </p:nvSpPr>
        <p:spPr/>
        <p:txBody>
          <a:bodyPr>
            <a:normAutofit fontScale="92500"/>
          </a:bodyPr>
          <a:lstStyle/>
          <a:p>
            <a:r>
              <a:rPr lang="en-US"/>
              <a:t>Contract expired December 8, 2017.</a:t>
            </a:r>
          </a:p>
          <a:p>
            <a:r>
              <a:rPr lang="en-US"/>
              <a:t>Bargaining started September 2017.</a:t>
            </a:r>
          </a:p>
          <a:p>
            <a:r>
              <a:rPr lang="en-US"/>
              <a:t>22 sessions before impasse reached.</a:t>
            </a:r>
          </a:p>
          <a:p>
            <a:pPr lvl="1"/>
            <a:r>
              <a:rPr lang="en-US"/>
              <a:t>30+ unresolved issues</a:t>
            </a:r>
          </a:p>
          <a:p>
            <a:r>
              <a:rPr lang="en-US"/>
              <a:t>6 days of hearing before the Fact-Finder Report and Recommendation issued November 27.</a:t>
            </a:r>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7</a:t>
            </a:fld>
            <a:endParaRPr lang="en-US">
              <a:solidFill>
                <a:prstClr val="white"/>
              </a:solidFill>
            </a:endParaRPr>
          </a:p>
        </p:txBody>
      </p:sp>
    </p:spTree>
    <p:extLst>
      <p:ext uri="{BB962C8B-B14F-4D97-AF65-F5344CB8AC3E}">
        <p14:creationId xmlns:p14="http://schemas.microsoft.com/office/powerpoint/2010/main" val="183975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Fact-Finding Process</a:t>
            </a:r>
          </a:p>
        </p:txBody>
      </p:sp>
      <p:sp>
        <p:nvSpPr>
          <p:cNvPr id="3" name="Content Placeholder 2"/>
          <p:cNvSpPr>
            <a:spLocks noGrp="1"/>
          </p:cNvSpPr>
          <p:nvPr>
            <p:ph idx="1"/>
          </p:nvPr>
        </p:nvSpPr>
        <p:spPr>
          <a:xfrm>
            <a:off x="3354017" y="1280262"/>
            <a:ext cx="5527434" cy="4923692"/>
          </a:xfrm>
        </p:spPr>
        <p:txBody>
          <a:bodyPr>
            <a:normAutofit fontScale="85000" lnSpcReduction="20000"/>
          </a:bodyPr>
          <a:lstStyle/>
          <a:p>
            <a:r>
              <a:rPr lang="en-US"/>
              <a:t>Administration was briefed.</a:t>
            </a:r>
          </a:p>
          <a:p>
            <a:r>
              <a:rPr lang="en-US"/>
              <a:t>Meetings with City Council members as requested.</a:t>
            </a:r>
          </a:p>
          <a:p>
            <a:r>
              <a:rPr lang="en-US"/>
              <a:t>FOP bargaining units did not vote to reject the report. </a:t>
            </a:r>
          </a:p>
          <a:p>
            <a:r>
              <a:rPr lang="en-US"/>
              <a:t>City Council did not vote to reject.</a:t>
            </a:r>
          </a:p>
          <a:p>
            <a:r>
              <a:rPr lang="en-US"/>
              <a:t>Report was deemed accepted as of December 4.</a:t>
            </a:r>
          </a:p>
          <a:p>
            <a:r>
              <a:rPr lang="en-US"/>
              <a:t>Because the report was deemed accepted, there is no need for conciliation or “binding arbitration.”</a:t>
            </a:r>
          </a:p>
          <a:p>
            <a:endParaRPr lang="en-US"/>
          </a:p>
          <a:p>
            <a:endParaRPr lang="en-US"/>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8</a:t>
            </a:fld>
            <a:endParaRPr lang="en-US">
              <a:solidFill>
                <a:prstClr val="white"/>
              </a:solidFill>
            </a:endParaRPr>
          </a:p>
        </p:txBody>
      </p:sp>
      <p:pic>
        <p:nvPicPr>
          <p:cNvPr id="5" name="Picture 4">
            <a:extLst>
              <a:ext uri="{FF2B5EF4-FFF2-40B4-BE49-F238E27FC236}">
                <a16:creationId xmlns:a16="http://schemas.microsoft.com/office/drawing/2014/main" xmlns="" id="{A52CC09D-4EFE-4995-8D7D-B85D72541335}"/>
              </a:ext>
            </a:extLst>
          </p:cNvPr>
          <p:cNvPicPr>
            <a:picLocks noChangeAspect="1"/>
          </p:cNvPicPr>
          <p:nvPr/>
        </p:nvPicPr>
        <p:blipFill>
          <a:blip r:embed="rId3"/>
          <a:srcRect/>
          <a:stretch>
            <a:fillRect/>
          </a:stretch>
        </p:blipFill>
        <p:spPr>
          <a:xfrm>
            <a:off x="137570" y="2141521"/>
            <a:ext cx="3292066" cy="2194711"/>
          </a:xfrm>
          <a:prstGeom prst="rect">
            <a:avLst/>
          </a:prstGeom>
        </p:spPr>
      </p:pic>
    </p:spTree>
    <p:extLst>
      <p:ext uri="{BB962C8B-B14F-4D97-AF65-F5344CB8AC3E}">
        <p14:creationId xmlns:p14="http://schemas.microsoft.com/office/powerpoint/2010/main" val="1429107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Summary of the Report</a:t>
            </a:r>
          </a:p>
        </p:txBody>
      </p:sp>
      <p:sp>
        <p:nvSpPr>
          <p:cNvPr id="3" name="Content Placeholder 2"/>
          <p:cNvSpPr>
            <a:spLocks noGrp="1"/>
          </p:cNvSpPr>
          <p:nvPr>
            <p:ph idx="1"/>
          </p:nvPr>
        </p:nvSpPr>
        <p:spPr>
          <a:xfrm>
            <a:off x="489941" y="1280262"/>
            <a:ext cx="6921767" cy="4923692"/>
          </a:xfrm>
        </p:spPr>
        <p:txBody>
          <a:bodyPr>
            <a:normAutofit fontScale="92500" lnSpcReduction="20000"/>
          </a:bodyPr>
          <a:lstStyle/>
          <a:p>
            <a:pPr marL="0" indent="0">
              <a:buNone/>
            </a:pPr>
            <a:r>
              <a:rPr lang="en-US" b="1"/>
              <a:t>Non-Economic Concerns</a:t>
            </a:r>
          </a:p>
          <a:p>
            <a:pPr lvl="1">
              <a:buFont typeface="Arial" panose="020B0604020202020204" pitchFamily="34" charset="0"/>
              <a:buChar char="•"/>
            </a:pPr>
            <a:endParaRPr lang="en-US" u="sng"/>
          </a:p>
          <a:p>
            <a:pPr lvl="1">
              <a:buFont typeface="Arial" panose="020B0604020202020204" pitchFamily="34" charset="0"/>
              <a:buChar char="•"/>
            </a:pPr>
            <a:endParaRPr lang="en-US" u="sng"/>
          </a:p>
          <a:p>
            <a:pPr lvl="1">
              <a:buFont typeface="Arial" panose="020B0604020202020204" pitchFamily="34" charset="0"/>
              <a:buChar char="•"/>
            </a:pPr>
            <a:endParaRPr lang="en-US" u="sng"/>
          </a:p>
          <a:p>
            <a:pPr lvl="1">
              <a:buFont typeface="Arial" panose="020B0604020202020204" pitchFamily="34" charset="0"/>
              <a:buChar char="•"/>
            </a:pPr>
            <a:endParaRPr lang="en-US" u="sng"/>
          </a:p>
          <a:p>
            <a:pPr lvl="1">
              <a:buFont typeface="Arial" panose="020B0604020202020204" pitchFamily="34" charset="0"/>
              <a:buChar char="•"/>
            </a:pPr>
            <a:endParaRPr lang="en-US" u="sng"/>
          </a:p>
          <a:p>
            <a:pPr lvl="1">
              <a:buFont typeface="Arial" panose="020B0604020202020204" pitchFamily="34" charset="0"/>
              <a:buChar char="•"/>
            </a:pPr>
            <a:endParaRPr lang="en-US" u="sng"/>
          </a:p>
          <a:p>
            <a:pPr lvl="1">
              <a:buFont typeface="Arial" panose="020B0604020202020204" pitchFamily="34" charset="0"/>
              <a:buChar char="•"/>
            </a:pPr>
            <a:r>
              <a:rPr lang="en-US" u="sng"/>
              <a:t>Concern</a:t>
            </a:r>
            <a:r>
              <a:rPr lang="en-US"/>
              <a:t>: CBA disqualified citizen complaints in certain circumstances.</a:t>
            </a:r>
          </a:p>
          <a:p>
            <a:pPr lvl="1">
              <a:buFont typeface="Arial" panose="020B0604020202020204" pitchFamily="34" charset="0"/>
              <a:buChar char="•"/>
            </a:pPr>
            <a:r>
              <a:rPr lang="en-US" u="sng"/>
              <a:t>Report</a:t>
            </a:r>
            <a:r>
              <a:rPr lang="en-US"/>
              <a:t>: </a:t>
            </a:r>
          </a:p>
          <a:p>
            <a:pPr lvl="2">
              <a:buFont typeface="Wingdings" panose="05000000000000000000" pitchFamily="2" charset="2"/>
              <a:buChar char="Ø"/>
            </a:pPr>
            <a:r>
              <a:rPr lang="en-US"/>
              <a:t>Created more time to file citizen complaints by extending deadline from 60 to 90 days.</a:t>
            </a:r>
          </a:p>
          <a:p>
            <a:pPr marL="914400" lvl="2" indent="0">
              <a:buNone/>
            </a:pPr>
            <a:endParaRPr lang="en-US"/>
          </a:p>
        </p:txBody>
      </p:sp>
      <p:sp>
        <p:nvSpPr>
          <p:cNvPr id="4" name="Slide Number Placeholder 3"/>
          <p:cNvSpPr>
            <a:spLocks noGrp="1"/>
          </p:cNvSpPr>
          <p:nvPr>
            <p:ph type="sldNum" sz="quarter" idx="12"/>
          </p:nvPr>
        </p:nvSpPr>
        <p:spPr/>
        <p:txBody>
          <a:bodyPr/>
          <a:lstStyle/>
          <a:p>
            <a:fld id="{895C34BC-CED8-4E15-A283-F8157D62C0C6}" type="slidenum">
              <a:rPr lang="en-US" smtClean="0">
                <a:solidFill>
                  <a:prstClr val="white"/>
                </a:solidFill>
              </a:rPr>
              <a:t>9</a:t>
            </a:fld>
            <a:endParaRPr lang="en-US">
              <a:solidFill>
                <a:prstClr val="white"/>
              </a:solidFill>
            </a:endParaRPr>
          </a:p>
        </p:txBody>
      </p:sp>
      <p:pic>
        <p:nvPicPr>
          <p:cNvPr id="6" name="Picture 5">
            <a:extLst>
              <a:ext uri="{FF2B5EF4-FFF2-40B4-BE49-F238E27FC236}">
                <a16:creationId xmlns:a16="http://schemas.microsoft.com/office/drawing/2014/main" xmlns="" id="{9D6F90B1-DA17-4A1F-831E-46258C4E233A}"/>
              </a:ext>
            </a:extLst>
          </p:cNvPr>
          <p:cNvPicPr>
            <a:picLocks noChangeAspect="1"/>
          </p:cNvPicPr>
          <p:nvPr/>
        </p:nvPicPr>
        <p:blipFill>
          <a:blip r:embed="rId3"/>
          <a:srcRect/>
          <a:stretch>
            <a:fillRect/>
          </a:stretch>
        </p:blipFill>
        <p:spPr>
          <a:xfrm>
            <a:off x="2439123" y="1676241"/>
            <a:ext cx="2960578" cy="1977008"/>
          </a:xfrm>
          <a:prstGeom prst="rect">
            <a:avLst/>
          </a:prstGeom>
        </p:spPr>
      </p:pic>
    </p:spTree>
    <p:extLst>
      <p:ext uri="{BB962C8B-B14F-4D97-AF65-F5344CB8AC3E}">
        <p14:creationId xmlns:p14="http://schemas.microsoft.com/office/powerpoint/2010/main" val="203496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H Master Template">
  <a:themeElements>
    <a:clrScheme name="BH Master Colors Theme">
      <a:dk1>
        <a:srgbClr val="2C2C2C"/>
      </a:dk1>
      <a:lt1>
        <a:sysClr val="window" lastClr="FFFFFF"/>
      </a:lt1>
      <a:dk2>
        <a:srgbClr val="959595"/>
      </a:dk2>
      <a:lt2>
        <a:srgbClr val="D4D2D0"/>
      </a:lt2>
      <a:accent1>
        <a:srgbClr val="CB333B"/>
      </a:accent1>
      <a:accent2>
        <a:srgbClr val="EAADB0"/>
      </a:accent2>
      <a:accent3>
        <a:srgbClr val="98262C"/>
      </a:accent3>
      <a:accent4>
        <a:srgbClr val="BFBDBA"/>
      </a:accent4>
      <a:accent5>
        <a:srgbClr val="959595"/>
      </a:accent5>
      <a:accent6>
        <a:srgbClr val="7E848D"/>
      </a:accent6>
      <a:hlink>
        <a:srgbClr val="414141"/>
      </a:hlink>
      <a:folHlink>
        <a:srgbClr val="CB333B"/>
      </a:folHlink>
    </a:clrScheme>
    <a:fontScheme name="Office Classic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On-screen Show (4:3)</PresentationFormat>
  <Paragraphs>132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BH Master Template</vt:lpstr>
      <vt:lpstr>Fact-Finding Report and Recommendations Community Safety Advisory Commission</vt:lpstr>
      <vt:lpstr>Topics of Discussion</vt:lpstr>
      <vt:lpstr>Fact-Finding Report Not Rejected</vt:lpstr>
      <vt:lpstr>Recall Conciliation as the Alternative</vt:lpstr>
      <vt:lpstr>Recall Conciliation as the Alternative</vt:lpstr>
      <vt:lpstr>Recall Conciliation as the Alternative</vt:lpstr>
      <vt:lpstr>Fact-Finding Process</vt:lpstr>
      <vt:lpstr>Fact-Finding Process</vt:lpstr>
      <vt:lpstr>Summary of the Report</vt:lpstr>
      <vt:lpstr>Summary of the Report</vt:lpstr>
      <vt:lpstr>Summary of the Report</vt:lpstr>
      <vt:lpstr>Summary of the Report</vt:lpstr>
      <vt:lpstr>Summary of the Report</vt:lpstr>
      <vt:lpstr>Summary of the Report</vt:lpstr>
      <vt:lpstr>Summary of the Report</vt:lpstr>
      <vt:lpstr>Summary of the Report</vt:lpstr>
      <vt:lpstr>Summary of the Report</vt:lpstr>
      <vt:lpstr>Summary of the Report</vt:lpstr>
      <vt:lpstr>Summary of the Report</vt:lpstr>
      <vt:lpstr>Bargaining Process  and Good Faith</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0</cp:revision>
  <dcterms:modified xsi:type="dcterms:W3CDTF">2019-04-24T14:54:16Z</dcterms:modified>
</cp:coreProperties>
</file>