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handoutMasterIdLst>
    <p:handoutMasterId r:id="rId42"/>
  </p:handoutMasterIdLst>
  <p:sldIdLst>
    <p:sldId id="256" r:id="rId2"/>
    <p:sldId id="273" r:id="rId3"/>
    <p:sldId id="275" r:id="rId4"/>
    <p:sldId id="276" r:id="rId5"/>
    <p:sldId id="259" r:id="rId6"/>
    <p:sldId id="277" r:id="rId7"/>
    <p:sldId id="278" r:id="rId8"/>
    <p:sldId id="279" r:id="rId9"/>
    <p:sldId id="257" r:id="rId10"/>
    <p:sldId id="301" r:id="rId11"/>
    <p:sldId id="280" r:id="rId12"/>
    <p:sldId id="281" r:id="rId13"/>
    <p:sldId id="262" r:id="rId14"/>
    <p:sldId id="265" r:id="rId15"/>
    <p:sldId id="272" r:id="rId16"/>
    <p:sldId id="303" r:id="rId17"/>
    <p:sldId id="300" r:id="rId18"/>
    <p:sldId id="304" r:id="rId19"/>
    <p:sldId id="266" r:id="rId20"/>
    <p:sldId id="270" r:id="rId21"/>
    <p:sldId id="286" r:id="rId22"/>
    <p:sldId id="287" r:id="rId23"/>
    <p:sldId id="288" r:id="rId24"/>
    <p:sldId id="289" r:id="rId25"/>
    <p:sldId id="290" r:id="rId26"/>
    <p:sldId id="291" r:id="rId27"/>
    <p:sldId id="292" r:id="rId28"/>
    <p:sldId id="302" r:id="rId29"/>
    <p:sldId id="293" r:id="rId30"/>
    <p:sldId id="263" r:id="rId31"/>
    <p:sldId id="294" r:id="rId32"/>
    <p:sldId id="295" r:id="rId33"/>
    <p:sldId id="296" r:id="rId34"/>
    <p:sldId id="282" r:id="rId35"/>
    <p:sldId id="283" r:id="rId36"/>
    <p:sldId id="284" r:id="rId37"/>
    <p:sldId id="285" r:id="rId38"/>
    <p:sldId id="299" r:id="rId39"/>
    <p:sldId id="297"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A00"/>
    <a:srgbClr val="1F497D"/>
    <a:srgbClr val="54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2" d="100"/>
          <a:sy n="22" d="100"/>
        </p:scale>
        <p:origin x="3792" y="42"/>
      </p:cViewPr>
      <p:guideLst>
        <p:guide orient="horz" pos="4319"/>
        <p:guide pos="2880"/>
      </p:guideLst>
    </p:cSldViewPr>
  </p:slideViewPr>
  <p:notesTextViewPr>
    <p:cViewPr>
      <p:scale>
        <a:sx n="1" d="1"/>
        <a:sy n="1" d="1"/>
      </p:scale>
      <p:origin x="0" y="0"/>
    </p:cViewPr>
  </p:notesTextViewPr>
  <p:sorterViewPr>
    <p:cViewPr>
      <p:scale>
        <a:sx n="100" d="100"/>
        <a:sy n="100" d="100"/>
      </p:scale>
      <p:origin x="0" y="-4099"/>
    </p:cViewPr>
  </p:sorter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548147E-448A-4B3B-AAC4-C703DC7CE8C1}" type="datetimeFigureOut">
              <a:rPr lang="en-US" smtClean="0"/>
              <a:t>4/23/2019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FA34BF9-61C1-4672-9D33-F6A9A522D02A}" type="slidenum">
              <a:rPr lang="en-US" smtClean="0"/>
              <a:t>‹#›</a:t>
            </a:fld>
            <a:endParaRPr lang="en-US"/>
          </a:p>
        </p:txBody>
      </p:sp>
    </p:spTree>
    <p:extLst>
      <p:ext uri="{BB962C8B-B14F-4D97-AF65-F5344CB8AC3E}">
        <p14:creationId xmlns:p14="http://schemas.microsoft.com/office/powerpoint/2010/main" val="1813309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606206D-FA11-4970-A66D-91EE8F870C24}" type="datetimeFigureOut">
              <a:rPr lang="en-US" smtClean="0"/>
              <a:t>4/23/2019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DEC5AD-2989-4629-9718-C85E313A67D6}" type="slidenum">
              <a:rPr lang="en-US" smtClean="0"/>
              <a:t>‹#›</a:t>
            </a:fld>
            <a:endParaRPr lang="en-US"/>
          </a:p>
        </p:txBody>
      </p:sp>
    </p:spTree>
    <p:extLst>
      <p:ext uri="{BB962C8B-B14F-4D97-AF65-F5344CB8AC3E}">
        <p14:creationId xmlns:p14="http://schemas.microsoft.com/office/powerpoint/2010/main" val="18584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0815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96561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149734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048658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79261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482552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6735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21413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44855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75356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915423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98837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316977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04260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9804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62486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4551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07268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50132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74732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78243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0790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79419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985801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164442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92937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228408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1453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05751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88614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1111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49797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1151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25545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753336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3048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12215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41968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094262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p:cNvGrpSpPr/>
          <p:nvPr userDrawn="1"/>
        </p:nvGrpSpPr>
        <p:grpSpPr>
          <a:xfrm>
            <a:off x="2" y="6525549"/>
            <a:ext cx="9155722" cy="332451"/>
            <a:chOff x="2" y="6525549"/>
            <a:chExt cx="9155722" cy="332451"/>
          </a:xfrm>
        </p:grpSpPr>
        <p:sp>
          <p:nvSpPr>
            <p:cNvPr id="23" name="Rectangle 10"/>
            <p:cNvSpPr>
              <a:spLocks noChangeArrowheads="1"/>
            </p:cNvSpPr>
            <p:nvPr/>
          </p:nvSpPr>
          <p:spPr bwMode="auto">
            <a:xfrm>
              <a:off x="3666653" y="6525549"/>
              <a:ext cx="5489071" cy="332451"/>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ectangle 10"/>
            <p:cNvSpPr>
              <a:spLocks noChangeArrowheads="1"/>
            </p:cNvSpPr>
            <p:nvPr/>
          </p:nvSpPr>
          <p:spPr bwMode="auto">
            <a:xfrm>
              <a:off x="2" y="6525549"/>
              <a:ext cx="3640694" cy="332451"/>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8" name="Picture Placeholder 2"/>
          <p:cNvSpPr>
            <a:spLocks noGrp="1"/>
          </p:cNvSpPr>
          <p:nvPr userDrawn="1">
            <p:ph type="pic" sz="quarter" idx="13"/>
          </p:nvPr>
        </p:nvSpPr>
        <p:spPr>
          <a:xfrm>
            <a:off x="3661961" y="232013"/>
            <a:ext cx="5235853" cy="3835020"/>
          </a:xfrm>
        </p:spPr>
        <p:txBody>
          <a:bodyPr/>
          <a:lstStyle>
            <a:lvl1pPr marL="0" indent="0">
              <a:buFontTx/>
              <a:buNone/>
              <a:defRPr/>
            </a:lvl1pPr>
          </a:lstStyle>
          <a:p>
            <a:r>
              <a:rPr lang="en-US"/>
              <a:t>Click icon to add picture</a:t>
            </a:r>
            <a:endParaRPr lang="en-US" dirty="0"/>
          </a:p>
        </p:txBody>
      </p:sp>
      <p:sp>
        <p:nvSpPr>
          <p:cNvPr id="10" name="Rectangle 4"/>
          <p:cNvSpPr>
            <a:spLocks noGrp="1" noChangeArrowheads="1"/>
          </p:cNvSpPr>
          <p:nvPr userDrawn="1">
            <p:ph type="ctrTitle" hasCustomPrompt="1"/>
          </p:nvPr>
        </p:nvSpPr>
        <p:spPr>
          <a:xfrm>
            <a:off x="3661961" y="4208823"/>
            <a:ext cx="5249803" cy="860425"/>
          </a:xfrm>
        </p:spPr>
        <p:txBody>
          <a:bodyPr>
            <a:normAutofit/>
          </a:bodyPr>
          <a:lstStyle>
            <a:lvl1pPr algn="l">
              <a:defRPr sz="2800" b="0">
                <a:solidFill>
                  <a:schemeClr val="tx1"/>
                </a:solidFill>
              </a:defRPr>
            </a:lvl1pPr>
          </a:lstStyle>
          <a:p>
            <a:pPr lvl="0"/>
            <a:r>
              <a:rPr lang="en-US" noProof="0" dirty="0"/>
              <a:t>Click to edit </a:t>
            </a:r>
            <a:br>
              <a:rPr lang="en-US" noProof="0" dirty="0"/>
            </a:br>
            <a:r>
              <a:rPr lang="en-US" noProof="0" dirty="0"/>
              <a:t>Master title style</a:t>
            </a:r>
          </a:p>
        </p:txBody>
      </p:sp>
      <p:sp>
        <p:nvSpPr>
          <p:cNvPr id="11" name="Rectangle 5"/>
          <p:cNvSpPr>
            <a:spLocks noGrp="1" noChangeArrowheads="1"/>
          </p:cNvSpPr>
          <p:nvPr userDrawn="1">
            <p:ph type="subTitle" idx="1"/>
          </p:nvPr>
        </p:nvSpPr>
        <p:spPr>
          <a:xfrm>
            <a:off x="3661961" y="5086925"/>
            <a:ext cx="5249802" cy="634176"/>
          </a:xfrm>
        </p:spPr>
        <p:txBody>
          <a:bodyPr anchor="ctr" anchorCtr="0"/>
          <a:lstStyle>
            <a:lvl1pPr marL="0" indent="0" algn="l">
              <a:buFontTx/>
              <a:buNone/>
              <a:defRPr sz="2000" i="1"/>
            </a:lvl1pPr>
          </a:lstStyle>
          <a:p>
            <a:pPr lvl="0"/>
            <a:r>
              <a:rPr lang="en-US" noProof="0"/>
              <a:t>Click to edit Master subtitle style</a:t>
            </a:r>
            <a:endParaRPr lang="en-US" noProof="0" dirty="0"/>
          </a:p>
        </p:txBody>
      </p:sp>
      <p:sp>
        <p:nvSpPr>
          <p:cNvPr id="12" name="Text Placeholder 4"/>
          <p:cNvSpPr>
            <a:spLocks noGrp="1"/>
          </p:cNvSpPr>
          <p:nvPr userDrawn="1">
            <p:ph type="body" sz="quarter" idx="14" hasCustomPrompt="1"/>
          </p:nvPr>
        </p:nvSpPr>
        <p:spPr>
          <a:xfrm>
            <a:off x="3661961" y="5721101"/>
            <a:ext cx="5249803" cy="685800"/>
          </a:xfrm>
        </p:spPr>
        <p:txBody>
          <a:bodyPr/>
          <a:lstStyle>
            <a:lvl1pPr marL="0" indent="0">
              <a:buNone/>
              <a:defRPr sz="1400">
                <a:latin typeface="Arial" pitchFamily="34" charset="0"/>
                <a:cs typeface="Arial" pitchFamily="34" charset="0"/>
              </a:defRPr>
            </a:lvl1pPr>
          </a:lstStyle>
          <a:p>
            <a:r>
              <a:rPr lang="en-US" sz="2000" i="0" dirty="0"/>
              <a:t>Click to add attorney name</a:t>
            </a:r>
          </a:p>
          <a:p>
            <a:r>
              <a:rPr lang="en-US" sz="2000" i="0" dirty="0"/>
              <a:t>Click to add date</a:t>
            </a:r>
          </a:p>
        </p:txBody>
      </p:sp>
      <p:grpSp>
        <p:nvGrpSpPr>
          <p:cNvPr id="9" name="Group 8"/>
          <p:cNvGrpSpPr/>
          <p:nvPr userDrawn="1"/>
        </p:nvGrpSpPr>
        <p:grpSpPr>
          <a:xfrm>
            <a:off x="1" y="0"/>
            <a:ext cx="9155723" cy="109536"/>
            <a:chOff x="1" y="0"/>
            <a:chExt cx="9155723" cy="109536"/>
          </a:xfrm>
        </p:grpSpPr>
        <p:sp>
          <p:nvSpPr>
            <p:cNvPr id="14" name="Rectangle 10"/>
            <p:cNvSpPr>
              <a:spLocks noChangeArrowheads="1"/>
            </p:cNvSpPr>
            <p:nvPr userDrawn="1"/>
          </p:nvSpPr>
          <p:spPr bwMode="auto">
            <a:xfrm>
              <a:off x="1" y="0"/>
              <a:ext cx="3640695" cy="109536"/>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Rectangle 10"/>
            <p:cNvSpPr>
              <a:spLocks noChangeArrowheads="1"/>
            </p:cNvSpPr>
            <p:nvPr userDrawn="1"/>
          </p:nvSpPr>
          <p:spPr bwMode="auto">
            <a:xfrm>
              <a:off x="3666653" y="0"/>
              <a:ext cx="5489071" cy="109536"/>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091" y="3628563"/>
            <a:ext cx="2905559" cy="343987"/>
          </a:xfrm>
          <a:prstGeom prst="rect">
            <a:avLst/>
          </a:prstGeom>
        </p:spPr>
      </p:pic>
    </p:spTree>
    <p:extLst>
      <p:ext uri="{BB962C8B-B14F-4D97-AF65-F5344CB8AC3E}">
        <p14:creationId xmlns:p14="http://schemas.microsoft.com/office/powerpoint/2010/main" val="242136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32E8F3-E289-4BED-B67D-FE6B423DA889}"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7EEE9-3225-42A1-84DB-9DD0026EC7B2}" type="slidenum">
              <a:rPr lang="en-US" smtClean="0"/>
              <a:t>‹#›</a:t>
            </a:fld>
            <a:endParaRPr lang="en-US"/>
          </a:p>
        </p:txBody>
      </p:sp>
    </p:spTree>
    <p:extLst>
      <p:ext uri="{BB962C8B-B14F-4D97-AF65-F5344CB8AC3E}">
        <p14:creationId xmlns:p14="http://schemas.microsoft.com/office/powerpoint/2010/main" val="321148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2E8F3-E289-4BED-B67D-FE6B423DA889}"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7EEE9-3225-42A1-84DB-9DD0026EC7B2}" type="slidenum">
              <a:rPr lang="en-US" smtClean="0"/>
              <a:t>‹#›</a:t>
            </a:fld>
            <a:endParaRPr lang="en-US"/>
          </a:p>
        </p:txBody>
      </p:sp>
    </p:spTree>
    <p:extLst>
      <p:ext uri="{BB962C8B-B14F-4D97-AF65-F5344CB8AC3E}">
        <p14:creationId xmlns:p14="http://schemas.microsoft.com/office/powerpoint/2010/main" val="98453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H Divider Slide">
    <p:spTree>
      <p:nvGrpSpPr>
        <p:cNvPr id="1" name=""/>
        <p:cNvGrpSpPr/>
        <p:nvPr/>
      </p:nvGrpSpPr>
      <p:grpSpPr>
        <a:xfrm>
          <a:off x="0" y="0"/>
          <a:ext cx="0" cy="0"/>
          <a:chOff x="0" y="0"/>
          <a:chExt cx="0" cy="0"/>
        </a:xfrm>
      </p:grpSpPr>
      <p:grpSp>
        <p:nvGrpSpPr>
          <p:cNvPr id="10" name="Group 9"/>
          <p:cNvGrpSpPr/>
          <p:nvPr userDrawn="1"/>
        </p:nvGrpSpPr>
        <p:grpSpPr>
          <a:xfrm>
            <a:off x="4" y="6561984"/>
            <a:ext cx="9143995" cy="296016"/>
            <a:chOff x="4" y="6561984"/>
            <a:chExt cx="9143995" cy="296016"/>
          </a:xfrm>
        </p:grpSpPr>
        <p:sp>
          <p:nvSpPr>
            <p:cNvPr id="17" name="Rectangle 12"/>
            <p:cNvSpPr>
              <a:spLocks noChangeArrowheads="1"/>
            </p:cNvSpPr>
            <p:nvPr/>
          </p:nvSpPr>
          <p:spPr bwMode="auto">
            <a:xfrm>
              <a:off x="1771650" y="6561984"/>
              <a:ext cx="7372349" cy="296016"/>
            </a:xfrm>
            <a:prstGeom prst="rect">
              <a:avLst/>
            </a:prstGeom>
            <a:solidFill>
              <a:srgbClr val="CB333B"/>
            </a:solidFill>
            <a:ln>
              <a:noFill/>
            </a:ln>
            <a:effectLst/>
          </p:spPr>
          <p:txBody>
            <a:bodyPr wrap="none" anchor="ctr"/>
            <a:lstStyle/>
            <a:p>
              <a:endParaRPr lang="en-US">
                <a:latin typeface="Arial" pitchFamily="34" charset="0"/>
                <a:cs typeface="Arial" pitchFamily="34" charset="0"/>
              </a:endParaRPr>
            </a:p>
          </p:txBody>
        </p:sp>
        <p:sp>
          <p:nvSpPr>
            <p:cNvPr id="18" name="Rectangle 12"/>
            <p:cNvSpPr>
              <a:spLocks noChangeArrowheads="1"/>
            </p:cNvSpPr>
            <p:nvPr/>
          </p:nvSpPr>
          <p:spPr bwMode="auto">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grpSp>
      <p:sp>
        <p:nvSpPr>
          <p:cNvPr id="2" name="Title 1"/>
          <p:cNvSpPr>
            <a:spLocks noGrp="1"/>
          </p:cNvSpPr>
          <p:nvPr userDrawn="1">
            <p:ph type="ctrTitle"/>
          </p:nvPr>
        </p:nvSpPr>
        <p:spPr>
          <a:xfrm>
            <a:off x="685800" y="1274640"/>
            <a:ext cx="7772400" cy="1470025"/>
          </a:xfrm>
        </p:spPr>
        <p:txBody>
          <a:bodyPr/>
          <a:lstStyle/>
          <a:p>
            <a:r>
              <a:rPr lang="en-US"/>
              <a:t>Click to edit Master title style</a:t>
            </a:r>
            <a:endParaRPr lang="en-US" dirty="0"/>
          </a:p>
        </p:txBody>
      </p:sp>
      <p:sp>
        <p:nvSpPr>
          <p:cNvPr id="3" name="Subtitle 2"/>
          <p:cNvSpPr>
            <a:spLocks noGrp="1"/>
          </p:cNvSpPr>
          <p:nvPr userDrawn="1">
            <p:ph type="subTitle" idx="1"/>
          </p:nvPr>
        </p:nvSpPr>
        <p:spPr>
          <a:xfrm>
            <a:off x="1336431" y="3358662"/>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userDrawn="1">
            <p:ph type="dt" sz="half" idx="10"/>
          </p:nvPr>
        </p:nvSpPr>
        <p:spPr/>
        <p:txBody>
          <a:bodyPr/>
          <a:lstStyle/>
          <a:p>
            <a:endParaRPr lang="en-US"/>
          </a:p>
        </p:txBody>
      </p:sp>
      <p:sp>
        <p:nvSpPr>
          <p:cNvPr id="5" name="Footer Placeholder 4"/>
          <p:cNvSpPr>
            <a:spLocks noGrp="1"/>
          </p:cNvSpPr>
          <p:nvPr userDrawn="1">
            <p:ph type="ftr" sz="quarter" idx="11"/>
          </p:nvPr>
        </p:nvSpPr>
        <p:spPr/>
        <p:txBody>
          <a:bodyPr/>
          <a:lstStyle/>
          <a:p>
            <a:endParaRPr lang="en-US" dirty="0"/>
          </a:p>
        </p:txBody>
      </p:sp>
      <p:grpSp>
        <p:nvGrpSpPr>
          <p:cNvPr id="16" name="Group 15"/>
          <p:cNvGrpSpPr/>
          <p:nvPr userDrawn="1"/>
        </p:nvGrpSpPr>
        <p:grpSpPr>
          <a:xfrm>
            <a:off x="4" y="6561984"/>
            <a:ext cx="9143995" cy="296016"/>
            <a:chOff x="4" y="6561984"/>
            <a:chExt cx="9143995" cy="296016"/>
          </a:xfrm>
        </p:grpSpPr>
        <p:sp>
          <p:nvSpPr>
            <p:cNvPr id="19" name="Rectangle 12"/>
            <p:cNvSpPr>
              <a:spLocks noChangeArrowheads="1"/>
            </p:cNvSpPr>
            <p:nvPr/>
          </p:nvSpPr>
          <p:spPr bwMode="auto">
            <a:xfrm>
              <a:off x="1771650" y="6561984"/>
              <a:ext cx="7372349" cy="296016"/>
            </a:xfrm>
            <a:prstGeom prst="rect">
              <a:avLst/>
            </a:prstGeom>
            <a:solidFill>
              <a:srgbClr val="CB333B"/>
            </a:solidFill>
            <a:ln>
              <a:noFill/>
            </a:ln>
            <a:effectLst/>
          </p:spPr>
          <p:txBody>
            <a:bodyPr wrap="none" anchor="ctr"/>
            <a:lstStyle/>
            <a:p>
              <a:endParaRPr lang="en-US">
                <a:latin typeface="Arial" pitchFamily="34" charset="0"/>
                <a:cs typeface="Arial" pitchFamily="34" charset="0"/>
              </a:endParaRPr>
            </a:p>
          </p:txBody>
        </p:sp>
        <p:sp>
          <p:nvSpPr>
            <p:cNvPr id="20" name="Rectangle 12"/>
            <p:cNvSpPr>
              <a:spLocks noChangeArrowheads="1"/>
            </p:cNvSpPr>
            <p:nvPr/>
          </p:nvSpPr>
          <p:spPr bwMode="auto">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grpSp>
      <p:sp>
        <p:nvSpPr>
          <p:cNvPr id="21" name="Title 1"/>
          <p:cNvSpPr txBox="1">
            <a:spLocks/>
          </p:cNvSpPr>
          <p:nvPr userDrawn="1"/>
        </p:nvSpPr>
        <p:spPr>
          <a:xfrm>
            <a:off x="685800" y="1274640"/>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rgbClr val="54585A"/>
                </a:solidFill>
                <a:latin typeface="Arial" pitchFamily="34" charset="0"/>
                <a:ea typeface="+mj-ea"/>
                <a:cs typeface="Arial" pitchFamily="34" charset="0"/>
              </a:defRPr>
            </a:lvl1pPr>
          </a:lstStyle>
          <a:p>
            <a:endParaRPr lang="en-US" dirty="0"/>
          </a:p>
        </p:txBody>
      </p:sp>
      <p:sp>
        <p:nvSpPr>
          <p:cNvPr id="22" name="Subtitle 2"/>
          <p:cNvSpPr txBox="1">
            <a:spLocks/>
          </p:cNvSpPr>
          <p:nvPr userDrawn="1"/>
        </p:nvSpPr>
        <p:spPr>
          <a:xfrm>
            <a:off x="1336431" y="3358662"/>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tx1"/>
              </a:buClr>
              <a:buFont typeface="Arial" pitchFamily="34" charset="0"/>
              <a:buNone/>
              <a:defRPr sz="3200" kern="1200">
                <a:solidFill>
                  <a:srgbClr val="54585A"/>
                </a:solidFill>
                <a:latin typeface="Arial" pitchFamily="34" charset="0"/>
                <a:ea typeface="+mn-ea"/>
                <a:cs typeface="Arial" pitchFamily="34" charset="0"/>
              </a:defRPr>
            </a:lvl1pPr>
            <a:lvl2pPr marL="457200" indent="0" algn="ctr" defTabSz="914400" rtl="0" eaLnBrk="1" latinLnBrk="0" hangingPunct="1">
              <a:spcBef>
                <a:spcPct val="20000"/>
              </a:spcBef>
              <a:buClr>
                <a:schemeClr val="tx1"/>
              </a:buClr>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Clr>
                <a:schemeClr val="tx1"/>
              </a:buClr>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Clr>
                <a:schemeClr val="tx1"/>
              </a:buClr>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Clr>
                <a:schemeClr val="tx1"/>
              </a:buClr>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grpSp>
        <p:nvGrpSpPr>
          <p:cNvPr id="24" name="Group 23"/>
          <p:cNvGrpSpPr/>
          <p:nvPr userDrawn="1"/>
        </p:nvGrpSpPr>
        <p:grpSpPr>
          <a:xfrm>
            <a:off x="3" y="-4451"/>
            <a:ext cx="9143995" cy="402599"/>
            <a:chOff x="3" y="5074"/>
            <a:chExt cx="9143995" cy="402599"/>
          </a:xfrm>
        </p:grpSpPr>
        <p:sp>
          <p:nvSpPr>
            <p:cNvPr id="25" name="Rectangle 10"/>
            <p:cNvSpPr>
              <a:spLocks noChangeArrowheads="1"/>
            </p:cNvSpPr>
            <p:nvPr/>
          </p:nvSpPr>
          <p:spPr bwMode="auto">
            <a:xfrm>
              <a:off x="3" y="5074"/>
              <a:ext cx="7369585" cy="96144"/>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Rectangle 10"/>
            <p:cNvSpPr>
              <a:spLocks noChangeArrowheads="1"/>
            </p:cNvSpPr>
            <p:nvPr/>
          </p:nvSpPr>
          <p:spPr bwMode="auto">
            <a:xfrm>
              <a:off x="7396781" y="5074"/>
              <a:ext cx="1747217" cy="96144"/>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4912" y="234465"/>
              <a:ext cx="1461477" cy="173208"/>
            </a:xfrm>
            <a:prstGeom prst="rect">
              <a:avLst/>
            </a:prstGeom>
          </p:spPr>
        </p:pic>
      </p:grpSp>
      <p:sp>
        <p:nvSpPr>
          <p:cNvPr id="28" name="Slide Number Placeholder 5"/>
          <p:cNvSpPr>
            <a:spLocks noGrp="1"/>
          </p:cNvSpPr>
          <p:nvPr>
            <p:ph type="sldNum" sz="quarter" idx="12"/>
          </p:nvPr>
        </p:nvSpPr>
        <p:spPr>
          <a:xfrm>
            <a:off x="6553200" y="6562879"/>
            <a:ext cx="2133600" cy="294226"/>
          </a:xfrm>
        </p:spPr>
        <p:txBody>
          <a:bodyPr/>
          <a:lstStyle>
            <a:lvl1pPr>
              <a:defRPr sz="800" b="0"/>
            </a:lvl1pPr>
          </a:lstStyle>
          <a:p>
            <a:fld id="{895C34BC-CED8-4E15-A283-F8157D62C0C6}" type="slidenum">
              <a:rPr lang="en-US" smtClean="0"/>
              <a:pPr/>
              <a:t>‹#›</a:t>
            </a:fld>
            <a:endParaRPr lang="en-US" dirty="0"/>
          </a:p>
        </p:txBody>
      </p:sp>
    </p:spTree>
    <p:extLst>
      <p:ext uri="{BB962C8B-B14F-4D97-AF65-F5344CB8AC3E}">
        <p14:creationId xmlns:p14="http://schemas.microsoft.com/office/powerpoint/2010/main" val="398259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28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14" name="Group 13"/>
          <p:cNvGrpSpPr/>
          <p:nvPr userDrawn="1"/>
        </p:nvGrpSpPr>
        <p:grpSpPr>
          <a:xfrm>
            <a:off x="4" y="6561984"/>
            <a:ext cx="9143995" cy="296016"/>
            <a:chOff x="4" y="6561984"/>
            <a:chExt cx="9143995" cy="296016"/>
          </a:xfrm>
        </p:grpSpPr>
        <p:sp>
          <p:nvSpPr>
            <p:cNvPr id="15" name="Rectangle 12"/>
            <p:cNvSpPr>
              <a:spLocks noChangeArrowheads="1"/>
            </p:cNvSpPr>
            <p:nvPr/>
          </p:nvSpPr>
          <p:spPr bwMode="auto">
            <a:xfrm>
              <a:off x="1771650" y="6561984"/>
              <a:ext cx="7372349" cy="296016"/>
            </a:xfrm>
            <a:prstGeom prst="rect">
              <a:avLst/>
            </a:prstGeom>
            <a:solidFill>
              <a:srgbClr val="CB333B"/>
            </a:solidFill>
            <a:ln>
              <a:noFill/>
            </a:ln>
            <a:effectLst/>
          </p:spPr>
          <p:txBody>
            <a:bodyPr wrap="none" anchor="ctr"/>
            <a:lstStyle/>
            <a:p>
              <a:endParaRPr lang="en-US">
                <a:solidFill>
                  <a:prstClr val="black"/>
                </a:solidFill>
                <a:latin typeface="Arial" pitchFamily="34" charset="0"/>
                <a:cs typeface="Arial" pitchFamily="34" charset="0"/>
              </a:endParaRPr>
            </a:p>
          </p:txBody>
        </p:sp>
        <p:sp>
          <p:nvSpPr>
            <p:cNvPr id="16" name="Rectangle 12"/>
            <p:cNvSpPr>
              <a:spLocks noChangeArrowheads="1"/>
            </p:cNvSpPr>
            <p:nvPr/>
          </p:nvSpPr>
          <p:spPr bwMode="auto">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Arial" pitchFamily="34" charset="0"/>
                <a:cs typeface="Arial" pitchFamily="34" charset="0"/>
              </a:endParaRPr>
            </a:p>
          </p:txBody>
        </p:sp>
      </p:grpSp>
      <p:sp>
        <p:nvSpPr>
          <p:cNvPr id="17" name="Title 1"/>
          <p:cNvSpPr>
            <a:spLocks noGrp="1"/>
          </p:cNvSpPr>
          <p:nvPr>
            <p:ph type="title"/>
          </p:nvPr>
        </p:nvSpPr>
        <p:spPr>
          <a:xfrm>
            <a:off x="469233" y="116991"/>
            <a:ext cx="6900358" cy="1163271"/>
          </a:xfrm>
        </p:spPr>
        <p:txBody>
          <a:bodyPr>
            <a:normAutofit/>
          </a:bodyPr>
          <a:lstStyle>
            <a:lvl1pPr>
              <a:defRPr sz="4000">
                <a:solidFill>
                  <a:srgbClr val="CB333B"/>
                </a:solidFill>
              </a:defRPr>
            </a:lvl1pPr>
          </a:lstStyle>
          <a:p>
            <a:r>
              <a:rPr lang="en-US"/>
              <a:t>Click to edit Master title style</a:t>
            </a:r>
            <a:endParaRPr lang="en-US" dirty="0"/>
          </a:p>
        </p:txBody>
      </p:sp>
      <p:sp>
        <p:nvSpPr>
          <p:cNvPr id="18" name="Content Placeholder 2"/>
          <p:cNvSpPr>
            <a:spLocks noGrp="1"/>
          </p:cNvSpPr>
          <p:nvPr>
            <p:ph idx="1"/>
          </p:nvPr>
        </p:nvSpPr>
        <p:spPr>
          <a:xfrm>
            <a:off x="475014" y="1512278"/>
            <a:ext cx="6921767" cy="4923692"/>
          </a:xfrm>
        </p:spPr>
        <p:txBody>
          <a:bodyPr/>
          <a:lstStyle>
            <a:lvl1pPr marL="457200" indent="-457200">
              <a:buClr>
                <a:srgbClr val="54585A"/>
              </a:buClr>
              <a:defRPr>
                <a:solidFill>
                  <a:srgbClr val="54585A"/>
                </a:solidFill>
              </a:defRPr>
            </a:lvl1pPr>
            <a:lvl2pPr marL="914400" indent="-457200">
              <a:buClr>
                <a:srgbClr val="54585A"/>
              </a:buClr>
              <a:buFont typeface="Arial" pitchFamily="34" charset="0"/>
              <a:buChar char="–"/>
              <a:defRPr>
                <a:solidFill>
                  <a:srgbClr val="54585A"/>
                </a:solidFill>
              </a:defRPr>
            </a:lvl2pPr>
            <a:lvl3pPr marL="1371600" indent="-457200">
              <a:buClr>
                <a:srgbClr val="54585A"/>
              </a:buClr>
              <a:buFont typeface="Wingdings" panose="05000000000000000000" pitchFamily="2" charset="2"/>
              <a:buChar char="§"/>
              <a:defRPr>
                <a:solidFill>
                  <a:srgbClr val="54585A"/>
                </a:solidFill>
              </a:defRPr>
            </a:lvl3pPr>
            <a:lvl4pPr marL="1828800" indent="-457200">
              <a:buClr>
                <a:srgbClr val="54585A"/>
              </a:buClr>
              <a:buFont typeface="Courier New" panose="02070309020205020404" pitchFamily="49" charset="0"/>
              <a:buChar char="o"/>
              <a:defRPr>
                <a:solidFill>
                  <a:srgbClr val="54585A"/>
                </a:solidFill>
              </a:defRPr>
            </a:lvl4pPr>
            <a:lvl5pPr marL="2286000" indent="-457200">
              <a:buClr>
                <a:srgbClr val="54585A"/>
              </a:buClr>
              <a:buFont typeface="Wingdings" panose="05000000000000000000" pitchFamily="2" charset="2"/>
              <a:buChar char="Ø"/>
              <a:defRPr>
                <a:solidFill>
                  <a:srgbClr val="54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lide Number Placeholder 5"/>
          <p:cNvSpPr>
            <a:spLocks noGrp="1"/>
          </p:cNvSpPr>
          <p:nvPr>
            <p:ph type="sldNum" sz="quarter" idx="12"/>
          </p:nvPr>
        </p:nvSpPr>
        <p:spPr>
          <a:xfrm>
            <a:off x="6553200" y="6562879"/>
            <a:ext cx="2133600" cy="294226"/>
          </a:xfrm>
        </p:spPr>
        <p:txBody>
          <a:bodyPr/>
          <a:lstStyle>
            <a:lvl1pPr>
              <a:defRPr sz="800" b="0"/>
            </a:lvl1pPr>
          </a:lstStyle>
          <a:p>
            <a:fld id="{895C34BC-CED8-4E15-A283-F8157D62C0C6}" type="slidenum">
              <a:rPr lang="en-US" smtClean="0">
                <a:solidFill>
                  <a:prstClr val="white"/>
                </a:solidFill>
              </a:rPr>
              <a:pPr/>
              <a:t>‹#›</a:t>
            </a:fld>
            <a:endParaRPr lang="en-US" dirty="0">
              <a:solidFill>
                <a:prstClr val="white"/>
              </a:solidFill>
            </a:endParaRPr>
          </a:p>
        </p:txBody>
      </p:sp>
      <p:grpSp>
        <p:nvGrpSpPr>
          <p:cNvPr id="29" name="Group 28"/>
          <p:cNvGrpSpPr/>
          <p:nvPr userDrawn="1"/>
        </p:nvGrpSpPr>
        <p:grpSpPr>
          <a:xfrm>
            <a:off x="3" y="-4451"/>
            <a:ext cx="9143995" cy="402599"/>
            <a:chOff x="3" y="5074"/>
            <a:chExt cx="9143995" cy="402599"/>
          </a:xfrm>
        </p:grpSpPr>
        <p:sp>
          <p:nvSpPr>
            <p:cNvPr id="30" name="Rectangle 10"/>
            <p:cNvSpPr>
              <a:spLocks noChangeArrowheads="1"/>
            </p:cNvSpPr>
            <p:nvPr/>
          </p:nvSpPr>
          <p:spPr bwMode="auto">
            <a:xfrm>
              <a:off x="3" y="5074"/>
              <a:ext cx="7369585" cy="96144"/>
            </a:xfrm>
            <a:prstGeom prst="rect">
              <a:avLst/>
            </a:prstGeom>
            <a:solidFill>
              <a:srgbClr val="CB333B"/>
            </a:solidFill>
            <a:ln>
              <a:noFill/>
            </a:ln>
            <a:effectLst/>
          </p:spPr>
          <p:txBody>
            <a:bodyPr wrap="none" anchor="ctr"/>
            <a:lstStyle/>
            <a:p>
              <a:pPr>
                <a:defRPr/>
              </a:pPr>
              <a:endParaRPr lang="en-US" kern="0">
                <a:solidFill>
                  <a:sysClr val="windowText" lastClr="000000"/>
                </a:solidFill>
              </a:endParaRPr>
            </a:p>
          </p:txBody>
        </p:sp>
        <p:sp>
          <p:nvSpPr>
            <p:cNvPr id="31" name="Rectangle 10"/>
            <p:cNvSpPr>
              <a:spLocks noChangeArrowheads="1"/>
            </p:cNvSpPr>
            <p:nvPr/>
          </p:nvSpPr>
          <p:spPr bwMode="auto">
            <a:xfrm>
              <a:off x="7396781" y="5074"/>
              <a:ext cx="1747217" cy="96144"/>
            </a:xfrm>
            <a:prstGeom prst="rect">
              <a:avLst/>
            </a:prstGeom>
            <a:solidFill>
              <a:srgbClr val="646D76"/>
            </a:solidFill>
            <a:ln>
              <a:noFill/>
            </a:ln>
            <a:effectLst/>
          </p:spPr>
          <p:txBody>
            <a:bodyPr wrap="none" anchor="ctr"/>
            <a:lstStyle/>
            <a:p>
              <a:pPr>
                <a:defRPr/>
              </a:pPr>
              <a:endParaRPr lang="en-US" kern="0">
                <a:solidFill>
                  <a:sysClr val="windowText" lastClr="000000"/>
                </a:solidFill>
              </a:endParaRP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4912" y="234465"/>
              <a:ext cx="1461477" cy="173208"/>
            </a:xfrm>
            <a:prstGeom prst="rect">
              <a:avLst/>
            </a:prstGeom>
          </p:spPr>
        </p:pic>
      </p:grpSp>
      <p:cxnSp>
        <p:nvCxnSpPr>
          <p:cNvPr id="33" name="Straight Connector 32"/>
          <p:cNvCxnSpPr/>
          <p:nvPr userDrawn="1"/>
        </p:nvCxnSpPr>
        <p:spPr>
          <a:xfrm>
            <a:off x="476250" y="1285875"/>
            <a:ext cx="6920531" cy="0"/>
          </a:xfrm>
          <a:prstGeom prst="line">
            <a:avLst/>
          </a:prstGeom>
          <a:ln>
            <a:solidFill>
              <a:srgbClr val="545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43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234462" y="1722682"/>
            <a:ext cx="4262926" cy="639762"/>
          </a:xfrm>
        </p:spPr>
        <p:txBody>
          <a:bodyPr anchor="b">
            <a:noAutofit/>
          </a:bodyPr>
          <a:lstStyle>
            <a:lvl1pPr marL="0" indent="0">
              <a:buNone/>
              <a:defRPr sz="2200" b="1">
                <a:solidFill>
                  <a:srgbClr val="5458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p:cNvSpPr>
            <a:spLocks noGrp="1"/>
          </p:cNvSpPr>
          <p:nvPr>
            <p:ph sz="half" idx="2"/>
          </p:nvPr>
        </p:nvSpPr>
        <p:spPr>
          <a:xfrm>
            <a:off x="234462" y="2479675"/>
            <a:ext cx="4262926" cy="3951288"/>
          </a:xfrm>
        </p:spPr>
        <p:txBody>
          <a:bodyPr/>
          <a:lstStyle>
            <a:lvl1pPr>
              <a:buClr>
                <a:srgbClr val="54585A"/>
              </a:buClr>
              <a:defRPr sz="2200">
                <a:solidFill>
                  <a:srgbClr val="54585A"/>
                </a:solidFill>
              </a:defRPr>
            </a:lvl1pPr>
            <a:lvl2pPr>
              <a:buClr>
                <a:srgbClr val="54585A"/>
              </a:buClr>
              <a:defRPr sz="2000">
                <a:solidFill>
                  <a:srgbClr val="54585A"/>
                </a:solidFill>
              </a:defRPr>
            </a:lvl2pPr>
            <a:lvl3pPr>
              <a:buClr>
                <a:srgbClr val="54585A"/>
              </a:buClr>
              <a:defRPr sz="1800">
                <a:solidFill>
                  <a:srgbClr val="54585A"/>
                </a:solidFill>
              </a:defRPr>
            </a:lvl3pPr>
            <a:lvl4pPr>
              <a:buClr>
                <a:srgbClr val="54585A"/>
              </a:buClr>
              <a:defRPr sz="1600">
                <a:solidFill>
                  <a:srgbClr val="54585A"/>
                </a:solidFill>
              </a:defRPr>
            </a:lvl4pPr>
            <a:lvl5pPr>
              <a:buClr>
                <a:srgbClr val="54585A"/>
              </a:buClr>
              <a:defRPr sz="1600">
                <a:solidFill>
                  <a:srgbClr val="54585A"/>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3"/>
          </p:nvPr>
        </p:nvSpPr>
        <p:spPr>
          <a:xfrm>
            <a:off x="4633302" y="1734405"/>
            <a:ext cx="4276236" cy="639762"/>
          </a:xfrm>
        </p:spPr>
        <p:txBody>
          <a:bodyPr anchor="b"/>
          <a:lstStyle>
            <a:lvl1pPr marL="0" indent="0">
              <a:buNone/>
              <a:defRPr sz="2200" b="1">
                <a:solidFill>
                  <a:srgbClr val="5458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p:cNvSpPr>
            <a:spLocks noGrp="1"/>
          </p:cNvSpPr>
          <p:nvPr>
            <p:ph sz="quarter" idx="4"/>
          </p:nvPr>
        </p:nvSpPr>
        <p:spPr>
          <a:xfrm>
            <a:off x="4645025" y="2485291"/>
            <a:ext cx="4252790" cy="3950677"/>
          </a:xfrm>
        </p:spPr>
        <p:txBody>
          <a:bodyPr/>
          <a:lstStyle>
            <a:lvl1pPr>
              <a:buClr>
                <a:srgbClr val="54585A"/>
              </a:buClr>
              <a:defRPr sz="2200">
                <a:solidFill>
                  <a:srgbClr val="54585A"/>
                </a:solidFill>
              </a:defRPr>
            </a:lvl1pPr>
            <a:lvl2pPr>
              <a:buClr>
                <a:srgbClr val="54585A"/>
              </a:buClr>
              <a:defRPr sz="2000">
                <a:solidFill>
                  <a:srgbClr val="54585A"/>
                </a:solidFill>
              </a:defRPr>
            </a:lvl2pPr>
            <a:lvl3pPr>
              <a:buClr>
                <a:srgbClr val="54585A"/>
              </a:buClr>
              <a:defRPr sz="1800">
                <a:solidFill>
                  <a:srgbClr val="54585A"/>
                </a:solidFill>
              </a:defRPr>
            </a:lvl3pPr>
            <a:lvl4pPr>
              <a:buClr>
                <a:srgbClr val="54585A"/>
              </a:buClr>
              <a:defRPr sz="1600">
                <a:solidFill>
                  <a:srgbClr val="54585A"/>
                </a:solidFill>
              </a:defRPr>
            </a:lvl4pPr>
            <a:lvl5pPr>
              <a:buClr>
                <a:srgbClr val="54585A"/>
              </a:buClr>
              <a:defRPr sz="1600">
                <a:solidFill>
                  <a:srgbClr val="54585A"/>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p:cNvGrpSpPr/>
          <p:nvPr userDrawn="1"/>
        </p:nvGrpSpPr>
        <p:grpSpPr>
          <a:xfrm>
            <a:off x="4" y="6561984"/>
            <a:ext cx="9143995" cy="296016"/>
            <a:chOff x="4" y="6561984"/>
            <a:chExt cx="9143995" cy="296016"/>
          </a:xfrm>
        </p:grpSpPr>
        <p:sp>
          <p:nvSpPr>
            <p:cNvPr id="27" name="Rectangle 12"/>
            <p:cNvSpPr>
              <a:spLocks noChangeArrowheads="1"/>
            </p:cNvSpPr>
            <p:nvPr/>
          </p:nvSpPr>
          <p:spPr bwMode="auto">
            <a:xfrm>
              <a:off x="1771650" y="6561984"/>
              <a:ext cx="7372349" cy="296016"/>
            </a:xfrm>
            <a:prstGeom prst="rect">
              <a:avLst/>
            </a:prstGeom>
            <a:solidFill>
              <a:srgbClr val="CB333B"/>
            </a:solidFill>
            <a:ln>
              <a:noFill/>
            </a:ln>
            <a:effectLst/>
          </p:spPr>
          <p:txBody>
            <a:bodyPr wrap="none" anchor="ctr"/>
            <a:lstStyle/>
            <a:p>
              <a:endParaRPr lang="en-US">
                <a:latin typeface="Arial" pitchFamily="34" charset="0"/>
                <a:cs typeface="Arial" pitchFamily="34" charset="0"/>
              </a:endParaRPr>
            </a:p>
          </p:txBody>
        </p:sp>
        <p:sp>
          <p:nvSpPr>
            <p:cNvPr id="28" name="Rectangle 12"/>
            <p:cNvSpPr>
              <a:spLocks noChangeArrowheads="1"/>
            </p:cNvSpPr>
            <p:nvPr/>
          </p:nvSpPr>
          <p:spPr bwMode="auto">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grpSp>
      <p:sp>
        <p:nvSpPr>
          <p:cNvPr id="29" name="Title 1"/>
          <p:cNvSpPr>
            <a:spLocks noGrp="1"/>
          </p:cNvSpPr>
          <p:nvPr>
            <p:ph type="title"/>
          </p:nvPr>
        </p:nvSpPr>
        <p:spPr>
          <a:xfrm>
            <a:off x="469233" y="116991"/>
            <a:ext cx="6900358" cy="1163271"/>
          </a:xfrm>
        </p:spPr>
        <p:txBody>
          <a:bodyPr>
            <a:normAutofit/>
          </a:bodyPr>
          <a:lstStyle>
            <a:lvl1pPr>
              <a:defRPr sz="4000">
                <a:solidFill>
                  <a:srgbClr val="CB333B"/>
                </a:solidFill>
              </a:defRPr>
            </a:lvl1pPr>
          </a:lstStyle>
          <a:p>
            <a:r>
              <a:rPr lang="en-US" dirty="0"/>
              <a:t>Click to edit Master title style</a:t>
            </a:r>
          </a:p>
        </p:txBody>
      </p:sp>
      <p:sp>
        <p:nvSpPr>
          <p:cNvPr id="32" name="Slide Number Placeholder 5"/>
          <p:cNvSpPr>
            <a:spLocks noGrp="1"/>
          </p:cNvSpPr>
          <p:nvPr>
            <p:ph type="sldNum" sz="quarter" idx="13"/>
          </p:nvPr>
        </p:nvSpPr>
        <p:spPr>
          <a:xfrm>
            <a:off x="6553200" y="6562879"/>
            <a:ext cx="2133600" cy="294226"/>
          </a:xfrm>
        </p:spPr>
        <p:txBody>
          <a:bodyPr/>
          <a:lstStyle>
            <a:lvl1pPr>
              <a:defRPr sz="800" b="0"/>
            </a:lvl1pPr>
          </a:lstStyle>
          <a:p>
            <a:fld id="{895C34BC-CED8-4E15-A283-F8157D62C0C6}" type="slidenum">
              <a:rPr lang="en-US" smtClean="0"/>
              <a:pPr/>
              <a:t>‹#›</a:t>
            </a:fld>
            <a:endParaRPr lang="en-US" dirty="0"/>
          </a:p>
        </p:txBody>
      </p:sp>
      <p:grpSp>
        <p:nvGrpSpPr>
          <p:cNvPr id="33" name="Group 32"/>
          <p:cNvGrpSpPr/>
          <p:nvPr userDrawn="1"/>
        </p:nvGrpSpPr>
        <p:grpSpPr>
          <a:xfrm>
            <a:off x="3" y="-4451"/>
            <a:ext cx="9143995" cy="402599"/>
            <a:chOff x="3" y="5074"/>
            <a:chExt cx="9143995" cy="402599"/>
          </a:xfrm>
        </p:grpSpPr>
        <p:sp>
          <p:nvSpPr>
            <p:cNvPr id="34" name="Rectangle 10"/>
            <p:cNvSpPr>
              <a:spLocks noChangeArrowheads="1"/>
            </p:cNvSpPr>
            <p:nvPr/>
          </p:nvSpPr>
          <p:spPr bwMode="auto">
            <a:xfrm>
              <a:off x="3" y="5074"/>
              <a:ext cx="7369585" cy="96144"/>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Rectangle 10"/>
            <p:cNvSpPr>
              <a:spLocks noChangeArrowheads="1"/>
            </p:cNvSpPr>
            <p:nvPr/>
          </p:nvSpPr>
          <p:spPr bwMode="auto">
            <a:xfrm>
              <a:off x="7396781" y="5074"/>
              <a:ext cx="1747217" cy="96144"/>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4912" y="234465"/>
              <a:ext cx="1461477" cy="173208"/>
            </a:xfrm>
            <a:prstGeom prst="rect">
              <a:avLst/>
            </a:prstGeom>
          </p:spPr>
        </p:pic>
      </p:grpSp>
      <p:cxnSp>
        <p:nvCxnSpPr>
          <p:cNvPr id="37" name="Straight Connector 36"/>
          <p:cNvCxnSpPr/>
          <p:nvPr userDrawn="1"/>
        </p:nvCxnSpPr>
        <p:spPr>
          <a:xfrm>
            <a:off x="476250" y="1285875"/>
            <a:ext cx="6920531" cy="0"/>
          </a:xfrm>
          <a:prstGeom prst="line">
            <a:avLst/>
          </a:prstGeom>
          <a:ln>
            <a:solidFill>
              <a:srgbClr val="545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813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7" name="Group 16"/>
          <p:cNvGrpSpPr/>
          <p:nvPr userDrawn="1"/>
        </p:nvGrpSpPr>
        <p:grpSpPr>
          <a:xfrm>
            <a:off x="4" y="6561984"/>
            <a:ext cx="9143995" cy="296016"/>
            <a:chOff x="4" y="6561984"/>
            <a:chExt cx="9143995" cy="296016"/>
          </a:xfrm>
        </p:grpSpPr>
        <p:sp>
          <p:nvSpPr>
            <p:cNvPr id="18" name="Rectangle 12"/>
            <p:cNvSpPr>
              <a:spLocks noChangeArrowheads="1"/>
            </p:cNvSpPr>
            <p:nvPr/>
          </p:nvSpPr>
          <p:spPr bwMode="auto">
            <a:xfrm>
              <a:off x="1771650" y="6561984"/>
              <a:ext cx="7372349" cy="296016"/>
            </a:xfrm>
            <a:prstGeom prst="rect">
              <a:avLst/>
            </a:prstGeom>
            <a:solidFill>
              <a:srgbClr val="CB333B"/>
            </a:solidFill>
            <a:ln>
              <a:noFill/>
            </a:ln>
            <a:effectLst/>
          </p:spPr>
          <p:txBody>
            <a:bodyPr wrap="none" anchor="ctr"/>
            <a:lstStyle/>
            <a:p>
              <a:endParaRPr lang="en-US">
                <a:latin typeface="Arial" pitchFamily="34" charset="0"/>
                <a:cs typeface="Arial" pitchFamily="34" charset="0"/>
              </a:endParaRPr>
            </a:p>
          </p:txBody>
        </p:sp>
        <p:sp>
          <p:nvSpPr>
            <p:cNvPr id="19" name="Rectangle 12"/>
            <p:cNvSpPr>
              <a:spLocks noChangeArrowheads="1"/>
            </p:cNvSpPr>
            <p:nvPr/>
          </p:nvSpPr>
          <p:spPr bwMode="auto">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grpSp>
      <p:sp>
        <p:nvSpPr>
          <p:cNvPr id="20" name="Title 1"/>
          <p:cNvSpPr>
            <a:spLocks noGrp="1"/>
          </p:cNvSpPr>
          <p:nvPr>
            <p:ph type="title"/>
          </p:nvPr>
        </p:nvSpPr>
        <p:spPr>
          <a:xfrm>
            <a:off x="469233" y="116991"/>
            <a:ext cx="6900358" cy="1163271"/>
          </a:xfrm>
        </p:spPr>
        <p:txBody>
          <a:bodyPr>
            <a:normAutofit/>
          </a:bodyPr>
          <a:lstStyle>
            <a:lvl1pPr>
              <a:defRPr sz="4000">
                <a:solidFill>
                  <a:srgbClr val="CB333B"/>
                </a:solidFill>
              </a:defRPr>
            </a:lvl1pPr>
          </a:lstStyle>
          <a:p>
            <a:r>
              <a:rPr lang="en-US"/>
              <a:t>Click to edit Master title style</a:t>
            </a:r>
            <a:endParaRPr lang="en-US" dirty="0"/>
          </a:p>
        </p:txBody>
      </p:sp>
      <p:sp>
        <p:nvSpPr>
          <p:cNvPr id="21" name="Content Placeholder 2"/>
          <p:cNvSpPr>
            <a:spLocks noGrp="1"/>
          </p:cNvSpPr>
          <p:nvPr>
            <p:ph idx="1"/>
          </p:nvPr>
        </p:nvSpPr>
        <p:spPr>
          <a:xfrm>
            <a:off x="475014" y="1512278"/>
            <a:ext cx="6921767" cy="4923692"/>
          </a:xfrm>
        </p:spPr>
        <p:txBody>
          <a:bodyPr/>
          <a:lstStyle>
            <a:lvl1pPr marL="457200" indent="-457200">
              <a:buClr>
                <a:srgbClr val="54585A"/>
              </a:buClr>
              <a:defRPr>
                <a:solidFill>
                  <a:srgbClr val="54585A"/>
                </a:solidFill>
              </a:defRPr>
            </a:lvl1pPr>
            <a:lvl2pPr marL="914400" indent="-457200">
              <a:buClr>
                <a:srgbClr val="54585A"/>
              </a:buClr>
              <a:buFont typeface="Arial" pitchFamily="34" charset="0"/>
              <a:buChar char="–"/>
              <a:defRPr>
                <a:solidFill>
                  <a:srgbClr val="54585A"/>
                </a:solidFill>
              </a:defRPr>
            </a:lvl2pPr>
            <a:lvl3pPr marL="1371600" indent="-457200">
              <a:buClr>
                <a:srgbClr val="54585A"/>
              </a:buClr>
              <a:buFont typeface="Wingdings" panose="05000000000000000000" pitchFamily="2" charset="2"/>
              <a:buChar char="§"/>
              <a:defRPr>
                <a:solidFill>
                  <a:srgbClr val="54585A"/>
                </a:solidFill>
              </a:defRPr>
            </a:lvl3pPr>
            <a:lvl4pPr marL="1828800" indent="-457200">
              <a:buClr>
                <a:srgbClr val="54585A"/>
              </a:buClr>
              <a:buFont typeface="Courier New" panose="02070309020205020404" pitchFamily="49" charset="0"/>
              <a:buChar char="o"/>
              <a:defRPr>
                <a:solidFill>
                  <a:srgbClr val="54585A"/>
                </a:solidFill>
              </a:defRPr>
            </a:lvl4pPr>
            <a:lvl5pPr marL="2286000" indent="-457200">
              <a:buClr>
                <a:srgbClr val="54585A"/>
              </a:buClr>
              <a:buFont typeface="Wingdings" panose="05000000000000000000" pitchFamily="2" charset="2"/>
              <a:buChar char="Ø"/>
              <a:defRPr>
                <a:solidFill>
                  <a:srgbClr val="54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Slide Number Placeholder 5"/>
          <p:cNvSpPr>
            <a:spLocks noGrp="1"/>
          </p:cNvSpPr>
          <p:nvPr>
            <p:ph type="sldNum" sz="quarter" idx="12"/>
          </p:nvPr>
        </p:nvSpPr>
        <p:spPr>
          <a:xfrm>
            <a:off x="6553200" y="6562879"/>
            <a:ext cx="2133600" cy="294226"/>
          </a:xfrm>
        </p:spPr>
        <p:txBody>
          <a:bodyPr/>
          <a:lstStyle>
            <a:lvl1pPr>
              <a:defRPr sz="800" b="0"/>
            </a:lvl1pPr>
          </a:lstStyle>
          <a:p>
            <a:fld id="{895C34BC-CED8-4E15-A283-F8157D62C0C6}" type="slidenum">
              <a:rPr lang="en-US" smtClean="0"/>
              <a:pPr/>
              <a:t>‹#›</a:t>
            </a:fld>
            <a:endParaRPr lang="en-US" dirty="0"/>
          </a:p>
        </p:txBody>
      </p:sp>
      <p:grpSp>
        <p:nvGrpSpPr>
          <p:cNvPr id="32" name="Group 31"/>
          <p:cNvGrpSpPr/>
          <p:nvPr userDrawn="1"/>
        </p:nvGrpSpPr>
        <p:grpSpPr>
          <a:xfrm>
            <a:off x="3" y="-4451"/>
            <a:ext cx="9143995" cy="402599"/>
            <a:chOff x="3" y="5074"/>
            <a:chExt cx="9143995" cy="402599"/>
          </a:xfrm>
        </p:grpSpPr>
        <p:sp>
          <p:nvSpPr>
            <p:cNvPr id="33" name="Rectangle 10"/>
            <p:cNvSpPr>
              <a:spLocks noChangeArrowheads="1"/>
            </p:cNvSpPr>
            <p:nvPr/>
          </p:nvSpPr>
          <p:spPr bwMode="auto">
            <a:xfrm>
              <a:off x="3" y="5074"/>
              <a:ext cx="7369585" cy="96144"/>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Rectangle 10"/>
            <p:cNvSpPr>
              <a:spLocks noChangeArrowheads="1"/>
            </p:cNvSpPr>
            <p:nvPr/>
          </p:nvSpPr>
          <p:spPr bwMode="auto">
            <a:xfrm>
              <a:off x="7396781" y="5074"/>
              <a:ext cx="1747217" cy="96144"/>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4912" y="234465"/>
              <a:ext cx="1461477" cy="173208"/>
            </a:xfrm>
            <a:prstGeom prst="rect">
              <a:avLst/>
            </a:prstGeom>
          </p:spPr>
        </p:pic>
      </p:grpSp>
      <p:cxnSp>
        <p:nvCxnSpPr>
          <p:cNvPr id="36" name="Straight Connector 35"/>
          <p:cNvCxnSpPr/>
          <p:nvPr userDrawn="1"/>
        </p:nvCxnSpPr>
        <p:spPr>
          <a:xfrm>
            <a:off x="476250" y="1285875"/>
            <a:ext cx="6920531" cy="0"/>
          </a:xfrm>
          <a:prstGeom prst="line">
            <a:avLst/>
          </a:prstGeom>
          <a:ln>
            <a:solidFill>
              <a:srgbClr val="545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086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Page Layout">
    <p:spTree>
      <p:nvGrpSpPr>
        <p:cNvPr id="1" name=""/>
        <p:cNvGrpSpPr/>
        <p:nvPr/>
      </p:nvGrpSpPr>
      <p:grpSpPr>
        <a:xfrm>
          <a:off x="0" y="0"/>
          <a:ext cx="0" cy="0"/>
          <a:chOff x="0" y="0"/>
          <a:chExt cx="0" cy="0"/>
        </a:xfrm>
      </p:grpSpPr>
      <p:grpSp>
        <p:nvGrpSpPr>
          <p:cNvPr id="12" name="Group 11"/>
          <p:cNvGrpSpPr/>
          <p:nvPr userDrawn="1"/>
        </p:nvGrpSpPr>
        <p:grpSpPr>
          <a:xfrm>
            <a:off x="2" y="6525550"/>
            <a:ext cx="9155722" cy="332451"/>
            <a:chOff x="2" y="6525549"/>
            <a:chExt cx="9155722" cy="332451"/>
          </a:xfrm>
        </p:grpSpPr>
        <p:sp>
          <p:nvSpPr>
            <p:cNvPr id="14" name="Rectangle 10"/>
            <p:cNvSpPr>
              <a:spLocks noChangeArrowheads="1"/>
            </p:cNvSpPr>
            <p:nvPr/>
          </p:nvSpPr>
          <p:spPr bwMode="auto">
            <a:xfrm>
              <a:off x="3666653" y="6525549"/>
              <a:ext cx="5489071" cy="332451"/>
            </a:xfrm>
            <a:prstGeom prst="rect">
              <a:avLst/>
            </a:prstGeom>
            <a:solidFill>
              <a:srgbClr val="CB333B"/>
            </a:solidFill>
            <a:ln>
              <a:noFill/>
            </a:ln>
            <a:effectLst/>
          </p:spPr>
          <p:txBody>
            <a:bodyPr wrap="none" anchor="ctr"/>
            <a:lstStyle/>
            <a:p>
              <a:pPr defTabSz="914293">
                <a:defRPr/>
              </a:pPr>
              <a:endParaRPr lang="en-US" kern="0" dirty="0">
                <a:solidFill>
                  <a:sysClr val="windowText" lastClr="000000"/>
                </a:solidFill>
              </a:endParaRPr>
            </a:p>
          </p:txBody>
        </p:sp>
        <p:sp>
          <p:nvSpPr>
            <p:cNvPr id="15" name="Rectangle 10"/>
            <p:cNvSpPr>
              <a:spLocks noChangeArrowheads="1"/>
            </p:cNvSpPr>
            <p:nvPr/>
          </p:nvSpPr>
          <p:spPr bwMode="auto">
            <a:xfrm>
              <a:off x="2" y="6525549"/>
              <a:ext cx="3640694" cy="332451"/>
            </a:xfrm>
            <a:prstGeom prst="rect">
              <a:avLst/>
            </a:prstGeom>
            <a:solidFill>
              <a:srgbClr val="646D76"/>
            </a:solidFill>
            <a:ln>
              <a:noFill/>
            </a:ln>
            <a:effectLst/>
          </p:spPr>
          <p:txBody>
            <a:bodyPr wrap="none" anchor="ctr"/>
            <a:lstStyle/>
            <a:p>
              <a:pPr defTabSz="914293">
                <a:defRPr/>
              </a:pPr>
              <a:endParaRPr lang="en-US" kern="0" dirty="0">
                <a:solidFill>
                  <a:sysClr val="windowText" lastClr="000000"/>
                </a:solidFill>
              </a:endParaRPr>
            </a:p>
          </p:txBody>
        </p:sp>
      </p:grpSp>
      <p:sp>
        <p:nvSpPr>
          <p:cNvPr id="16" name="TextBox 15"/>
          <p:cNvSpPr txBox="1"/>
          <p:nvPr userDrawn="1"/>
        </p:nvSpPr>
        <p:spPr bwMode="auto">
          <a:xfrm>
            <a:off x="5604691" y="747234"/>
            <a:ext cx="3011771" cy="501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rtlCol="0" anchor="ctr" anchorCtr="0" compatLnSpc="1">
            <a:prstTxWarp prst="textNoShape">
              <a:avLst/>
            </a:prstTxWarp>
            <a:spAutoFit/>
          </a:bodyPr>
          <a:lstStyle/>
          <a:p>
            <a:pPr defTabSz="914293"/>
            <a:r>
              <a:rPr lang="en-US" sz="2000" dirty="0">
                <a:solidFill>
                  <a:srgbClr val="54585A"/>
                </a:solidFill>
                <a:latin typeface="Arial" pitchFamily="34" charset="0"/>
                <a:cs typeface="Arial" pitchFamily="34" charset="0"/>
              </a:rPr>
              <a:t>Atlanta</a:t>
            </a:r>
          </a:p>
          <a:p>
            <a:pPr defTabSz="914293"/>
            <a:r>
              <a:rPr lang="en-US" sz="2000" dirty="0">
                <a:solidFill>
                  <a:srgbClr val="54585A"/>
                </a:solidFill>
                <a:latin typeface="Arial" pitchFamily="34" charset="0"/>
                <a:cs typeface="Arial" pitchFamily="34" charset="0"/>
              </a:rPr>
              <a:t>Chicago</a:t>
            </a:r>
          </a:p>
          <a:p>
            <a:pPr defTabSz="914293"/>
            <a:r>
              <a:rPr lang="en-US" sz="2000" dirty="0">
                <a:solidFill>
                  <a:srgbClr val="54585A"/>
                </a:solidFill>
                <a:latin typeface="Arial" pitchFamily="34" charset="0"/>
                <a:cs typeface="Arial" pitchFamily="34" charset="0"/>
              </a:rPr>
              <a:t>Cincinnati</a:t>
            </a:r>
          </a:p>
          <a:p>
            <a:pPr defTabSz="914293"/>
            <a:r>
              <a:rPr lang="en-US" sz="2000" dirty="0">
                <a:solidFill>
                  <a:srgbClr val="54585A"/>
                </a:solidFill>
                <a:latin typeface="Arial" pitchFamily="34" charset="0"/>
                <a:cs typeface="Arial" pitchFamily="34" charset="0"/>
              </a:rPr>
              <a:t>Cleveland</a:t>
            </a:r>
          </a:p>
          <a:p>
            <a:pPr defTabSz="914293"/>
            <a:r>
              <a:rPr lang="en-US" sz="2000" dirty="0">
                <a:solidFill>
                  <a:srgbClr val="54585A"/>
                </a:solidFill>
                <a:latin typeface="Arial" pitchFamily="34" charset="0"/>
                <a:cs typeface="Arial" pitchFamily="34" charset="0"/>
              </a:rPr>
              <a:t>Columbus</a:t>
            </a:r>
          </a:p>
          <a:p>
            <a:pPr defTabSz="914293"/>
            <a:r>
              <a:rPr lang="en-US" sz="2000" dirty="0">
                <a:solidFill>
                  <a:srgbClr val="54585A"/>
                </a:solidFill>
                <a:latin typeface="Arial" pitchFamily="34" charset="0"/>
                <a:cs typeface="Arial" pitchFamily="34" charset="0"/>
              </a:rPr>
              <a:t>Costa Mesa</a:t>
            </a:r>
          </a:p>
          <a:p>
            <a:pPr defTabSz="914293"/>
            <a:r>
              <a:rPr lang="en-US" sz="2000" dirty="0">
                <a:solidFill>
                  <a:srgbClr val="54585A"/>
                </a:solidFill>
                <a:latin typeface="Arial" pitchFamily="34" charset="0"/>
                <a:cs typeface="Arial" pitchFamily="34" charset="0"/>
              </a:rPr>
              <a:t>Denver</a:t>
            </a:r>
          </a:p>
          <a:p>
            <a:pPr defTabSz="914293"/>
            <a:r>
              <a:rPr lang="en-US" sz="2000" dirty="0">
                <a:solidFill>
                  <a:srgbClr val="54585A"/>
                </a:solidFill>
                <a:latin typeface="Arial" pitchFamily="34" charset="0"/>
                <a:cs typeface="Arial" pitchFamily="34" charset="0"/>
              </a:rPr>
              <a:t>Houston</a:t>
            </a:r>
          </a:p>
          <a:p>
            <a:pPr defTabSz="914293"/>
            <a:r>
              <a:rPr lang="en-US" sz="2000" dirty="0">
                <a:solidFill>
                  <a:srgbClr val="54585A"/>
                </a:solidFill>
                <a:latin typeface="Arial" pitchFamily="34" charset="0"/>
                <a:cs typeface="Arial" pitchFamily="34" charset="0"/>
              </a:rPr>
              <a:t>Los Angeles</a:t>
            </a:r>
          </a:p>
          <a:p>
            <a:pPr defTabSz="914293"/>
            <a:r>
              <a:rPr lang="en-US" sz="2000" dirty="0">
                <a:solidFill>
                  <a:srgbClr val="54585A"/>
                </a:solidFill>
                <a:latin typeface="Arial" pitchFamily="34" charset="0"/>
                <a:cs typeface="Arial" pitchFamily="34" charset="0"/>
              </a:rPr>
              <a:t>New York</a:t>
            </a:r>
          </a:p>
          <a:p>
            <a:pPr defTabSz="914293"/>
            <a:r>
              <a:rPr lang="en-US" sz="2000" dirty="0">
                <a:solidFill>
                  <a:srgbClr val="54585A"/>
                </a:solidFill>
                <a:latin typeface="Arial" pitchFamily="34" charset="0"/>
                <a:cs typeface="Arial" pitchFamily="34" charset="0"/>
              </a:rPr>
              <a:t>Orlando</a:t>
            </a:r>
          </a:p>
          <a:p>
            <a:pPr defTabSz="914293"/>
            <a:r>
              <a:rPr lang="en-US" sz="2000" dirty="0">
                <a:solidFill>
                  <a:srgbClr val="54585A"/>
                </a:solidFill>
                <a:latin typeface="Arial" pitchFamily="34" charset="0"/>
                <a:cs typeface="Arial" pitchFamily="34" charset="0"/>
              </a:rPr>
              <a:t>Philadelphia</a:t>
            </a:r>
          </a:p>
          <a:p>
            <a:pPr defTabSz="914293"/>
            <a:r>
              <a:rPr lang="en-US" sz="2000" dirty="0">
                <a:solidFill>
                  <a:srgbClr val="54585A"/>
                </a:solidFill>
                <a:latin typeface="Arial" pitchFamily="34" charset="0"/>
                <a:cs typeface="Arial" pitchFamily="34" charset="0"/>
              </a:rPr>
              <a:t>Seattle</a:t>
            </a:r>
          </a:p>
          <a:p>
            <a:pPr defTabSz="914293"/>
            <a:r>
              <a:rPr lang="en-US" sz="2000" dirty="0">
                <a:solidFill>
                  <a:srgbClr val="54585A"/>
                </a:solidFill>
                <a:latin typeface="Arial" pitchFamily="34" charset="0"/>
                <a:cs typeface="Arial" pitchFamily="34" charset="0"/>
              </a:rPr>
              <a:t>Washington, DC</a:t>
            </a:r>
          </a:p>
          <a:p>
            <a:pPr defTabSz="914293"/>
            <a:endParaRPr lang="en-US" sz="2000" b="1" dirty="0">
              <a:solidFill>
                <a:srgbClr val="54585A"/>
              </a:solidFill>
              <a:latin typeface="Arial" pitchFamily="34" charset="0"/>
              <a:cs typeface="Arial" pitchFamily="34" charset="0"/>
            </a:endParaRPr>
          </a:p>
          <a:p>
            <a:pPr defTabSz="914293"/>
            <a:r>
              <a:rPr lang="en-US" sz="2000" b="1" dirty="0">
                <a:solidFill>
                  <a:srgbClr val="54585A"/>
                </a:solidFill>
                <a:latin typeface="Arial" pitchFamily="34" charset="0"/>
                <a:cs typeface="Arial" pitchFamily="34" charset="0"/>
              </a:rPr>
              <a:t>bakerlaw.com</a:t>
            </a:r>
          </a:p>
        </p:txBody>
      </p:sp>
      <p:grpSp>
        <p:nvGrpSpPr>
          <p:cNvPr id="24" name="Group 23"/>
          <p:cNvGrpSpPr/>
          <p:nvPr userDrawn="1"/>
        </p:nvGrpSpPr>
        <p:grpSpPr>
          <a:xfrm>
            <a:off x="2" y="1"/>
            <a:ext cx="9155723" cy="109536"/>
            <a:chOff x="1" y="0"/>
            <a:chExt cx="9155723" cy="109536"/>
          </a:xfrm>
        </p:grpSpPr>
        <p:sp>
          <p:nvSpPr>
            <p:cNvPr id="25" name="Rectangle 10"/>
            <p:cNvSpPr>
              <a:spLocks noChangeArrowheads="1"/>
            </p:cNvSpPr>
            <p:nvPr userDrawn="1"/>
          </p:nvSpPr>
          <p:spPr bwMode="auto">
            <a:xfrm>
              <a:off x="1" y="0"/>
              <a:ext cx="3640695" cy="109536"/>
            </a:xfrm>
            <a:prstGeom prst="rect">
              <a:avLst/>
            </a:prstGeom>
            <a:solidFill>
              <a:srgbClr val="CB333B"/>
            </a:solidFill>
            <a:ln>
              <a:noFill/>
            </a:ln>
            <a:effectLst/>
          </p:spPr>
          <p:txBody>
            <a:bodyPr wrap="none" anchor="ctr"/>
            <a:lstStyle/>
            <a:p>
              <a:pPr defTabSz="914293">
                <a:defRPr/>
              </a:pPr>
              <a:endParaRPr lang="en-US" kern="0" dirty="0">
                <a:solidFill>
                  <a:sysClr val="windowText" lastClr="000000"/>
                </a:solidFill>
              </a:endParaRPr>
            </a:p>
          </p:txBody>
        </p:sp>
        <p:sp>
          <p:nvSpPr>
            <p:cNvPr id="26" name="Rectangle 10"/>
            <p:cNvSpPr>
              <a:spLocks noChangeArrowheads="1"/>
            </p:cNvSpPr>
            <p:nvPr userDrawn="1"/>
          </p:nvSpPr>
          <p:spPr bwMode="auto">
            <a:xfrm>
              <a:off x="3666653" y="0"/>
              <a:ext cx="5489071" cy="109536"/>
            </a:xfrm>
            <a:prstGeom prst="rect">
              <a:avLst/>
            </a:prstGeom>
            <a:solidFill>
              <a:srgbClr val="646D76"/>
            </a:solidFill>
            <a:ln>
              <a:noFill/>
            </a:ln>
            <a:effectLst/>
          </p:spPr>
          <p:txBody>
            <a:bodyPr wrap="none" anchor="ctr"/>
            <a:lstStyle/>
            <a:p>
              <a:pPr defTabSz="914293">
                <a:defRPr/>
              </a:pPr>
              <a:endParaRPr lang="en-US" kern="0" dirty="0">
                <a:solidFill>
                  <a:sysClr val="windowText" lastClr="000000"/>
                </a:solidFill>
              </a:endParaRPr>
            </a:p>
          </p:txBody>
        </p:sp>
      </p:grpSp>
      <p:sp>
        <p:nvSpPr>
          <p:cNvPr id="27" name="TextBox 26"/>
          <p:cNvSpPr txBox="1"/>
          <p:nvPr userDrawn="1"/>
        </p:nvSpPr>
        <p:spPr>
          <a:xfrm>
            <a:off x="95251" y="6194590"/>
            <a:ext cx="8686800" cy="276999"/>
          </a:xfrm>
          <a:prstGeom prst="rect">
            <a:avLst/>
          </a:prstGeom>
          <a:noFill/>
        </p:spPr>
        <p:txBody>
          <a:bodyPr wrap="square" rtlCol="0">
            <a:spAutoFit/>
          </a:bodyPr>
          <a:lstStyle/>
          <a:p>
            <a:pPr algn="l"/>
            <a:r>
              <a:rPr lang="en-US" sz="600" dirty="0">
                <a:solidFill>
                  <a:srgbClr val="54585A"/>
                </a:solidFill>
                <a:latin typeface="Arial" pitchFamily="34" charset="0"/>
                <a:cs typeface="Arial" pitchFamily="34" charset="0"/>
              </a:rPr>
              <a:t>These materials have been prepared by Baker &amp; Hostetler LLP for informational purposes only and are not legal advice. The information is not intended to create, and receipt of it does not constitute, </a:t>
            </a:r>
            <a:br>
              <a:rPr lang="en-US" sz="600" dirty="0">
                <a:solidFill>
                  <a:srgbClr val="54585A"/>
                </a:solidFill>
                <a:latin typeface="Arial" pitchFamily="34" charset="0"/>
                <a:cs typeface="Arial" pitchFamily="34" charset="0"/>
              </a:rPr>
            </a:br>
            <a:r>
              <a:rPr lang="en-US" sz="600" dirty="0">
                <a:solidFill>
                  <a:srgbClr val="54585A"/>
                </a:solidFill>
                <a:latin typeface="Arial" pitchFamily="34" charset="0"/>
                <a:cs typeface="Arial" pitchFamily="34" charset="0"/>
              </a:rPr>
              <a:t>a lawyer-client relationship. Readers should not act upon this information without seeking professional counsel. You should consult a lawyer for individual advice regarding your own situation. </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091" y="2889310"/>
            <a:ext cx="3250603" cy="384837"/>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3742" y="6299638"/>
            <a:ext cx="1429512" cy="140208"/>
          </a:xfrm>
          <a:prstGeom prst="rect">
            <a:avLst/>
          </a:prstGeom>
        </p:spPr>
      </p:pic>
    </p:spTree>
    <p:extLst>
      <p:ext uri="{BB962C8B-B14F-4D97-AF65-F5344CB8AC3E}">
        <p14:creationId xmlns:p14="http://schemas.microsoft.com/office/powerpoint/2010/main" val="327847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2E8F3-E289-4BED-B67D-FE6B423DA889}"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7EEE9-3225-42A1-84DB-9DD0026EC7B2}" type="slidenum">
              <a:rPr lang="en-US" smtClean="0"/>
              <a:t>‹#›</a:t>
            </a:fld>
            <a:endParaRPr lang="en-US"/>
          </a:p>
        </p:txBody>
      </p:sp>
    </p:spTree>
    <p:extLst>
      <p:ext uri="{BB962C8B-B14F-4D97-AF65-F5344CB8AC3E}">
        <p14:creationId xmlns:p14="http://schemas.microsoft.com/office/powerpoint/2010/main" val="215527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2E8F3-E289-4BED-B67D-FE6B423DA889}" type="datetimeFigureOut">
              <a:rPr lang="en-US" smtClean="0"/>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7EEE9-3225-42A1-84DB-9DD0026EC7B2}" type="slidenum">
              <a:rPr lang="en-US" smtClean="0"/>
              <a:t>‹#›</a:t>
            </a:fld>
            <a:endParaRPr lang="en-US"/>
          </a:p>
        </p:txBody>
      </p:sp>
    </p:spTree>
    <p:extLst>
      <p:ext uri="{BB962C8B-B14F-4D97-AF65-F5344CB8AC3E}">
        <p14:creationId xmlns:p14="http://schemas.microsoft.com/office/powerpoint/2010/main" val="322079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888" y="116990"/>
            <a:ext cx="8217726" cy="13366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86888" y="1518138"/>
            <a:ext cx="8217726" cy="491783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82929" y="6579378"/>
            <a:ext cx="1203367" cy="278622"/>
          </a:xfrm>
          <a:prstGeom prst="rect">
            <a:avLst/>
          </a:prstGeom>
        </p:spPr>
        <p:txBody>
          <a:bodyPr vert="horz" lIns="91440" tIns="45720" rIns="91440" bIns="45720" rtlCol="0" anchor="ctr"/>
          <a:lstStyle>
            <a:lvl1pPr algn="l">
              <a:defRPr sz="1200" b="1">
                <a:solidFill>
                  <a:schemeClr val="bg1"/>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3"/>
          </p:nvPr>
        </p:nvSpPr>
        <p:spPr>
          <a:xfrm>
            <a:off x="3048000" y="6562879"/>
            <a:ext cx="2895600" cy="295121"/>
          </a:xfrm>
          <a:prstGeom prst="rect">
            <a:avLst/>
          </a:prstGeom>
        </p:spPr>
        <p:txBody>
          <a:bodyPr vert="horz" lIns="91440" tIns="45720" rIns="91440" bIns="45720" rtlCol="0" anchor="ctr"/>
          <a:lstStyle>
            <a:lvl1pPr algn="ctr">
              <a:defRPr sz="1200" b="1">
                <a:solidFill>
                  <a:schemeClr val="bg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562879"/>
            <a:ext cx="2133600" cy="294226"/>
          </a:xfrm>
          <a:prstGeom prst="rect">
            <a:avLst/>
          </a:prstGeom>
        </p:spPr>
        <p:txBody>
          <a:bodyPr vert="horz" lIns="91440" tIns="45720" rIns="91440" bIns="45720" rtlCol="0" anchor="ctr"/>
          <a:lstStyle>
            <a:lvl1pPr algn="r">
              <a:defRPr sz="1200" b="1">
                <a:solidFill>
                  <a:schemeClr val="bg1"/>
                </a:solidFill>
                <a:latin typeface="Arial" pitchFamily="34" charset="0"/>
                <a:cs typeface="Arial" pitchFamily="34" charset="0"/>
              </a:defRPr>
            </a:lvl1pPr>
          </a:lstStyle>
          <a:p>
            <a:fld id="{895C34BC-CED8-4E15-A283-F8157D62C0C6}" type="slidenum">
              <a:rPr lang="en-US" smtClean="0"/>
              <a:pPr/>
              <a:t>‹#›</a:t>
            </a:fld>
            <a:endParaRPr lang="en-US" dirty="0"/>
          </a:p>
        </p:txBody>
      </p:sp>
    </p:spTree>
    <p:extLst>
      <p:ext uri="{BB962C8B-B14F-4D97-AF65-F5344CB8AC3E}">
        <p14:creationId xmlns:p14="http://schemas.microsoft.com/office/powerpoint/2010/main" val="416594726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8" r:id="rId4"/>
    <p:sldLayoutId id="2147483652" r:id="rId5"/>
    <p:sldLayoutId id="2147483653" r:id="rId6"/>
    <p:sldLayoutId id="2147483661" r:id="rId7"/>
    <p:sldLayoutId id="2147483669" r:id="rId8"/>
    <p:sldLayoutId id="2147483670" r:id="rId9"/>
    <p:sldLayoutId id="2147483671" r:id="rId10"/>
    <p:sldLayoutId id="2147483672" r:id="rId11"/>
  </p:sldLayoutIdLst>
  <p:hf hdr="0" dt="0"/>
  <p:txStyles>
    <p:titleStyle>
      <a:lvl1pPr algn="l"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457200" indent="-457200" algn="l" defTabSz="914400" rtl="0" eaLnBrk="1" latinLnBrk="0" hangingPunct="1">
        <a:spcBef>
          <a:spcPct val="20000"/>
        </a:spcBef>
        <a:buClr>
          <a:schemeClr val="tx1"/>
        </a:buClr>
        <a:buFont typeface="Arial" pitchFamily="34" charset="0"/>
        <a:buChar char="•"/>
        <a:defRPr sz="3200" kern="1200">
          <a:solidFill>
            <a:schemeClr val="tx1"/>
          </a:solidFill>
          <a:latin typeface="Arial" pitchFamily="34" charset="0"/>
          <a:ea typeface="+mn-ea"/>
          <a:cs typeface="Arial" pitchFamily="34" charset="0"/>
        </a:defRPr>
      </a:lvl1pPr>
      <a:lvl2pPr marL="914400" indent="-457200" algn="l" defTabSz="914400" rtl="0" eaLnBrk="1" latinLnBrk="0" hangingPunct="1">
        <a:spcBef>
          <a:spcPct val="20000"/>
        </a:spcBef>
        <a:buClr>
          <a:schemeClr val="tx1"/>
        </a:buClr>
        <a:buFont typeface="Arial" pitchFamily="34" charset="0"/>
        <a:buChar char="–"/>
        <a:defRPr sz="2800" kern="1200">
          <a:solidFill>
            <a:schemeClr val="tx1"/>
          </a:solidFill>
          <a:latin typeface="Arial" pitchFamily="34" charset="0"/>
          <a:ea typeface="+mn-ea"/>
          <a:cs typeface="Arial" pitchFamily="34" charset="0"/>
        </a:defRPr>
      </a:lvl2pPr>
      <a:lvl3pPr marL="1371600" indent="-457200" algn="l" defTabSz="914400" rtl="0" eaLnBrk="1" latinLnBrk="0" hangingPunct="1">
        <a:spcBef>
          <a:spcPct val="20000"/>
        </a:spcBef>
        <a:buClr>
          <a:schemeClr val="tx1"/>
        </a:buClr>
        <a:buFont typeface="Arial" pitchFamily="34" charset="0"/>
        <a:buChar char="•"/>
        <a:defRPr sz="2400" kern="1200">
          <a:solidFill>
            <a:schemeClr val="tx1"/>
          </a:solidFill>
          <a:latin typeface="Arial" pitchFamily="34" charset="0"/>
          <a:ea typeface="+mn-ea"/>
          <a:cs typeface="Arial" pitchFamily="34" charset="0"/>
        </a:defRPr>
      </a:lvl3pPr>
      <a:lvl4pPr marL="1828800" indent="-457200" algn="l" defTabSz="914400" rtl="0" eaLnBrk="1" latinLnBrk="0" hangingPunct="1">
        <a:spcBef>
          <a:spcPct val="20000"/>
        </a:spcBef>
        <a:buClr>
          <a:schemeClr val="tx1"/>
        </a:buClr>
        <a:buFont typeface="Arial" pitchFamily="34" charset="0"/>
        <a:buChar char="–"/>
        <a:defRPr sz="2000" kern="1200">
          <a:solidFill>
            <a:schemeClr val="tx1"/>
          </a:solidFill>
          <a:latin typeface="Arial" pitchFamily="34" charset="0"/>
          <a:ea typeface="+mn-ea"/>
          <a:cs typeface="Arial" pitchFamily="34" charset="0"/>
        </a:defRPr>
      </a:lvl4pPr>
      <a:lvl5pPr marL="2286000" indent="-457200" algn="l" defTabSz="914400" rtl="0" eaLnBrk="1" latinLnBrk="0" hangingPunct="1">
        <a:spcBef>
          <a:spcPct val="20000"/>
        </a:spcBef>
        <a:buClr>
          <a:schemeClr val="tx1"/>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162" y="3073067"/>
            <a:ext cx="5249803" cy="860425"/>
          </a:xfrm>
        </p:spPr>
        <p:txBody>
          <a:bodyPr>
            <a:normAutofit fontScale="90000"/>
          </a:bodyPr>
          <a:lstStyle/>
          <a:p>
            <a:r>
              <a:rPr lang="en-US" sz="4000" b="1" dirty="0" smtClean="0"/>
              <a:t>Labor Law and Collective </a:t>
            </a:r>
            <a:r>
              <a:rPr lang="en-US" sz="4000" b="1" dirty="0"/>
              <a:t>Bargaining</a:t>
            </a:r>
            <a:r>
              <a:rPr lang="en-US" sz="2200" dirty="0"/>
              <a:t/>
            </a:r>
            <a:br>
              <a:rPr lang="en-US" sz="2200" dirty="0"/>
            </a:br>
            <a:r>
              <a:rPr lang="en-US" sz="1800" dirty="0"/>
              <a:t>Community Safety Advisory Commission</a:t>
            </a:r>
          </a:p>
        </p:txBody>
      </p:sp>
      <p:sp>
        <p:nvSpPr>
          <p:cNvPr id="3" name="Subtitle 2"/>
          <p:cNvSpPr>
            <a:spLocks noGrp="1"/>
          </p:cNvSpPr>
          <p:nvPr>
            <p:ph type="subTitle" idx="1"/>
          </p:nvPr>
        </p:nvSpPr>
        <p:spPr>
          <a:xfrm>
            <a:off x="3406588" y="5629835"/>
            <a:ext cx="5553089" cy="1055124"/>
          </a:xfrm>
        </p:spPr>
        <p:txBody>
          <a:bodyPr>
            <a:normAutofit fontScale="92500" lnSpcReduction="20000"/>
          </a:bodyPr>
          <a:lstStyle/>
          <a:p>
            <a:r>
              <a:rPr lang="en-US" sz="1800" dirty="0"/>
              <a:t>Presentation by: </a:t>
            </a:r>
            <a:endParaRPr lang="en-US" sz="1800" dirty="0" smtClean="0"/>
          </a:p>
          <a:p>
            <a:r>
              <a:rPr lang="en-US" sz="1800" dirty="0"/>
              <a:t>Pamela Gordon, Chief, Labor and Employment </a:t>
            </a:r>
            <a:r>
              <a:rPr lang="en-US" sz="1800" dirty="0" smtClean="0"/>
              <a:t>Section, Columbus City Attorney</a:t>
            </a:r>
            <a:endParaRPr lang="en-US" sz="1800" dirty="0"/>
          </a:p>
          <a:p>
            <a:r>
              <a:rPr lang="en-US" sz="1800" dirty="0" smtClean="0"/>
              <a:t>Ronald Linville, Partner, Baker &amp; Hostetler, LLP</a:t>
            </a:r>
            <a:endParaRPr lang="en-US" sz="1800" dirty="0"/>
          </a:p>
          <a:p>
            <a:endParaRPr lang="en-US" dirty="0"/>
          </a:p>
          <a:p>
            <a:endParaRPr lang="en-US" dirty="0"/>
          </a:p>
        </p:txBody>
      </p:sp>
      <p:pic>
        <p:nvPicPr>
          <p:cNvPr id="8" name="Picture Placeholder 7"/>
          <p:cNvPicPr>
            <a:picLocks noGrp="1" noChangeAspect="1"/>
          </p:cNvPicPr>
          <p:nvPr>
            <p:ph type="pic" sz="quarter" idx="13"/>
          </p:nvPr>
        </p:nvPicPr>
        <p:blipFill>
          <a:blip r:embed="rId3"/>
          <a:srcRect t="13372" b="13372"/>
          <a:stretch>
            <a:fillRect/>
          </a:stretch>
        </p:blipFill>
        <p:spPr>
          <a:xfrm>
            <a:off x="5118847" y="312696"/>
            <a:ext cx="3594848" cy="2633059"/>
          </a:xfrm>
          <a:prstGeom prst="rect">
            <a:avLst/>
          </a:prstGeom>
        </p:spPr>
      </p:pic>
    </p:spTree>
    <p:extLst>
      <p:ext uri="{BB962C8B-B14F-4D97-AF65-F5344CB8AC3E}">
        <p14:creationId xmlns:p14="http://schemas.microsoft.com/office/powerpoint/2010/main" val="798455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Important Terms </a:t>
            </a:r>
            <a:br>
              <a:rPr lang="en-US" b="1" dirty="0"/>
            </a:br>
            <a:r>
              <a:rPr lang="en-US" b="1" dirty="0"/>
              <a:t>and Concepts</a:t>
            </a:r>
          </a:p>
        </p:txBody>
      </p:sp>
      <p:sp>
        <p:nvSpPr>
          <p:cNvPr id="3" name="Content Placeholder 2"/>
          <p:cNvSpPr>
            <a:spLocks noGrp="1"/>
          </p:cNvSpPr>
          <p:nvPr>
            <p:ph sz="half" idx="4294967295"/>
          </p:nvPr>
        </p:nvSpPr>
        <p:spPr>
          <a:xfrm>
            <a:off x="368023" y="1521242"/>
            <a:ext cx="4490848" cy="4825769"/>
          </a:xfrm>
        </p:spPr>
        <p:txBody>
          <a:bodyPr>
            <a:normAutofit fontScale="92500" lnSpcReduction="20000"/>
          </a:bodyPr>
          <a:lstStyle/>
          <a:p>
            <a:pPr>
              <a:spcBef>
                <a:spcPts val="0"/>
              </a:spcBef>
              <a:spcAft>
                <a:spcPts val="600"/>
              </a:spcAft>
              <a:buClr>
                <a:srgbClr val="54585A"/>
              </a:buClr>
            </a:pPr>
            <a:r>
              <a:rPr lang="en-US" sz="2400" dirty="0">
                <a:solidFill>
                  <a:schemeClr val="tx1">
                    <a:lumMod val="75000"/>
                    <a:lumOff val="25000"/>
                  </a:schemeClr>
                </a:solidFill>
              </a:rPr>
              <a:t>Collective Bargaining Agreement (CBA</a:t>
            </a:r>
            <a:r>
              <a:rPr lang="en-US" sz="2400" dirty="0" smtClean="0">
                <a:solidFill>
                  <a:schemeClr val="tx1">
                    <a:lumMod val="75000"/>
                    <a:lumOff val="25000"/>
                  </a:schemeClr>
                </a:solidFill>
              </a:rPr>
              <a:t>)</a:t>
            </a:r>
          </a:p>
          <a:p>
            <a:pPr>
              <a:spcBef>
                <a:spcPts val="0"/>
              </a:spcBef>
              <a:spcAft>
                <a:spcPts val="600"/>
              </a:spcAft>
              <a:buClr>
                <a:srgbClr val="54585A"/>
              </a:buClr>
            </a:pPr>
            <a:r>
              <a:rPr lang="en-US" sz="2400" dirty="0" smtClean="0">
                <a:solidFill>
                  <a:schemeClr val="tx1">
                    <a:lumMod val="75000"/>
                    <a:lumOff val="25000"/>
                  </a:schemeClr>
                </a:solidFill>
              </a:rPr>
              <a:t>Impasse</a:t>
            </a:r>
          </a:p>
          <a:p>
            <a:pPr>
              <a:spcBef>
                <a:spcPts val="0"/>
              </a:spcBef>
              <a:spcAft>
                <a:spcPts val="600"/>
              </a:spcAft>
              <a:buClr>
                <a:srgbClr val="54585A"/>
              </a:buClr>
            </a:pPr>
            <a:r>
              <a:rPr lang="en-US" sz="2400" dirty="0" smtClean="0">
                <a:solidFill>
                  <a:schemeClr val="tx1">
                    <a:lumMod val="75000"/>
                    <a:lumOff val="25000"/>
                  </a:schemeClr>
                </a:solidFill>
              </a:rPr>
              <a:t>Dispute Resolution</a:t>
            </a:r>
          </a:p>
          <a:p>
            <a:pPr>
              <a:spcBef>
                <a:spcPts val="0"/>
              </a:spcBef>
              <a:spcAft>
                <a:spcPts val="600"/>
              </a:spcAft>
              <a:buClr>
                <a:srgbClr val="54585A"/>
              </a:buClr>
            </a:pPr>
            <a:r>
              <a:rPr lang="en-US" sz="2400" dirty="0" smtClean="0">
                <a:solidFill>
                  <a:schemeClr val="tx1">
                    <a:lumMod val="75000"/>
                    <a:lumOff val="25000"/>
                  </a:schemeClr>
                </a:solidFill>
              </a:rPr>
              <a:t>Strike Permissive v. Strike Prohibited</a:t>
            </a:r>
          </a:p>
          <a:p>
            <a:pPr>
              <a:spcBef>
                <a:spcPts val="0"/>
              </a:spcBef>
              <a:spcAft>
                <a:spcPts val="600"/>
              </a:spcAft>
              <a:buClr>
                <a:srgbClr val="54585A"/>
              </a:buClr>
            </a:pPr>
            <a:r>
              <a:rPr lang="en-US" sz="2400" dirty="0" smtClean="0">
                <a:solidFill>
                  <a:schemeClr val="tx1">
                    <a:lumMod val="75000"/>
                    <a:lumOff val="25000"/>
                  </a:schemeClr>
                </a:solidFill>
              </a:rPr>
              <a:t>Fact-Finding/Interest </a:t>
            </a:r>
            <a:r>
              <a:rPr lang="en-US" sz="2400" dirty="0">
                <a:solidFill>
                  <a:schemeClr val="tx1">
                    <a:lumMod val="75000"/>
                    <a:lumOff val="25000"/>
                  </a:schemeClr>
                </a:solidFill>
              </a:rPr>
              <a:t>A</a:t>
            </a:r>
            <a:r>
              <a:rPr lang="en-US" sz="2400" dirty="0" smtClean="0">
                <a:solidFill>
                  <a:schemeClr val="tx1">
                    <a:lumMod val="75000"/>
                    <a:lumOff val="25000"/>
                  </a:schemeClr>
                </a:solidFill>
              </a:rPr>
              <a:t>rbitration</a:t>
            </a:r>
            <a:endParaRPr lang="en-US" sz="2400" dirty="0">
              <a:solidFill>
                <a:schemeClr val="tx1">
                  <a:lumMod val="75000"/>
                  <a:lumOff val="25000"/>
                </a:schemeClr>
              </a:solidFill>
            </a:endParaRPr>
          </a:p>
          <a:p>
            <a:pPr>
              <a:spcBef>
                <a:spcPts val="0"/>
              </a:spcBef>
              <a:spcAft>
                <a:spcPts val="600"/>
              </a:spcAft>
              <a:buClr>
                <a:srgbClr val="54585A"/>
              </a:buClr>
            </a:pPr>
            <a:r>
              <a:rPr lang="en-US" sz="2400" dirty="0">
                <a:solidFill>
                  <a:schemeClr val="tx1">
                    <a:lumMod val="75000"/>
                    <a:lumOff val="25000"/>
                  </a:schemeClr>
                </a:solidFill>
              </a:rPr>
              <a:t>Management Rights Clause</a:t>
            </a:r>
          </a:p>
          <a:p>
            <a:pPr>
              <a:spcBef>
                <a:spcPts val="0"/>
              </a:spcBef>
              <a:spcAft>
                <a:spcPts val="600"/>
              </a:spcAft>
              <a:buClr>
                <a:srgbClr val="54585A"/>
              </a:buClr>
            </a:pPr>
            <a:r>
              <a:rPr lang="en-US" sz="2400" dirty="0">
                <a:solidFill>
                  <a:schemeClr val="tx1">
                    <a:lumMod val="75000"/>
                    <a:lumOff val="25000"/>
                  </a:schemeClr>
                </a:solidFill>
              </a:rPr>
              <a:t>Just Cause</a:t>
            </a:r>
          </a:p>
          <a:p>
            <a:pPr>
              <a:spcBef>
                <a:spcPts val="0"/>
              </a:spcBef>
              <a:spcAft>
                <a:spcPts val="600"/>
              </a:spcAft>
              <a:buClr>
                <a:srgbClr val="54585A"/>
              </a:buClr>
            </a:pPr>
            <a:r>
              <a:rPr lang="en-US" sz="2400" dirty="0">
                <a:solidFill>
                  <a:schemeClr val="tx1">
                    <a:lumMod val="75000"/>
                    <a:lumOff val="25000"/>
                  </a:schemeClr>
                </a:solidFill>
              </a:rPr>
              <a:t>Past Practice</a:t>
            </a:r>
          </a:p>
          <a:p>
            <a:pPr>
              <a:spcBef>
                <a:spcPts val="0"/>
              </a:spcBef>
              <a:spcAft>
                <a:spcPts val="600"/>
              </a:spcAft>
              <a:buClr>
                <a:srgbClr val="54585A"/>
              </a:buClr>
            </a:pPr>
            <a:r>
              <a:rPr lang="en-US" sz="2400" dirty="0">
                <a:solidFill>
                  <a:schemeClr val="tx1">
                    <a:lumMod val="75000"/>
                    <a:lumOff val="25000"/>
                  </a:schemeClr>
                </a:solidFill>
              </a:rPr>
              <a:t>Grievance</a:t>
            </a:r>
          </a:p>
          <a:p>
            <a:pPr>
              <a:spcBef>
                <a:spcPts val="0"/>
              </a:spcBef>
              <a:spcAft>
                <a:spcPts val="600"/>
              </a:spcAft>
              <a:buClr>
                <a:srgbClr val="54585A"/>
              </a:buClr>
            </a:pPr>
            <a:r>
              <a:rPr lang="en-US" sz="2400" dirty="0" smtClean="0">
                <a:solidFill>
                  <a:schemeClr val="tx1">
                    <a:lumMod val="75000"/>
                    <a:lumOff val="25000"/>
                  </a:schemeClr>
                </a:solidFill>
              </a:rPr>
              <a:t>Arbitration</a:t>
            </a:r>
          </a:p>
          <a:p>
            <a:pPr>
              <a:spcBef>
                <a:spcPts val="0"/>
              </a:spcBef>
              <a:spcAft>
                <a:spcPts val="600"/>
              </a:spcAft>
              <a:buClr>
                <a:srgbClr val="54585A"/>
              </a:buClr>
            </a:pPr>
            <a:r>
              <a:rPr lang="en-US" sz="2400" dirty="0" smtClean="0">
                <a:solidFill>
                  <a:schemeClr val="tx1">
                    <a:lumMod val="75000"/>
                    <a:lumOff val="25000"/>
                  </a:schemeClr>
                </a:solidFill>
              </a:rPr>
              <a:t>Unfair </a:t>
            </a:r>
            <a:r>
              <a:rPr lang="en-US" sz="2400" dirty="0">
                <a:solidFill>
                  <a:schemeClr val="tx1">
                    <a:lumMod val="75000"/>
                    <a:lumOff val="25000"/>
                  </a:schemeClr>
                </a:solidFill>
              </a:rPr>
              <a:t>Labor Practice (ULP)</a:t>
            </a:r>
          </a:p>
          <a:p>
            <a:pPr>
              <a:spcBef>
                <a:spcPts val="0"/>
              </a:spcBef>
              <a:spcAft>
                <a:spcPts val="600"/>
              </a:spcAft>
              <a:buClr>
                <a:srgbClr val="54585A"/>
              </a:buClr>
            </a:pPr>
            <a:endParaRPr lang="en-US" sz="2400" dirty="0">
              <a:solidFill>
                <a:srgbClr val="54585A"/>
              </a:solidFill>
            </a:endParaRPr>
          </a:p>
        </p:txBody>
      </p:sp>
      <p:pic>
        <p:nvPicPr>
          <p:cNvPr id="6" name="Picture 5"/>
          <p:cNvPicPr>
            <a:picLocks noChangeAspect="1"/>
          </p:cNvPicPr>
          <p:nvPr/>
        </p:nvPicPr>
        <p:blipFill>
          <a:blip r:embed="rId3"/>
          <a:stretch>
            <a:fillRect/>
          </a:stretch>
        </p:blipFill>
        <p:spPr>
          <a:xfrm>
            <a:off x="5011271" y="1904159"/>
            <a:ext cx="3370729" cy="1752077"/>
          </a:xfrm>
          <a:prstGeom prst="rect">
            <a:avLst/>
          </a:prstGeom>
        </p:spPr>
      </p:pic>
      <p:pic>
        <p:nvPicPr>
          <p:cNvPr id="7" name="Picture 6"/>
          <p:cNvPicPr>
            <a:picLocks noChangeAspect="1"/>
          </p:cNvPicPr>
          <p:nvPr/>
        </p:nvPicPr>
        <p:blipFill>
          <a:blip r:embed="rId4"/>
          <a:stretch>
            <a:fillRect/>
          </a:stretch>
        </p:blipFill>
        <p:spPr>
          <a:xfrm>
            <a:off x="5387788" y="3934125"/>
            <a:ext cx="2698377" cy="2448777"/>
          </a:xfrm>
          <a:prstGeom prst="rect">
            <a:avLst/>
          </a:prstGeom>
        </p:spPr>
      </p:pic>
    </p:spTree>
    <p:extLst>
      <p:ext uri="{BB962C8B-B14F-4D97-AF65-F5344CB8AC3E}">
        <p14:creationId xmlns:p14="http://schemas.microsoft.com/office/powerpoint/2010/main" val="2961456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Bargaining Process </a:t>
            </a:r>
            <a:br>
              <a:rPr lang="en-US" sz="4000" b="1" dirty="0"/>
            </a:br>
            <a:r>
              <a:rPr lang="en-US" sz="4000" b="1" dirty="0"/>
              <a:t>and Good Faith</a:t>
            </a:r>
          </a:p>
        </p:txBody>
      </p:sp>
      <p:sp>
        <p:nvSpPr>
          <p:cNvPr id="3" name="Content Placeholder 2"/>
          <p:cNvSpPr>
            <a:spLocks noGrp="1"/>
          </p:cNvSpPr>
          <p:nvPr>
            <p:ph idx="1"/>
          </p:nvPr>
        </p:nvSpPr>
        <p:spPr>
          <a:xfrm>
            <a:off x="475015" y="1512278"/>
            <a:ext cx="6302304" cy="4923692"/>
          </a:xfrm>
        </p:spPr>
        <p:txBody>
          <a:bodyPr>
            <a:normAutofit fontScale="92500" lnSpcReduction="20000"/>
          </a:bodyPr>
          <a:lstStyle/>
          <a:p>
            <a:pPr marL="227013" indent="-342900">
              <a:spcBef>
                <a:spcPts val="0"/>
              </a:spcBef>
              <a:buFont typeface="Courier New" panose="02070309020205020404" pitchFamily="49" charset="0"/>
              <a:buChar char="o"/>
            </a:pPr>
            <a:r>
              <a:rPr lang="en-US" sz="2600" dirty="0" smtClean="0"/>
              <a:t>Union </a:t>
            </a:r>
            <a:r>
              <a:rPr lang="en-US" sz="2600" dirty="0"/>
              <a:t>must be selected by a majority of employees in an appropriate bargaining unit</a:t>
            </a:r>
          </a:p>
          <a:p>
            <a:pPr marL="227013" indent="-342900">
              <a:spcBef>
                <a:spcPts val="0"/>
              </a:spcBef>
              <a:buFont typeface="Courier New" panose="02070309020205020404" pitchFamily="49" charset="0"/>
              <a:buChar char="o"/>
            </a:pPr>
            <a:r>
              <a:rPr lang="en-US" sz="2600" dirty="0"/>
              <a:t>Factors: </a:t>
            </a:r>
            <a:endParaRPr lang="en-US" sz="2600" dirty="0" smtClean="0"/>
          </a:p>
          <a:p>
            <a:pPr marL="684213" lvl="1" indent="-342900">
              <a:spcBef>
                <a:spcPts val="0"/>
              </a:spcBef>
              <a:buFont typeface="Arial" panose="020B0604020202020204" pitchFamily="34" charset="0"/>
              <a:buChar char="•"/>
            </a:pPr>
            <a:r>
              <a:rPr lang="en-US" sz="2200" dirty="0" smtClean="0"/>
              <a:t>employees</a:t>
            </a:r>
            <a:r>
              <a:rPr lang="en-US" sz="2200" dirty="0"/>
              <a:t>’ </a:t>
            </a:r>
            <a:r>
              <a:rPr lang="en-US" sz="2200" dirty="0" smtClean="0"/>
              <a:t>desires </a:t>
            </a:r>
          </a:p>
          <a:p>
            <a:pPr marL="684213" lvl="1" indent="-342900">
              <a:spcBef>
                <a:spcPts val="0"/>
              </a:spcBef>
              <a:buFont typeface="Arial" panose="020B0604020202020204" pitchFamily="34" charset="0"/>
              <a:buChar char="•"/>
            </a:pPr>
            <a:r>
              <a:rPr lang="en-US" sz="2200" dirty="0" smtClean="0"/>
              <a:t>community </a:t>
            </a:r>
            <a:r>
              <a:rPr lang="en-US" sz="2200" dirty="0"/>
              <a:t>of </a:t>
            </a:r>
            <a:r>
              <a:rPr lang="en-US" sz="2200" dirty="0" smtClean="0"/>
              <a:t>interest</a:t>
            </a:r>
          </a:p>
          <a:p>
            <a:pPr marL="684213" lvl="1" indent="-342900">
              <a:spcBef>
                <a:spcPts val="0"/>
              </a:spcBef>
              <a:buFont typeface="Arial" panose="020B0604020202020204" pitchFamily="34" charset="0"/>
              <a:buChar char="•"/>
            </a:pPr>
            <a:r>
              <a:rPr lang="en-US" sz="2200" dirty="0" smtClean="0"/>
              <a:t>wages</a:t>
            </a:r>
            <a:r>
              <a:rPr lang="en-US" sz="2200" dirty="0"/>
              <a:t>, hours, and other working </a:t>
            </a:r>
            <a:r>
              <a:rPr lang="en-US" sz="2200" dirty="0" smtClean="0"/>
              <a:t>conditions </a:t>
            </a:r>
          </a:p>
          <a:p>
            <a:pPr marL="684213" lvl="1" indent="-342900">
              <a:spcBef>
                <a:spcPts val="0"/>
              </a:spcBef>
              <a:buFont typeface="Arial" panose="020B0604020202020204" pitchFamily="34" charset="0"/>
              <a:buChar char="•"/>
            </a:pPr>
            <a:r>
              <a:rPr lang="en-US" sz="2200" dirty="0" smtClean="0"/>
              <a:t>effect </a:t>
            </a:r>
            <a:r>
              <a:rPr lang="en-US" sz="2200" dirty="0"/>
              <a:t>of </a:t>
            </a:r>
            <a:r>
              <a:rPr lang="en-US" sz="2200" dirty="0" smtClean="0"/>
              <a:t>over-fragmentation</a:t>
            </a:r>
          </a:p>
          <a:p>
            <a:pPr marL="684213" lvl="1" indent="-342900">
              <a:spcBef>
                <a:spcPts val="0"/>
              </a:spcBef>
              <a:buFont typeface="Arial" panose="020B0604020202020204" pitchFamily="34" charset="0"/>
              <a:buChar char="•"/>
            </a:pPr>
            <a:r>
              <a:rPr lang="en-US" sz="2200" dirty="0" smtClean="0"/>
              <a:t>efficiency </a:t>
            </a:r>
            <a:r>
              <a:rPr lang="en-US" sz="2200" dirty="0"/>
              <a:t>of </a:t>
            </a:r>
            <a:r>
              <a:rPr lang="en-US" sz="2200" dirty="0" smtClean="0"/>
              <a:t>operations</a:t>
            </a:r>
          </a:p>
          <a:p>
            <a:pPr marL="684213" lvl="1" indent="-342900">
              <a:spcBef>
                <a:spcPts val="0"/>
              </a:spcBef>
              <a:buFont typeface="Arial" panose="020B0604020202020204" pitchFamily="34" charset="0"/>
              <a:buChar char="•"/>
            </a:pPr>
            <a:r>
              <a:rPr lang="en-US" sz="2200" dirty="0" smtClean="0"/>
              <a:t>employer’s </a:t>
            </a:r>
            <a:r>
              <a:rPr lang="en-US" sz="2200" dirty="0"/>
              <a:t>administrative </a:t>
            </a:r>
            <a:r>
              <a:rPr lang="en-US" sz="2200" dirty="0" smtClean="0"/>
              <a:t>structure </a:t>
            </a:r>
          </a:p>
          <a:p>
            <a:pPr marL="684213" lvl="1" indent="-342900">
              <a:spcBef>
                <a:spcPts val="0"/>
              </a:spcBef>
              <a:buFont typeface="Arial" panose="020B0604020202020204" pitchFamily="34" charset="0"/>
              <a:buChar char="•"/>
            </a:pPr>
            <a:r>
              <a:rPr lang="en-US" sz="2200" dirty="0" smtClean="0"/>
              <a:t>history </a:t>
            </a:r>
            <a:r>
              <a:rPr lang="en-US" sz="2200" dirty="0"/>
              <a:t>of bargaining</a:t>
            </a:r>
          </a:p>
          <a:p>
            <a:pPr marL="227013" indent="-342900">
              <a:spcBef>
                <a:spcPts val="0"/>
              </a:spcBef>
              <a:buFont typeface="Courier New" panose="02070309020205020404" pitchFamily="49" charset="0"/>
              <a:buChar char="o"/>
            </a:pPr>
            <a:r>
              <a:rPr lang="en-US" sz="2600" dirty="0"/>
              <a:t>Union becomes the employees’ </a:t>
            </a:r>
            <a:r>
              <a:rPr lang="en-US" sz="2600" b="1" dirty="0"/>
              <a:t>“exclusive representative” </a:t>
            </a:r>
            <a:r>
              <a:rPr lang="en-US" sz="2600" dirty="0" smtClean="0"/>
              <a:t>with </a:t>
            </a:r>
            <a:r>
              <a:rPr lang="en-US" sz="2600" dirty="0"/>
              <a:t>respect to wages, hours, and other terms and conditions of </a:t>
            </a:r>
            <a:r>
              <a:rPr lang="en-US" sz="2600" dirty="0" smtClean="0"/>
              <a:t>employment</a:t>
            </a:r>
          </a:p>
          <a:p>
            <a:pPr marL="227013" indent="-342900">
              <a:spcBef>
                <a:spcPts val="0"/>
              </a:spcBef>
              <a:buFont typeface="Courier New" panose="02070309020205020404" pitchFamily="49" charset="0"/>
              <a:buChar char="o"/>
            </a:pPr>
            <a:r>
              <a:rPr lang="en-US" sz="2600" dirty="0" smtClean="0"/>
              <a:t>FOP Capital City Lodge No. 9</a:t>
            </a:r>
          </a:p>
          <a:p>
            <a:pPr marL="684213" lvl="1" indent="-342900">
              <a:spcBef>
                <a:spcPts val="0"/>
              </a:spcBef>
              <a:buFont typeface="Arial" panose="020B0604020202020204" pitchFamily="34" charset="0"/>
              <a:buChar char="•"/>
            </a:pPr>
            <a:r>
              <a:rPr lang="en-US" sz="2200" dirty="0" smtClean="0"/>
              <a:t>2 separate bargaining units</a:t>
            </a:r>
            <a:endParaRPr lang="en-US" sz="2200" dirty="0"/>
          </a:p>
        </p:txBody>
      </p:sp>
      <p:pic>
        <p:nvPicPr>
          <p:cNvPr id="7" name="Content Placeholder 6"/>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6454588" y="1715786"/>
            <a:ext cx="2521245" cy="2820355"/>
          </a:xfrm>
        </p:spPr>
      </p:pic>
    </p:spTree>
    <p:extLst>
      <p:ext uri="{BB962C8B-B14F-4D97-AF65-F5344CB8AC3E}">
        <p14:creationId xmlns:p14="http://schemas.microsoft.com/office/powerpoint/2010/main" val="3983379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815321" y="2139752"/>
            <a:ext cx="2928391" cy="2928391"/>
          </a:xfrm>
        </p:spPr>
      </p:pic>
      <p:sp>
        <p:nvSpPr>
          <p:cNvPr id="2" name="Title 1"/>
          <p:cNvSpPr>
            <a:spLocks noGrp="1"/>
          </p:cNvSpPr>
          <p:nvPr>
            <p:ph type="title"/>
          </p:nvPr>
        </p:nvSpPr>
        <p:spPr/>
        <p:txBody>
          <a:bodyPr>
            <a:normAutofit fontScale="90000"/>
          </a:bodyPr>
          <a:lstStyle/>
          <a:p>
            <a:r>
              <a:rPr lang="en-US" sz="4000" b="1" dirty="0"/>
              <a:t>Bargaining Process </a:t>
            </a:r>
            <a:br>
              <a:rPr lang="en-US" sz="4000" b="1" dirty="0"/>
            </a:br>
            <a:r>
              <a:rPr lang="en-US" sz="4000" b="1" dirty="0"/>
              <a:t>and Good Faith</a:t>
            </a:r>
          </a:p>
        </p:txBody>
      </p:sp>
      <p:sp>
        <p:nvSpPr>
          <p:cNvPr id="3" name="Content Placeholder 2"/>
          <p:cNvSpPr>
            <a:spLocks noGrp="1"/>
          </p:cNvSpPr>
          <p:nvPr>
            <p:ph idx="1"/>
          </p:nvPr>
        </p:nvSpPr>
        <p:spPr>
          <a:xfrm>
            <a:off x="475015" y="1512278"/>
            <a:ext cx="5474778" cy="4923692"/>
          </a:xfrm>
        </p:spPr>
        <p:txBody>
          <a:bodyPr>
            <a:normAutofit/>
          </a:bodyPr>
          <a:lstStyle/>
          <a:p>
            <a:pPr marL="0" indent="0">
              <a:lnSpc>
                <a:spcPct val="100000"/>
              </a:lnSpc>
              <a:spcBef>
                <a:spcPts val="0"/>
              </a:spcBef>
              <a:spcAft>
                <a:spcPts val="600"/>
              </a:spcAft>
              <a:buNone/>
            </a:pPr>
            <a:r>
              <a:rPr lang="en-US" sz="2400" b="1" dirty="0"/>
              <a:t>Duty to Bargain</a:t>
            </a:r>
          </a:p>
          <a:p>
            <a:pPr marL="569913" lvl="1">
              <a:lnSpc>
                <a:spcPct val="100000"/>
              </a:lnSpc>
              <a:spcBef>
                <a:spcPts val="0"/>
              </a:spcBef>
              <a:spcAft>
                <a:spcPts val="600"/>
              </a:spcAft>
            </a:pPr>
            <a:r>
              <a:rPr lang="en-US" sz="2200" dirty="0"/>
              <a:t>Employers are required to negotiate in good  faith with their employees’ representative concerning wages, hours, and terms and conditions of employment</a:t>
            </a:r>
          </a:p>
          <a:p>
            <a:pPr marL="569913" lvl="1">
              <a:lnSpc>
                <a:spcPct val="100000"/>
              </a:lnSpc>
              <a:spcBef>
                <a:spcPts val="0"/>
              </a:spcBef>
              <a:spcAft>
                <a:spcPts val="600"/>
              </a:spcAft>
            </a:pPr>
            <a:r>
              <a:rPr lang="en-US" sz="2200" dirty="0"/>
              <a:t>Must meet at reasonable times and places</a:t>
            </a:r>
          </a:p>
          <a:p>
            <a:pPr marL="569913" lvl="1">
              <a:lnSpc>
                <a:spcPct val="100000"/>
              </a:lnSpc>
              <a:spcBef>
                <a:spcPts val="0"/>
              </a:spcBef>
              <a:spcAft>
                <a:spcPts val="600"/>
              </a:spcAft>
            </a:pPr>
            <a:r>
              <a:rPr lang="en-US" sz="2200" dirty="0"/>
              <a:t>Must demonstrate an intent to reach agreement or resolve questions arising under agreement</a:t>
            </a:r>
          </a:p>
        </p:txBody>
      </p:sp>
    </p:spTree>
    <p:extLst>
      <p:ext uri="{BB962C8B-B14F-4D97-AF65-F5344CB8AC3E}">
        <p14:creationId xmlns:p14="http://schemas.microsoft.com/office/powerpoint/2010/main" val="162887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2736056" y="3417744"/>
            <a:ext cx="3643723" cy="3144346"/>
          </a:xfrm>
        </p:spPr>
      </p:pic>
      <p:sp>
        <p:nvSpPr>
          <p:cNvPr id="2" name="Title 1"/>
          <p:cNvSpPr>
            <a:spLocks noGrp="1"/>
          </p:cNvSpPr>
          <p:nvPr>
            <p:ph type="title"/>
          </p:nvPr>
        </p:nvSpPr>
        <p:spPr/>
        <p:txBody>
          <a:bodyPr>
            <a:normAutofit fontScale="90000"/>
          </a:bodyPr>
          <a:lstStyle/>
          <a:p>
            <a:r>
              <a:rPr lang="en-US" sz="4000" b="1" dirty="0"/>
              <a:t>Bargaining Process </a:t>
            </a:r>
            <a:br>
              <a:rPr lang="en-US" sz="4000" b="1" dirty="0"/>
            </a:br>
            <a:r>
              <a:rPr lang="en-US" sz="4000" b="1" dirty="0"/>
              <a:t>and Good Faith</a:t>
            </a:r>
          </a:p>
        </p:txBody>
      </p:sp>
      <p:sp>
        <p:nvSpPr>
          <p:cNvPr id="3" name="Content Placeholder 2"/>
          <p:cNvSpPr>
            <a:spLocks noGrp="1"/>
          </p:cNvSpPr>
          <p:nvPr>
            <p:ph idx="1"/>
          </p:nvPr>
        </p:nvSpPr>
        <p:spPr/>
        <p:txBody>
          <a:bodyPr>
            <a:normAutofit/>
          </a:bodyPr>
          <a:lstStyle/>
          <a:p>
            <a:pPr>
              <a:lnSpc>
                <a:spcPct val="100000"/>
              </a:lnSpc>
              <a:spcBef>
                <a:spcPts val="0"/>
              </a:spcBef>
              <a:spcAft>
                <a:spcPts val="600"/>
              </a:spcAft>
            </a:pPr>
            <a:r>
              <a:rPr lang="en-US" sz="2400" b="1" dirty="0"/>
              <a:t>Collective Bargaining</a:t>
            </a:r>
          </a:p>
          <a:p>
            <a:pPr marL="569913" lvl="1">
              <a:lnSpc>
                <a:spcPct val="100000"/>
              </a:lnSpc>
              <a:spcBef>
                <a:spcPts val="0"/>
              </a:spcBef>
              <a:spcAft>
                <a:spcPts val="600"/>
              </a:spcAft>
            </a:pPr>
            <a:r>
              <a:rPr lang="en-US" sz="2200" dirty="0"/>
              <a:t>Parties can make any proposal they wish </a:t>
            </a:r>
          </a:p>
          <a:p>
            <a:pPr marL="569913" lvl="1">
              <a:lnSpc>
                <a:spcPct val="100000"/>
              </a:lnSpc>
              <a:spcBef>
                <a:spcPts val="0"/>
              </a:spcBef>
              <a:spcAft>
                <a:spcPts val="600"/>
              </a:spcAft>
            </a:pPr>
            <a:r>
              <a:rPr lang="en-US" sz="2200" dirty="0"/>
              <a:t>Parties are not required to agree to any proposal or make any concession</a:t>
            </a:r>
          </a:p>
          <a:p>
            <a:pPr marL="569913" lvl="1">
              <a:lnSpc>
                <a:spcPct val="100000"/>
              </a:lnSpc>
              <a:spcBef>
                <a:spcPts val="0"/>
              </a:spcBef>
              <a:spcAft>
                <a:spcPts val="600"/>
              </a:spcAft>
            </a:pPr>
            <a:r>
              <a:rPr lang="en-US" sz="2200" dirty="0"/>
              <a:t>Must bargain in good faith</a:t>
            </a:r>
          </a:p>
        </p:txBody>
      </p:sp>
    </p:spTree>
    <p:extLst>
      <p:ext uri="{BB962C8B-B14F-4D97-AF65-F5344CB8AC3E}">
        <p14:creationId xmlns:p14="http://schemas.microsoft.com/office/powerpoint/2010/main" val="2477581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Bargaining Process </a:t>
            </a:r>
            <a:br>
              <a:rPr lang="en-US" sz="4000" b="1" dirty="0"/>
            </a:br>
            <a:r>
              <a:rPr lang="en-US" sz="4000" b="1" dirty="0"/>
              <a:t>and Good Faith</a:t>
            </a:r>
          </a:p>
        </p:txBody>
      </p:sp>
      <p:sp>
        <p:nvSpPr>
          <p:cNvPr id="3" name="Content Placeholder 2"/>
          <p:cNvSpPr>
            <a:spLocks noGrp="1"/>
          </p:cNvSpPr>
          <p:nvPr>
            <p:ph idx="1"/>
          </p:nvPr>
        </p:nvSpPr>
        <p:spPr>
          <a:xfrm>
            <a:off x="581340" y="1703664"/>
            <a:ext cx="6921767" cy="4923692"/>
          </a:xfrm>
        </p:spPr>
        <p:txBody>
          <a:bodyPr>
            <a:noAutofit/>
          </a:bodyPr>
          <a:lstStyle/>
          <a:p>
            <a:pPr>
              <a:spcAft>
                <a:spcPct val="20000"/>
              </a:spcAft>
              <a:buFont typeface="Arial" charset="0"/>
              <a:buNone/>
            </a:pPr>
            <a:r>
              <a:rPr lang="en-US" sz="2400" b="1" dirty="0">
                <a:latin typeface="Arial" charset="0"/>
                <a:cs typeface="Arial" charset="0"/>
              </a:rPr>
              <a:t>The Duty to Bargain in Good Faith  </a:t>
            </a:r>
          </a:p>
          <a:p>
            <a:pPr>
              <a:spcAft>
                <a:spcPct val="20000"/>
              </a:spcAft>
              <a:buFont typeface="Arial" charset="0"/>
              <a:buNone/>
            </a:pPr>
            <a:endParaRPr lang="en-US" sz="2400" b="1" dirty="0">
              <a:latin typeface="Arial" charset="0"/>
              <a:cs typeface="Arial" charset="0"/>
            </a:endParaRPr>
          </a:p>
          <a:p>
            <a:pPr marL="231775" indent="0">
              <a:spcBef>
                <a:spcPct val="25000"/>
              </a:spcBef>
              <a:spcAft>
                <a:spcPct val="25000"/>
              </a:spcAft>
              <a:buNone/>
            </a:pPr>
            <a:r>
              <a:rPr lang="en-US" sz="2200" i="1" dirty="0">
                <a:latin typeface="Arial" charset="0"/>
                <a:cs typeface="Arial" charset="0"/>
              </a:rPr>
              <a:t>“[T]o bargain collectively is the performance of the mutual obligation of the employer and the representative of the employees to meet at reasonable times and confer in good faith with respect to wages, hours, and other terms and conditions of employment</a:t>
            </a:r>
            <a:r>
              <a:rPr lang="en-US" sz="2200" i="1" dirty="0" smtClean="0">
                <a:latin typeface="Arial" charset="0"/>
                <a:cs typeface="Arial" charset="0"/>
              </a:rPr>
              <a:t>… but </a:t>
            </a:r>
            <a:r>
              <a:rPr lang="en-US" sz="2200" i="1" dirty="0">
                <a:latin typeface="Arial" charset="0"/>
                <a:cs typeface="Arial" charset="0"/>
              </a:rPr>
              <a:t>such obligation does not compel either party to agree to a proposal or require the making of a concession…”</a:t>
            </a:r>
          </a:p>
          <a:p>
            <a:pPr marL="231775" indent="0" algn="ctr">
              <a:spcBef>
                <a:spcPct val="25000"/>
              </a:spcBef>
              <a:spcAft>
                <a:spcPct val="25000"/>
              </a:spcAft>
              <a:buNone/>
            </a:pPr>
            <a:endParaRPr lang="en-US" sz="800" dirty="0">
              <a:latin typeface="Arial" charset="0"/>
              <a:cs typeface="Arial" charset="0"/>
            </a:endParaRPr>
          </a:p>
        </p:txBody>
      </p:sp>
    </p:spTree>
    <p:extLst>
      <p:ext uri="{BB962C8B-B14F-4D97-AF65-F5344CB8AC3E}">
        <p14:creationId xmlns:p14="http://schemas.microsoft.com/office/powerpoint/2010/main" val="414987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82179" y="4651615"/>
            <a:ext cx="2684894" cy="1659537"/>
          </a:xfrm>
          <a:prstGeom prst="rect">
            <a:avLst/>
          </a:prstGeom>
        </p:spPr>
      </p:pic>
      <p:sp>
        <p:nvSpPr>
          <p:cNvPr id="150530" name="Rectangle 2"/>
          <p:cNvSpPr>
            <a:spLocks noGrp="1" noChangeArrowheads="1"/>
          </p:cNvSpPr>
          <p:nvPr>
            <p:ph type="title"/>
          </p:nvPr>
        </p:nvSpPr>
        <p:spPr/>
        <p:txBody>
          <a:bodyPr>
            <a:normAutofit fontScale="90000"/>
          </a:bodyPr>
          <a:lstStyle/>
          <a:p>
            <a:r>
              <a:rPr lang="en-US" sz="4000" b="1" dirty="0"/>
              <a:t>Bargaining Process </a:t>
            </a:r>
            <a:br>
              <a:rPr lang="en-US" sz="4000" b="1" dirty="0"/>
            </a:br>
            <a:r>
              <a:rPr lang="en-US" sz="4000" b="1" dirty="0"/>
              <a:t>and Good Faith</a:t>
            </a:r>
            <a:endParaRPr lang="en-US" altLang="en-US" sz="4000" b="1" dirty="0"/>
          </a:p>
        </p:txBody>
      </p:sp>
      <p:sp>
        <p:nvSpPr>
          <p:cNvPr id="150531" name="Rectangle 3"/>
          <p:cNvSpPr>
            <a:spLocks noGrp="1" noChangeArrowheads="1"/>
          </p:cNvSpPr>
          <p:nvPr>
            <p:ph idx="1"/>
          </p:nvPr>
        </p:nvSpPr>
        <p:spPr>
          <a:xfrm>
            <a:off x="475014" y="1512278"/>
            <a:ext cx="6921767" cy="2907322"/>
          </a:xfrm>
        </p:spPr>
        <p:txBody>
          <a:bodyPr>
            <a:normAutofit/>
          </a:bodyPr>
          <a:lstStyle/>
          <a:p>
            <a:pPr>
              <a:lnSpc>
                <a:spcPct val="80000"/>
              </a:lnSpc>
            </a:pPr>
            <a:r>
              <a:rPr lang="en-US" altLang="en-US" sz="2400" dirty="0"/>
              <a:t>Mandatory subjects: wages, hours, terms and other conditions of employment; or continuation, modification, or deletion of an existing provision of a collective bargaining </a:t>
            </a:r>
            <a:r>
              <a:rPr lang="en-US" altLang="en-US" sz="2400" dirty="0" smtClean="0"/>
              <a:t>agreement</a:t>
            </a:r>
            <a:endParaRPr lang="en-US" altLang="en-US" sz="2400" dirty="0"/>
          </a:p>
          <a:p>
            <a:pPr>
              <a:lnSpc>
                <a:spcPct val="80000"/>
              </a:lnSpc>
            </a:pPr>
            <a:r>
              <a:rPr lang="en-US" altLang="en-US" sz="2400" dirty="0"/>
              <a:t>Prohibited subjects: conduct and grading of civil service exams, establishment of eligibility lists for entry positions, original appointments from eligibility list</a:t>
            </a:r>
          </a:p>
          <a:p>
            <a:pPr>
              <a:lnSpc>
                <a:spcPct val="80000"/>
              </a:lnSpc>
            </a:pPr>
            <a:endParaRPr lang="en-US" altLang="en-US" sz="2400" dirty="0"/>
          </a:p>
          <a:p>
            <a:pPr>
              <a:lnSpc>
                <a:spcPct val="80000"/>
              </a:lnSpc>
            </a:pPr>
            <a:endParaRPr lang="en-US" altLang="en-US" sz="2400" dirty="0"/>
          </a:p>
          <a:p>
            <a:pPr>
              <a:lnSpc>
                <a:spcPct val="80000"/>
              </a:lnSpc>
              <a:buFontTx/>
              <a:buNone/>
            </a:pPr>
            <a:endParaRPr lang="en-US" altLang="en-US" sz="2400" dirty="0"/>
          </a:p>
        </p:txBody>
      </p:sp>
      <p:pic>
        <p:nvPicPr>
          <p:cNvPr id="3" name="Picture 2"/>
          <p:cNvPicPr>
            <a:picLocks noChangeAspect="1"/>
          </p:cNvPicPr>
          <p:nvPr/>
        </p:nvPicPr>
        <p:blipFill>
          <a:blip r:embed="rId4"/>
          <a:stretch>
            <a:fillRect/>
          </a:stretch>
        </p:blipFill>
        <p:spPr>
          <a:xfrm>
            <a:off x="5420285" y="4307541"/>
            <a:ext cx="1885949" cy="2011679"/>
          </a:xfrm>
          <a:prstGeom prst="rect">
            <a:avLst/>
          </a:prstGeom>
        </p:spPr>
      </p:pic>
    </p:spTree>
    <p:extLst>
      <p:ext uri="{BB962C8B-B14F-4D97-AF65-F5344CB8AC3E}">
        <p14:creationId xmlns:p14="http://schemas.microsoft.com/office/powerpoint/2010/main" val="2975497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fontScale="90000"/>
          </a:bodyPr>
          <a:lstStyle/>
          <a:p>
            <a:r>
              <a:rPr lang="en-US" sz="4000" b="1" dirty="0"/>
              <a:t>Bargaining Process </a:t>
            </a:r>
            <a:br>
              <a:rPr lang="en-US" sz="4000" b="1" dirty="0"/>
            </a:br>
            <a:r>
              <a:rPr lang="en-US" sz="4000" b="1" dirty="0"/>
              <a:t>and Good Faith</a:t>
            </a:r>
            <a:endParaRPr lang="en-US" altLang="en-US" sz="4000" b="1" dirty="0"/>
          </a:p>
        </p:txBody>
      </p:sp>
      <p:sp>
        <p:nvSpPr>
          <p:cNvPr id="150531" name="Rectangle 3"/>
          <p:cNvSpPr>
            <a:spLocks noGrp="1" noChangeArrowheads="1"/>
          </p:cNvSpPr>
          <p:nvPr>
            <p:ph idx="1"/>
          </p:nvPr>
        </p:nvSpPr>
        <p:spPr>
          <a:xfrm>
            <a:off x="475014" y="1512278"/>
            <a:ext cx="8247645" cy="4923692"/>
          </a:xfrm>
        </p:spPr>
        <p:txBody>
          <a:bodyPr>
            <a:normAutofit/>
          </a:bodyPr>
          <a:lstStyle/>
          <a:p>
            <a:pPr marL="0" indent="0">
              <a:lnSpc>
                <a:spcPct val="80000"/>
              </a:lnSpc>
              <a:buNone/>
            </a:pPr>
            <a:r>
              <a:rPr lang="en-US" altLang="en-US" sz="2400" dirty="0" smtClean="0"/>
              <a:t>A </a:t>
            </a:r>
            <a:r>
              <a:rPr lang="en-US" altLang="en-US" sz="2400" dirty="0"/>
              <a:t>public employer is not required to bargain on subjects reserved to the management and direction of the governmental unit, </a:t>
            </a:r>
            <a:r>
              <a:rPr lang="en-US" altLang="en-US" sz="2400" u="sng" dirty="0"/>
              <a:t>unless they affect wages, hours, and terms and conditions of employment and the continuation, modification, or deletion of an existing provision of a collective bargaining </a:t>
            </a:r>
            <a:r>
              <a:rPr lang="en-US" altLang="en-US" sz="2400" u="sng" dirty="0" smtClean="0"/>
              <a:t>agreement</a:t>
            </a:r>
            <a:endParaRPr lang="en-US" altLang="en-US" sz="2400" u="sng" dirty="0"/>
          </a:p>
          <a:p>
            <a:pPr>
              <a:lnSpc>
                <a:spcPct val="80000"/>
              </a:lnSpc>
            </a:pPr>
            <a:endParaRPr lang="en-US" altLang="en-US" sz="2400" dirty="0"/>
          </a:p>
          <a:p>
            <a:pPr>
              <a:lnSpc>
                <a:spcPct val="80000"/>
              </a:lnSpc>
            </a:pPr>
            <a:endParaRPr lang="en-US" altLang="en-US" sz="2400" dirty="0"/>
          </a:p>
          <a:p>
            <a:pPr>
              <a:lnSpc>
                <a:spcPct val="80000"/>
              </a:lnSpc>
              <a:buFontTx/>
              <a:buNone/>
            </a:pPr>
            <a:endParaRPr lang="en-US" altLang="en-US" sz="2400" dirty="0"/>
          </a:p>
        </p:txBody>
      </p:sp>
      <p:pic>
        <p:nvPicPr>
          <p:cNvPr id="3" name="Picture 2"/>
          <p:cNvPicPr>
            <a:picLocks noChangeAspect="1"/>
          </p:cNvPicPr>
          <p:nvPr/>
        </p:nvPicPr>
        <p:blipFill>
          <a:blip r:embed="rId3"/>
          <a:stretch>
            <a:fillRect/>
          </a:stretch>
        </p:blipFill>
        <p:spPr>
          <a:xfrm>
            <a:off x="2565307" y="3496795"/>
            <a:ext cx="4283729" cy="2767948"/>
          </a:xfrm>
          <a:prstGeom prst="rect">
            <a:avLst/>
          </a:prstGeom>
        </p:spPr>
      </p:pic>
    </p:spTree>
    <p:extLst>
      <p:ext uri="{BB962C8B-B14F-4D97-AF65-F5344CB8AC3E}">
        <p14:creationId xmlns:p14="http://schemas.microsoft.com/office/powerpoint/2010/main" val="3871623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r>
              <a:rPr lang="en-US" altLang="en-US" b="1" dirty="0" smtClean="0"/>
              <a:t>CBA</a:t>
            </a:r>
            <a:endParaRPr lang="en-US" altLang="en-US" sz="4000" b="1" dirty="0"/>
          </a:p>
        </p:txBody>
      </p:sp>
      <p:sp>
        <p:nvSpPr>
          <p:cNvPr id="150531" name="Rectangle 3"/>
          <p:cNvSpPr>
            <a:spLocks noGrp="1" noChangeArrowheads="1"/>
          </p:cNvSpPr>
          <p:nvPr>
            <p:ph idx="1"/>
          </p:nvPr>
        </p:nvSpPr>
        <p:spPr>
          <a:xfrm>
            <a:off x="475014" y="1512278"/>
            <a:ext cx="7942845" cy="4923692"/>
          </a:xfrm>
        </p:spPr>
        <p:txBody>
          <a:bodyPr>
            <a:normAutofit/>
          </a:bodyPr>
          <a:lstStyle/>
          <a:p>
            <a:pPr>
              <a:lnSpc>
                <a:spcPct val="80000"/>
              </a:lnSpc>
            </a:pPr>
            <a:r>
              <a:rPr lang="en-US" altLang="en-US" sz="2400" dirty="0" smtClean="0"/>
              <a:t>Must be reduced to writing and signed</a:t>
            </a:r>
          </a:p>
          <a:p>
            <a:pPr>
              <a:lnSpc>
                <a:spcPct val="80000"/>
              </a:lnSpc>
            </a:pPr>
            <a:r>
              <a:rPr lang="en-US" altLang="en-US" sz="2400" dirty="0" smtClean="0"/>
              <a:t>Contract shall contain</a:t>
            </a:r>
          </a:p>
          <a:p>
            <a:pPr lvl="1">
              <a:lnSpc>
                <a:spcPct val="80000"/>
              </a:lnSpc>
            </a:pPr>
            <a:r>
              <a:rPr lang="en-US" altLang="en-US" sz="2000" dirty="0" smtClean="0"/>
              <a:t>Grievance procedure</a:t>
            </a:r>
          </a:p>
          <a:p>
            <a:pPr lvl="1">
              <a:lnSpc>
                <a:spcPct val="80000"/>
              </a:lnSpc>
            </a:pPr>
            <a:r>
              <a:rPr lang="en-US" altLang="en-US" sz="2000" dirty="0" smtClean="0"/>
              <a:t>Dues deduction</a:t>
            </a:r>
          </a:p>
          <a:p>
            <a:pPr>
              <a:lnSpc>
                <a:spcPct val="80000"/>
              </a:lnSpc>
            </a:pPr>
            <a:r>
              <a:rPr lang="en-US" altLang="en-US" sz="2400" dirty="0" smtClean="0"/>
              <a:t>Used to permit a “fair share fee” provision</a:t>
            </a:r>
          </a:p>
          <a:p>
            <a:pPr>
              <a:lnSpc>
                <a:spcPct val="80000"/>
              </a:lnSpc>
            </a:pPr>
            <a:r>
              <a:rPr lang="en-US" altLang="en-US" sz="2400" dirty="0" smtClean="0"/>
              <a:t>Cannot have an expiration date later than 3 years from the date of execution</a:t>
            </a:r>
          </a:p>
          <a:p>
            <a:pPr>
              <a:lnSpc>
                <a:spcPct val="80000"/>
              </a:lnSpc>
            </a:pPr>
            <a:r>
              <a:rPr lang="en-US" altLang="en-US" sz="2400" dirty="0" smtClean="0"/>
              <a:t>CBA may supersede state law in some areas</a:t>
            </a:r>
            <a:endParaRPr lang="en-US" altLang="en-US" sz="2400" dirty="0"/>
          </a:p>
          <a:p>
            <a:pPr>
              <a:lnSpc>
                <a:spcPct val="80000"/>
              </a:lnSpc>
            </a:pPr>
            <a:endParaRPr lang="en-US" altLang="en-US" sz="2400" dirty="0"/>
          </a:p>
          <a:p>
            <a:pPr>
              <a:lnSpc>
                <a:spcPct val="80000"/>
              </a:lnSpc>
              <a:buFontTx/>
              <a:buNone/>
            </a:pPr>
            <a:endParaRPr lang="en-US" altLang="en-US" sz="2400" dirty="0"/>
          </a:p>
        </p:txBody>
      </p:sp>
      <p:pic>
        <p:nvPicPr>
          <p:cNvPr id="3" name="Picture 2"/>
          <p:cNvPicPr>
            <a:picLocks noChangeAspect="1"/>
          </p:cNvPicPr>
          <p:nvPr/>
        </p:nvPicPr>
        <p:blipFill>
          <a:blip r:embed="rId3"/>
          <a:stretch>
            <a:fillRect/>
          </a:stretch>
        </p:blipFill>
        <p:spPr>
          <a:xfrm>
            <a:off x="2154891" y="4286736"/>
            <a:ext cx="4398309" cy="2199155"/>
          </a:xfrm>
          <a:prstGeom prst="rect">
            <a:avLst/>
          </a:prstGeom>
        </p:spPr>
      </p:pic>
    </p:spTree>
    <p:extLst>
      <p:ext uri="{BB962C8B-B14F-4D97-AF65-F5344CB8AC3E}">
        <p14:creationId xmlns:p14="http://schemas.microsoft.com/office/powerpoint/2010/main" val="2400378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r>
              <a:rPr lang="en-US" altLang="en-US" b="1" dirty="0" smtClean="0"/>
              <a:t>Bargaining Process</a:t>
            </a:r>
            <a:endParaRPr lang="en-US" altLang="en-US" sz="4000" b="1" dirty="0"/>
          </a:p>
        </p:txBody>
      </p:sp>
      <p:sp>
        <p:nvSpPr>
          <p:cNvPr id="150531" name="Rectangle 3"/>
          <p:cNvSpPr>
            <a:spLocks noGrp="1" noChangeArrowheads="1"/>
          </p:cNvSpPr>
          <p:nvPr>
            <p:ph idx="1"/>
          </p:nvPr>
        </p:nvSpPr>
        <p:spPr>
          <a:xfrm>
            <a:off x="475014" y="1512278"/>
            <a:ext cx="7942845" cy="4923692"/>
          </a:xfrm>
        </p:spPr>
        <p:txBody>
          <a:bodyPr>
            <a:normAutofit/>
          </a:bodyPr>
          <a:lstStyle/>
          <a:p>
            <a:pPr marL="0" indent="0">
              <a:lnSpc>
                <a:spcPct val="80000"/>
              </a:lnSpc>
              <a:buNone/>
            </a:pPr>
            <a:r>
              <a:rPr lang="en-US" altLang="en-US" sz="2400" dirty="0"/>
              <a:t>R.C. 4117.21 – </a:t>
            </a:r>
            <a:r>
              <a:rPr lang="en-US" altLang="en-US" sz="2400" dirty="0" smtClean="0"/>
              <a:t>Collective </a:t>
            </a:r>
            <a:r>
              <a:rPr lang="en-US" altLang="en-US" sz="2400" dirty="0"/>
              <a:t>bargaining meetings are private and not subject to R.C. </a:t>
            </a:r>
            <a:r>
              <a:rPr lang="en-US" altLang="en-US" sz="2400" dirty="0" smtClean="0"/>
              <a:t>121.22, which usually requires deliberations upon official business to be conducted in open meetings</a:t>
            </a:r>
            <a:endParaRPr lang="en-US" altLang="en-US" sz="2400" dirty="0"/>
          </a:p>
          <a:p>
            <a:pPr>
              <a:lnSpc>
                <a:spcPct val="80000"/>
              </a:lnSpc>
              <a:buFontTx/>
              <a:buNone/>
            </a:pPr>
            <a:endParaRPr lang="en-US" altLang="en-US" sz="2400" dirty="0"/>
          </a:p>
        </p:txBody>
      </p:sp>
      <p:pic>
        <p:nvPicPr>
          <p:cNvPr id="2" name="Picture 1"/>
          <p:cNvPicPr>
            <a:picLocks noChangeAspect="1"/>
          </p:cNvPicPr>
          <p:nvPr/>
        </p:nvPicPr>
        <p:blipFill>
          <a:blip r:embed="rId3"/>
          <a:stretch>
            <a:fillRect/>
          </a:stretch>
        </p:blipFill>
        <p:spPr>
          <a:xfrm>
            <a:off x="1852333" y="2956392"/>
            <a:ext cx="5517258" cy="3659781"/>
          </a:xfrm>
          <a:prstGeom prst="rect">
            <a:avLst/>
          </a:prstGeom>
        </p:spPr>
      </p:pic>
    </p:spTree>
    <p:extLst>
      <p:ext uri="{BB962C8B-B14F-4D97-AF65-F5344CB8AC3E}">
        <p14:creationId xmlns:p14="http://schemas.microsoft.com/office/powerpoint/2010/main" val="3155731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Bargaining Process </a:t>
            </a:r>
            <a:br>
              <a:rPr lang="en-US" sz="4000" b="1" dirty="0"/>
            </a:br>
            <a:r>
              <a:rPr lang="en-US" sz="4000" b="1" dirty="0"/>
              <a:t>and Good Faith</a:t>
            </a:r>
          </a:p>
        </p:txBody>
      </p:sp>
      <p:sp>
        <p:nvSpPr>
          <p:cNvPr id="3" name="Content Placeholder 2"/>
          <p:cNvSpPr>
            <a:spLocks noGrp="1"/>
          </p:cNvSpPr>
          <p:nvPr>
            <p:ph idx="1"/>
          </p:nvPr>
        </p:nvSpPr>
        <p:spPr/>
        <p:txBody>
          <a:bodyPr>
            <a:normAutofit/>
          </a:bodyPr>
          <a:lstStyle/>
          <a:p>
            <a:pPr>
              <a:spcAft>
                <a:spcPct val="20000"/>
              </a:spcAft>
              <a:buFont typeface="Arial" charset="0"/>
              <a:buNone/>
            </a:pPr>
            <a:r>
              <a:rPr lang="en-US" sz="2400" b="1" dirty="0">
                <a:latin typeface="Arial" charset="0"/>
                <a:cs typeface="Arial" charset="0"/>
              </a:rPr>
              <a:t>Midterm Changes</a:t>
            </a:r>
          </a:p>
          <a:p>
            <a:pPr>
              <a:spcBef>
                <a:spcPts val="600"/>
              </a:spcBef>
              <a:spcAft>
                <a:spcPts val="600"/>
              </a:spcAft>
            </a:pPr>
            <a:r>
              <a:rPr lang="en-US" sz="2000" dirty="0">
                <a:latin typeface="Arial" charset="0"/>
                <a:cs typeface="Arial" charset="0"/>
              </a:rPr>
              <a:t>Duty To Bargain</a:t>
            </a:r>
          </a:p>
          <a:p>
            <a:pPr lvl="1">
              <a:spcAft>
                <a:spcPts val="600"/>
              </a:spcAft>
              <a:buSzPct val="100000"/>
            </a:pPr>
            <a:r>
              <a:rPr lang="en-US" sz="2000" dirty="0">
                <a:latin typeface="Arial" charset="0"/>
                <a:cs typeface="Arial" charset="0"/>
              </a:rPr>
              <a:t>Cannot make any unilateral changes </a:t>
            </a:r>
            <a:r>
              <a:rPr lang="en-US" sz="2000" dirty="0" smtClean="0">
                <a:latin typeface="Arial" charset="0"/>
                <a:cs typeface="Arial" charset="0"/>
              </a:rPr>
              <a:t>on any mandatory subject without </a:t>
            </a:r>
            <a:r>
              <a:rPr lang="en-US" sz="2000" dirty="0">
                <a:latin typeface="Arial" charset="0"/>
                <a:cs typeface="Arial" charset="0"/>
              </a:rPr>
              <a:t>first negotiating with the union</a:t>
            </a:r>
          </a:p>
          <a:p>
            <a:pPr lvl="1">
              <a:spcAft>
                <a:spcPts val="600"/>
              </a:spcAft>
              <a:buSzPct val="100000"/>
            </a:pPr>
            <a:r>
              <a:rPr lang="en-US" sz="2000" dirty="0">
                <a:latin typeface="Arial" charset="0"/>
                <a:cs typeface="Arial" charset="0"/>
              </a:rPr>
              <a:t>Union not required to negotiate agreed terms during term of CBA</a:t>
            </a:r>
          </a:p>
          <a:p>
            <a:pPr lvl="1">
              <a:spcAft>
                <a:spcPts val="600"/>
              </a:spcAft>
              <a:buSzPct val="100000"/>
            </a:pPr>
            <a:r>
              <a:rPr lang="en-US" sz="2000" dirty="0">
                <a:latin typeface="Arial" charset="0"/>
                <a:cs typeface="Arial" charset="0"/>
              </a:rPr>
              <a:t>If mandatory subject, must offer to meet and negotiate with union if not included in CBA</a:t>
            </a:r>
          </a:p>
          <a:p>
            <a:pPr lvl="1">
              <a:spcAft>
                <a:spcPts val="600"/>
              </a:spcAft>
              <a:buSzPct val="100000"/>
            </a:pPr>
            <a:r>
              <a:rPr lang="en-US" sz="2000" dirty="0">
                <a:latin typeface="Arial" charset="0"/>
                <a:cs typeface="Arial" charset="0"/>
              </a:rPr>
              <a:t>If permissive subject, no duty to bargain if not included in CBA</a:t>
            </a:r>
          </a:p>
        </p:txBody>
      </p:sp>
      <p:pic>
        <p:nvPicPr>
          <p:cNvPr id="4" name="Picture 3"/>
          <p:cNvPicPr>
            <a:picLocks noChangeAspect="1"/>
          </p:cNvPicPr>
          <p:nvPr/>
        </p:nvPicPr>
        <p:blipFill>
          <a:blip r:embed="rId3"/>
          <a:stretch>
            <a:fillRect/>
          </a:stretch>
        </p:blipFill>
        <p:spPr>
          <a:xfrm>
            <a:off x="7085246" y="3560569"/>
            <a:ext cx="1896885" cy="1896885"/>
          </a:xfrm>
          <a:prstGeom prst="rect">
            <a:avLst/>
          </a:prstGeom>
        </p:spPr>
      </p:pic>
    </p:spTree>
    <p:extLst>
      <p:ext uri="{BB962C8B-B14F-4D97-AF65-F5344CB8AC3E}">
        <p14:creationId xmlns:p14="http://schemas.microsoft.com/office/powerpoint/2010/main" val="1514318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Topics of Discussion</a:t>
            </a:r>
            <a:endParaRPr lang="en-US" b="1" dirty="0"/>
          </a:p>
        </p:txBody>
      </p:sp>
      <p:sp>
        <p:nvSpPr>
          <p:cNvPr id="3" name="Content Placeholder 2"/>
          <p:cNvSpPr>
            <a:spLocks noGrp="1"/>
          </p:cNvSpPr>
          <p:nvPr>
            <p:ph idx="1"/>
          </p:nvPr>
        </p:nvSpPr>
        <p:spPr>
          <a:xfrm>
            <a:off x="475014" y="1512278"/>
            <a:ext cx="8668986" cy="4923692"/>
          </a:xfrm>
        </p:spPr>
        <p:txBody>
          <a:bodyPr/>
          <a:lstStyle/>
          <a:p>
            <a:pPr marL="514350" indent="-514350">
              <a:buFont typeface="+mj-lt"/>
              <a:buAutoNum type="arabicPeriod"/>
            </a:pPr>
            <a:r>
              <a:rPr lang="en-US" smtClean="0"/>
              <a:t>Governance – Private and Public Sector</a:t>
            </a:r>
          </a:p>
          <a:p>
            <a:pPr marL="514350" indent="-514350">
              <a:buFont typeface="+mj-lt"/>
              <a:buAutoNum type="arabicPeriod"/>
            </a:pPr>
            <a:r>
              <a:rPr lang="en-US" smtClean="0"/>
              <a:t>Bargaining Process and Good Faith</a:t>
            </a:r>
          </a:p>
          <a:p>
            <a:pPr marL="514350" indent="-514350">
              <a:buFont typeface="+mj-lt"/>
              <a:buAutoNum type="arabicPeriod"/>
            </a:pPr>
            <a:r>
              <a:rPr lang="en-US" smtClean="0"/>
              <a:t>Impasse Process </a:t>
            </a:r>
          </a:p>
          <a:p>
            <a:pPr marL="514350" indent="-514350">
              <a:buFont typeface="+mj-lt"/>
              <a:buAutoNum type="arabicPeriod"/>
            </a:pPr>
            <a:r>
              <a:rPr lang="en-US" smtClean="0"/>
              <a:t>Unfair Labor Practice</a:t>
            </a:r>
          </a:p>
          <a:p>
            <a:pPr marL="514350" indent="-514350">
              <a:buFont typeface="+mj-lt"/>
              <a:buAutoNum type="arabicPeriod"/>
            </a:pPr>
            <a:r>
              <a:rPr lang="en-US" smtClean="0"/>
              <a:t>Overview of Columbus CBA</a:t>
            </a:r>
            <a:endParaRPr lang="en-US" dirty="0"/>
          </a:p>
        </p:txBody>
      </p:sp>
      <p:pic>
        <p:nvPicPr>
          <p:cNvPr id="4" name="Picture 3"/>
          <p:cNvPicPr>
            <a:picLocks noChangeAspect="1"/>
          </p:cNvPicPr>
          <p:nvPr/>
        </p:nvPicPr>
        <p:blipFill>
          <a:blip r:embed="rId3"/>
          <a:stretch>
            <a:fillRect/>
          </a:stretch>
        </p:blipFill>
        <p:spPr>
          <a:xfrm>
            <a:off x="2806522" y="4708324"/>
            <a:ext cx="3530955" cy="1727646"/>
          </a:xfrm>
          <a:prstGeom prst="rect">
            <a:avLst/>
          </a:prstGeom>
        </p:spPr>
      </p:pic>
    </p:spTree>
    <p:extLst>
      <p:ext uri="{BB962C8B-B14F-4D97-AF65-F5344CB8AC3E}">
        <p14:creationId xmlns:p14="http://schemas.microsoft.com/office/powerpoint/2010/main" val="1000731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638801" y="4519589"/>
            <a:ext cx="2958352" cy="1962954"/>
          </a:xfrm>
          <a:prstGeom prst="rect">
            <a:avLst/>
          </a:prstGeom>
        </p:spPr>
      </p:pic>
      <p:sp>
        <p:nvSpPr>
          <p:cNvPr id="2" name="Title 1"/>
          <p:cNvSpPr>
            <a:spLocks noGrp="1"/>
          </p:cNvSpPr>
          <p:nvPr>
            <p:ph type="title"/>
          </p:nvPr>
        </p:nvSpPr>
        <p:spPr/>
        <p:txBody>
          <a:bodyPr>
            <a:normAutofit fontScale="90000"/>
          </a:bodyPr>
          <a:lstStyle/>
          <a:p>
            <a:r>
              <a:rPr lang="en-US" sz="4000" b="1" dirty="0">
                <a:ea typeface="ヒラギノ角ゴ Pro W3"/>
              </a:rPr>
              <a:t>Bargaining Process </a:t>
            </a:r>
            <a:br>
              <a:rPr lang="en-US" sz="4000" b="1" dirty="0">
                <a:ea typeface="ヒラギノ角ゴ Pro W3"/>
              </a:rPr>
            </a:br>
            <a:r>
              <a:rPr lang="en-US" sz="4000" b="1" dirty="0">
                <a:ea typeface="ヒラギノ角ゴ Pro W3"/>
              </a:rPr>
              <a:t>and Good Faith</a:t>
            </a:r>
            <a:endParaRPr lang="en-US" sz="4000" dirty="0"/>
          </a:p>
        </p:txBody>
      </p:sp>
      <p:sp>
        <p:nvSpPr>
          <p:cNvPr id="3" name="Content Placeholder 2"/>
          <p:cNvSpPr>
            <a:spLocks noGrp="1"/>
          </p:cNvSpPr>
          <p:nvPr>
            <p:ph idx="1"/>
          </p:nvPr>
        </p:nvSpPr>
        <p:spPr>
          <a:xfrm>
            <a:off x="475014" y="1512277"/>
            <a:ext cx="7922752" cy="3884475"/>
          </a:xfrm>
        </p:spPr>
        <p:txBody>
          <a:bodyPr>
            <a:normAutofit fontScale="85000" lnSpcReduction="20000"/>
          </a:bodyPr>
          <a:lstStyle/>
          <a:p>
            <a:pPr>
              <a:lnSpc>
                <a:spcPct val="120000"/>
              </a:lnSpc>
              <a:spcAft>
                <a:spcPct val="20000"/>
              </a:spcAft>
              <a:buFont typeface="Arial" charset="0"/>
              <a:buNone/>
            </a:pPr>
            <a:r>
              <a:rPr lang="en-US" sz="3100" b="1" dirty="0">
                <a:latin typeface="Arial" charset="0"/>
                <a:cs typeface="Arial" charset="0"/>
              </a:rPr>
              <a:t>Direct Dealing</a:t>
            </a:r>
          </a:p>
          <a:p>
            <a:pPr>
              <a:lnSpc>
                <a:spcPct val="120000"/>
              </a:lnSpc>
              <a:spcAft>
                <a:spcPct val="20000"/>
              </a:spcAft>
            </a:pPr>
            <a:r>
              <a:rPr lang="en-US" sz="3100" dirty="0">
                <a:latin typeface="Arial" charset="0"/>
                <a:cs typeface="Arial" charset="0"/>
              </a:rPr>
              <a:t>Employer is prohibited from “</a:t>
            </a:r>
            <a:r>
              <a:rPr lang="en-US" sz="3100" i="1" dirty="0">
                <a:latin typeface="Arial" charset="0"/>
                <a:cs typeface="Arial" charset="0"/>
              </a:rPr>
              <a:t>dealing directly” </a:t>
            </a:r>
            <a:r>
              <a:rPr lang="en-US" sz="3100" dirty="0">
                <a:latin typeface="Arial" charset="0"/>
                <a:cs typeface="Arial" charset="0"/>
              </a:rPr>
              <a:t>with employees concerning terms and conditions of </a:t>
            </a:r>
            <a:r>
              <a:rPr lang="en-US" sz="3100" dirty="0" smtClean="0">
                <a:latin typeface="Arial" charset="0"/>
                <a:cs typeface="Arial" charset="0"/>
              </a:rPr>
              <a:t>employment</a:t>
            </a:r>
          </a:p>
          <a:p>
            <a:pPr>
              <a:lnSpc>
                <a:spcPct val="120000"/>
              </a:lnSpc>
              <a:spcAft>
                <a:spcPct val="20000"/>
              </a:spcAft>
            </a:pPr>
            <a:r>
              <a:rPr lang="en-US" sz="3100" dirty="0" smtClean="0">
                <a:latin typeface="Arial" charset="0"/>
                <a:cs typeface="Arial" charset="0"/>
              </a:rPr>
              <a:t>Cannot </a:t>
            </a:r>
            <a:r>
              <a:rPr lang="en-US" sz="3100" dirty="0">
                <a:latin typeface="Arial" charset="0"/>
                <a:cs typeface="Arial" charset="0"/>
              </a:rPr>
              <a:t>undermine the union by announcing bargaining strategies or </a:t>
            </a:r>
            <a:r>
              <a:rPr lang="en-US" sz="3100" dirty="0" smtClean="0">
                <a:latin typeface="Arial" charset="0"/>
                <a:cs typeface="Arial" charset="0"/>
              </a:rPr>
              <a:t>unilateral changes </a:t>
            </a:r>
            <a:r>
              <a:rPr lang="en-US" sz="3100" dirty="0">
                <a:latin typeface="Arial" charset="0"/>
                <a:cs typeface="Arial" charset="0"/>
              </a:rPr>
              <a:t>in mandatory subjects without first dealing with the union</a:t>
            </a:r>
          </a:p>
          <a:p>
            <a:endParaRPr lang="en-US" dirty="0"/>
          </a:p>
        </p:txBody>
      </p:sp>
    </p:spTree>
    <p:extLst>
      <p:ext uri="{BB962C8B-B14F-4D97-AF65-F5344CB8AC3E}">
        <p14:creationId xmlns:p14="http://schemas.microsoft.com/office/powerpoint/2010/main" val="2845202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Impasse Process</a:t>
            </a:r>
          </a:p>
        </p:txBody>
      </p:sp>
      <p:pic>
        <p:nvPicPr>
          <p:cNvPr id="5" name="Picture 4"/>
          <p:cNvPicPr>
            <a:picLocks noChangeAspect="1"/>
          </p:cNvPicPr>
          <p:nvPr/>
        </p:nvPicPr>
        <p:blipFill>
          <a:blip r:embed="rId3"/>
          <a:stretch>
            <a:fillRect/>
          </a:stretch>
        </p:blipFill>
        <p:spPr>
          <a:xfrm>
            <a:off x="2061882" y="1605564"/>
            <a:ext cx="5127812" cy="4689180"/>
          </a:xfrm>
          <a:prstGeom prst="rect">
            <a:avLst/>
          </a:prstGeom>
        </p:spPr>
      </p:pic>
    </p:spTree>
    <p:extLst>
      <p:ext uri="{BB962C8B-B14F-4D97-AF65-F5344CB8AC3E}">
        <p14:creationId xmlns:p14="http://schemas.microsoft.com/office/powerpoint/2010/main" val="2160388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Impasse Process</a:t>
            </a:r>
          </a:p>
        </p:txBody>
      </p:sp>
      <p:sp>
        <p:nvSpPr>
          <p:cNvPr id="3" name="Content Placeholder 2"/>
          <p:cNvSpPr>
            <a:spLocks noGrp="1"/>
          </p:cNvSpPr>
          <p:nvPr>
            <p:ph idx="1"/>
          </p:nvPr>
        </p:nvSpPr>
        <p:spPr>
          <a:xfrm>
            <a:off x="475014" y="1512278"/>
            <a:ext cx="6921767" cy="4101713"/>
          </a:xfrm>
        </p:spPr>
        <p:txBody>
          <a:bodyPr>
            <a:normAutofit fontScale="77500" lnSpcReduction="20000"/>
          </a:bodyPr>
          <a:lstStyle/>
          <a:p>
            <a:r>
              <a:rPr lang="en-US" dirty="0"/>
              <a:t>Strike prohibited: members of a police or fire department, members of the state highway patrol, deputy sheriffs, dispatchers employed by a police, fire, or sheriff’s department or the state highway patrol…</a:t>
            </a:r>
          </a:p>
          <a:p>
            <a:pPr lvl="1"/>
            <a:r>
              <a:rPr lang="en-US" dirty="0"/>
              <a:t>Several other occupations </a:t>
            </a:r>
          </a:p>
          <a:p>
            <a:r>
              <a:rPr lang="en-US" dirty="0"/>
              <a:t>Strike permissive: other employees</a:t>
            </a:r>
          </a:p>
          <a:p>
            <a:pPr lvl="1"/>
            <a:r>
              <a:rPr lang="en-US" dirty="0"/>
              <a:t>10-days’ prior written notice of intent to strike</a:t>
            </a:r>
          </a:p>
          <a:p>
            <a:pPr lvl="1"/>
            <a:r>
              <a:rPr lang="en-US" dirty="0"/>
              <a:t>Full, consecutive work days, with beginning date at least 10 work days after ending of most recent prior strike by same bargaining unit</a:t>
            </a:r>
          </a:p>
          <a:p>
            <a:pPr lvl="1"/>
            <a:endParaRPr lang="en-US" dirty="0"/>
          </a:p>
          <a:p>
            <a:pPr lvl="1"/>
            <a:endParaRPr lang="en-US" dirty="0"/>
          </a:p>
        </p:txBody>
      </p:sp>
      <p:pic>
        <p:nvPicPr>
          <p:cNvPr id="4" name="Picture 3"/>
          <p:cNvPicPr>
            <a:picLocks noChangeAspect="1"/>
          </p:cNvPicPr>
          <p:nvPr/>
        </p:nvPicPr>
        <p:blipFill>
          <a:blip r:embed="rId3"/>
          <a:stretch>
            <a:fillRect/>
          </a:stretch>
        </p:blipFill>
        <p:spPr>
          <a:xfrm>
            <a:off x="3316256" y="5047012"/>
            <a:ext cx="2511487" cy="1495476"/>
          </a:xfrm>
          <a:prstGeom prst="rect">
            <a:avLst/>
          </a:prstGeom>
        </p:spPr>
      </p:pic>
    </p:spTree>
    <p:extLst>
      <p:ext uri="{BB962C8B-B14F-4D97-AF65-F5344CB8AC3E}">
        <p14:creationId xmlns:p14="http://schemas.microsoft.com/office/powerpoint/2010/main" val="3188461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29131" y="2068032"/>
            <a:ext cx="2261696" cy="1811159"/>
          </a:xfrm>
          <a:prstGeom prst="rect">
            <a:avLst/>
          </a:prstGeom>
        </p:spPr>
      </p:pic>
      <p:sp>
        <p:nvSpPr>
          <p:cNvPr id="2" name="Title 1"/>
          <p:cNvSpPr>
            <a:spLocks noGrp="1"/>
          </p:cNvSpPr>
          <p:nvPr>
            <p:ph type="title"/>
          </p:nvPr>
        </p:nvSpPr>
        <p:spPr/>
        <p:txBody>
          <a:bodyPr>
            <a:normAutofit fontScale="90000"/>
          </a:bodyPr>
          <a:lstStyle/>
          <a:p>
            <a:r>
              <a:rPr lang="en-US" sz="4000" b="1" dirty="0"/>
              <a:t>Impasse Process </a:t>
            </a:r>
            <a:br>
              <a:rPr lang="en-US" sz="4000" b="1" dirty="0"/>
            </a:br>
            <a:r>
              <a:rPr lang="en-US" sz="4000" b="1" dirty="0"/>
              <a:t>(R.C. 4117.14)</a:t>
            </a:r>
          </a:p>
        </p:txBody>
      </p:sp>
      <p:sp>
        <p:nvSpPr>
          <p:cNvPr id="3" name="Content Placeholder 2"/>
          <p:cNvSpPr>
            <a:spLocks noGrp="1"/>
          </p:cNvSpPr>
          <p:nvPr>
            <p:ph idx="1"/>
          </p:nvPr>
        </p:nvSpPr>
        <p:spPr>
          <a:xfrm>
            <a:off x="475015" y="1512278"/>
            <a:ext cx="6457414" cy="4388792"/>
          </a:xfrm>
        </p:spPr>
        <p:txBody>
          <a:bodyPr>
            <a:normAutofit fontScale="70000" lnSpcReduction="20000"/>
          </a:bodyPr>
          <a:lstStyle/>
          <a:p>
            <a:r>
              <a:rPr lang="en-US" dirty="0"/>
              <a:t>Serve written notice of proposed termination, modification, or successor agreement not less than 60 days before expiration or proposed </a:t>
            </a:r>
            <a:r>
              <a:rPr lang="en-US" dirty="0" smtClean="0"/>
              <a:t>termination/modification</a:t>
            </a:r>
            <a:endParaRPr lang="en-US" dirty="0"/>
          </a:p>
          <a:p>
            <a:r>
              <a:rPr lang="en-US" dirty="0"/>
              <a:t>Offer to bargain</a:t>
            </a:r>
          </a:p>
          <a:p>
            <a:r>
              <a:rPr lang="en-US" dirty="0"/>
              <a:t>Notify SERB</a:t>
            </a:r>
          </a:p>
          <a:p>
            <a:r>
              <a:rPr lang="en-US" dirty="0"/>
              <a:t>If unable to reach agreement, may submit issues to mutually agreed upon dispute settlement procedure any time prior to 45 days before expiration</a:t>
            </a:r>
          </a:p>
          <a:p>
            <a:r>
              <a:rPr lang="en-US" dirty="0"/>
              <a:t>May request for SERB to intervene</a:t>
            </a:r>
          </a:p>
          <a:p>
            <a:r>
              <a:rPr lang="en-US" dirty="0"/>
              <a:t>If impasse exists or 45 days before expiration, Board shall appoint mediator</a:t>
            </a:r>
          </a:p>
          <a:p>
            <a:endParaRPr lang="en-US" dirty="0"/>
          </a:p>
          <a:p>
            <a:pPr lvl="1"/>
            <a:endParaRPr lang="en-US" dirty="0"/>
          </a:p>
        </p:txBody>
      </p:sp>
      <p:pic>
        <p:nvPicPr>
          <p:cNvPr id="5" name="Picture 4"/>
          <p:cNvPicPr>
            <a:picLocks noChangeAspect="1"/>
          </p:cNvPicPr>
          <p:nvPr/>
        </p:nvPicPr>
        <p:blipFill>
          <a:blip r:embed="rId4"/>
          <a:stretch>
            <a:fillRect/>
          </a:stretch>
        </p:blipFill>
        <p:spPr>
          <a:xfrm>
            <a:off x="6358281" y="5233125"/>
            <a:ext cx="2629247" cy="1314624"/>
          </a:xfrm>
          <a:prstGeom prst="rect">
            <a:avLst/>
          </a:prstGeom>
        </p:spPr>
      </p:pic>
    </p:spTree>
    <p:extLst>
      <p:ext uri="{BB962C8B-B14F-4D97-AF65-F5344CB8AC3E}">
        <p14:creationId xmlns:p14="http://schemas.microsoft.com/office/powerpoint/2010/main" val="900586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Impasse Process </a:t>
            </a:r>
            <a:br>
              <a:rPr lang="en-US" sz="4000" b="1" dirty="0"/>
            </a:br>
            <a:r>
              <a:rPr lang="en-US" sz="4000" b="1" dirty="0"/>
              <a:t>(R.C. 4117.14)</a:t>
            </a:r>
          </a:p>
        </p:txBody>
      </p:sp>
      <p:sp>
        <p:nvSpPr>
          <p:cNvPr id="3" name="Content Placeholder 2"/>
          <p:cNvSpPr>
            <a:spLocks noGrp="1"/>
          </p:cNvSpPr>
          <p:nvPr>
            <p:ph idx="1"/>
          </p:nvPr>
        </p:nvSpPr>
        <p:spPr>
          <a:xfrm>
            <a:off x="475014" y="1512278"/>
            <a:ext cx="5659975" cy="5035463"/>
          </a:xfrm>
        </p:spPr>
        <p:txBody>
          <a:bodyPr>
            <a:normAutofit fontScale="70000" lnSpcReduction="20000"/>
          </a:bodyPr>
          <a:lstStyle/>
          <a:p>
            <a:pPr>
              <a:lnSpc>
                <a:spcPct val="120000"/>
              </a:lnSpc>
            </a:pPr>
            <a:r>
              <a:rPr lang="en-US" dirty="0"/>
              <a:t>Any time after appointment of a mediator, either party may request </a:t>
            </a:r>
            <a:r>
              <a:rPr lang="en-US" b="1" dirty="0"/>
              <a:t>fact-finding </a:t>
            </a:r>
            <a:r>
              <a:rPr lang="en-US" dirty="0"/>
              <a:t>panel appointed by SERB</a:t>
            </a:r>
          </a:p>
          <a:p>
            <a:pPr>
              <a:lnSpc>
                <a:spcPct val="120000"/>
              </a:lnSpc>
            </a:pPr>
            <a:r>
              <a:rPr lang="en-US" dirty="0"/>
              <a:t>Fact-finding panel may establish times and place of hearings </a:t>
            </a:r>
          </a:p>
          <a:p>
            <a:pPr>
              <a:lnSpc>
                <a:spcPct val="120000"/>
              </a:lnSpc>
            </a:pPr>
            <a:r>
              <a:rPr lang="en-US" dirty="0"/>
              <a:t>Fact-finding panel, acting by a majority of its members, shall transmit its findings of fact and recommendations on the unresolved issues to the public employer and employee organization involved and to the Board no later than 14 days after appointment, unless the parties mutually agree to an extension</a:t>
            </a:r>
          </a:p>
        </p:txBody>
      </p:sp>
      <p:pic>
        <p:nvPicPr>
          <p:cNvPr id="4" name="Picture 3"/>
          <p:cNvPicPr>
            <a:picLocks noChangeAspect="1"/>
          </p:cNvPicPr>
          <p:nvPr/>
        </p:nvPicPr>
        <p:blipFill>
          <a:blip r:embed="rId3"/>
          <a:stretch>
            <a:fillRect/>
          </a:stretch>
        </p:blipFill>
        <p:spPr>
          <a:xfrm>
            <a:off x="6027412" y="2838798"/>
            <a:ext cx="2998478" cy="2005649"/>
          </a:xfrm>
          <a:prstGeom prst="rect">
            <a:avLst/>
          </a:prstGeom>
        </p:spPr>
      </p:pic>
    </p:spTree>
    <p:extLst>
      <p:ext uri="{BB962C8B-B14F-4D97-AF65-F5344CB8AC3E}">
        <p14:creationId xmlns:p14="http://schemas.microsoft.com/office/powerpoint/2010/main" val="3602762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230256" y="4889268"/>
            <a:ext cx="2926954" cy="1639094"/>
          </a:xfrm>
          <a:prstGeom prst="rect">
            <a:avLst/>
          </a:prstGeom>
        </p:spPr>
      </p:pic>
      <p:pic>
        <p:nvPicPr>
          <p:cNvPr id="4" name="Picture 3"/>
          <p:cNvPicPr>
            <a:picLocks noChangeAspect="1"/>
          </p:cNvPicPr>
          <p:nvPr/>
        </p:nvPicPr>
        <p:blipFill>
          <a:blip r:embed="rId4"/>
          <a:stretch>
            <a:fillRect/>
          </a:stretch>
        </p:blipFill>
        <p:spPr>
          <a:xfrm>
            <a:off x="6917816" y="1607975"/>
            <a:ext cx="2079070" cy="1395287"/>
          </a:xfrm>
          <a:prstGeom prst="rect">
            <a:avLst/>
          </a:prstGeom>
        </p:spPr>
      </p:pic>
      <p:sp>
        <p:nvSpPr>
          <p:cNvPr id="2" name="Title 1"/>
          <p:cNvSpPr>
            <a:spLocks noGrp="1"/>
          </p:cNvSpPr>
          <p:nvPr>
            <p:ph type="title"/>
          </p:nvPr>
        </p:nvSpPr>
        <p:spPr/>
        <p:txBody>
          <a:bodyPr>
            <a:normAutofit fontScale="90000"/>
          </a:bodyPr>
          <a:lstStyle/>
          <a:p>
            <a:r>
              <a:rPr lang="en-US" sz="4000" b="1" dirty="0"/>
              <a:t>Impasse Process </a:t>
            </a:r>
            <a:br>
              <a:rPr lang="en-US" sz="4000" b="1" dirty="0"/>
            </a:br>
            <a:r>
              <a:rPr lang="en-US" sz="4000" b="1" dirty="0"/>
              <a:t>(R.C. 4117.14)</a:t>
            </a:r>
          </a:p>
        </p:txBody>
      </p:sp>
      <p:sp>
        <p:nvSpPr>
          <p:cNvPr id="3" name="Content Placeholder 2"/>
          <p:cNvSpPr>
            <a:spLocks noGrp="1"/>
          </p:cNvSpPr>
          <p:nvPr>
            <p:ph idx="1"/>
          </p:nvPr>
        </p:nvSpPr>
        <p:spPr>
          <a:xfrm>
            <a:off x="475014" y="1512278"/>
            <a:ext cx="6921767" cy="4335629"/>
          </a:xfrm>
        </p:spPr>
        <p:txBody>
          <a:bodyPr>
            <a:normAutofit fontScale="77500" lnSpcReduction="20000"/>
          </a:bodyPr>
          <a:lstStyle/>
          <a:p>
            <a:r>
              <a:rPr lang="en-US" dirty="0"/>
              <a:t>Not later than 7 days after findings and recommendations are sent, legislative body and employee organization may reject recommendations by 3/5 vote</a:t>
            </a:r>
          </a:p>
          <a:p>
            <a:r>
              <a:rPr lang="en-US" dirty="0"/>
              <a:t>If neither rejects, a CBA shall be executed between the parties, including the fact-finding panel’s recommendations, except as otherwise modified by the parties by mutual agreement</a:t>
            </a:r>
          </a:p>
          <a:p>
            <a:r>
              <a:rPr lang="en-US" dirty="0"/>
              <a:t>If there is no agreement within 7 days, parties shall submit to final offer settlement procedure </a:t>
            </a:r>
            <a:r>
              <a:rPr lang="en-US" b="1" dirty="0"/>
              <a:t>(conciliation)</a:t>
            </a:r>
          </a:p>
        </p:txBody>
      </p:sp>
    </p:spTree>
    <p:extLst>
      <p:ext uri="{BB962C8B-B14F-4D97-AF65-F5344CB8AC3E}">
        <p14:creationId xmlns:p14="http://schemas.microsoft.com/office/powerpoint/2010/main" val="922157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Impasse Process </a:t>
            </a:r>
            <a:br>
              <a:rPr lang="en-US" sz="4000" b="1" dirty="0"/>
            </a:br>
            <a:r>
              <a:rPr lang="en-US" sz="4000" b="1" dirty="0"/>
              <a:t>(R.C. 4117.14)</a:t>
            </a:r>
          </a:p>
        </p:txBody>
      </p:sp>
      <p:sp>
        <p:nvSpPr>
          <p:cNvPr id="3" name="Content Placeholder 2"/>
          <p:cNvSpPr>
            <a:spLocks noGrp="1"/>
          </p:cNvSpPr>
          <p:nvPr>
            <p:ph idx="1"/>
          </p:nvPr>
        </p:nvSpPr>
        <p:spPr>
          <a:xfrm>
            <a:off x="475014" y="1512277"/>
            <a:ext cx="6123010" cy="5103675"/>
          </a:xfrm>
        </p:spPr>
        <p:txBody>
          <a:bodyPr>
            <a:normAutofit fontScale="77500" lnSpcReduction="20000"/>
          </a:bodyPr>
          <a:lstStyle/>
          <a:p>
            <a:r>
              <a:rPr lang="en-US" dirty="0"/>
              <a:t>Parties select one conciliator from list of 5 provided by SERB within 5 days of receiving list</a:t>
            </a:r>
          </a:p>
          <a:p>
            <a:r>
              <a:rPr lang="en-US" dirty="0"/>
              <a:t>Conciliator shall hold a hearing within 30 days of SERB’s order to submit to a final offer settlement procedure, or as soon thereafter as is practicable</a:t>
            </a:r>
          </a:p>
          <a:p>
            <a:r>
              <a:rPr lang="en-US" dirty="0"/>
              <a:t>Not later than 5 calendar days before the hearing, each of the parties shall submit to the conciliator, to the opposing party, and to the board, a written report summarizing the unresolved issues, the party’s </a:t>
            </a:r>
            <a:r>
              <a:rPr lang="en-US" b="1" u="sng" dirty="0"/>
              <a:t>final offer </a:t>
            </a:r>
            <a:r>
              <a:rPr lang="en-US" dirty="0"/>
              <a:t>as to the issues, and the rationale for that position</a:t>
            </a:r>
          </a:p>
        </p:txBody>
      </p:sp>
      <p:pic>
        <p:nvPicPr>
          <p:cNvPr id="4" name="Picture 3"/>
          <p:cNvPicPr>
            <a:picLocks noChangeAspect="1"/>
          </p:cNvPicPr>
          <p:nvPr/>
        </p:nvPicPr>
        <p:blipFill>
          <a:blip r:embed="rId3"/>
          <a:stretch>
            <a:fillRect/>
          </a:stretch>
        </p:blipFill>
        <p:spPr>
          <a:xfrm>
            <a:off x="6302711" y="4498822"/>
            <a:ext cx="2686782" cy="1704689"/>
          </a:xfrm>
          <a:prstGeom prst="rect">
            <a:avLst/>
          </a:prstGeom>
        </p:spPr>
      </p:pic>
    </p:spTree>
    <p:extLst>
      <p:ext uri="{BB962C8B-B14F-4D97-AF65-F5344CB8AC3E}">
        <p14:creationId xmlns:p14="http://schemas.microsoft.com/office/powerpoint/2010/main" val="381568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Impasse Process </a:t>
            </a:r>
            <a:br>
              <a:rPr lang="en-US" sz="4000" b="1" dirty="0"/>
            </a:br>
            <a:r>
              <a:rPr lang="en-US" sz="4000" b="1" dirty="0"/>
              <a:t>(R.C. 4117.14)</a:t>
            </a:r>
          </a:p>
        </p:txBody>
      </p:sp>
      <p:sp>
        <p:nvSpPr>
          <p:cNvPr id="3" name="Content Placeholder 2"/>
          <p:cNvSpPr>
            <a:spLocks noGrp="1"/>
          </p:cNvSpPr>
          <p:nvPr>
            <p:ph idx="1"/>
          </p:nvPr>
        </p:nvSpPr>
        <p:spPr>
          <a:xfrm>
            <a:off x="475014" y="1512277"/>
            <a:ext cx="6015434" cy="5228732"/>
          </a:xfrm>
        </p:spPr>
        <p:txBody>
          <a:bodyPr>
            <a:normAutofit fontScale="70000" lnSpcReduction="20000"/>
          </a:bodyPr>
          <a:lstStyle/>
          <a:p>
            <a:pPr marL="0" indent="0">
              <a:buNone/>
            </a:pPr>
            <a:r>
              <a:rPr lang="en-US" dirty="0"/>
              <a:t>T</a:t>
            </a:r>
            <a:r>
              <a:rPr lang="en-US" dirty="0" smtClean="0"/>
              <a:t>he </a:t>
            </a:r>
            <a:r>
              <a:rPr lang="en-US" dirty="0"/>
              <a:t>conciliator shall resolve the dispute </a:t>
            </a:r>
            <a:r>
              <a:rPr lang="en-US" dirty="0" smtClean="0"/>
              <a:t>by </a:t>
            </a:r>
            <a:r>
              <a:rPr lang="en-US" dirty="0"/>
              <a:t>selecting, on an issue-by-issue basis, from between each of the party’s final settlement offers, considering the following factors:</a:t>
            </a:r>
          </a:p>
          <a:p>
            <a:pPr marL="971550" lvl="1" indent="-514350">
              <a:buAutoNum type="alphaLcParenBoth"/>
            </a:pPr>
            <a:r>
              <a:rPr lang="en-US" dirty="0" smtClean="0"/>
              <a:t>Past </a:t>
            </a:r>
            <a:r>
              <a:rPr lang="en-US" dirty="0"/>
              <a:t>collectively bargained </a:t>
            </a:r>
            <a:r>
              <a:rPr lang="en-US" dirty="0" smtClean="0"/>
              <a:t>agreements</a:t>
            </a:r>
          </a:p>
          <a:p>
            <a:pPr marL="971550" lvl="1" indent="-514350">
              <a:buAutoNum type="alphaLcParenBoth"/>
            </a:pPr>
            <a:r>
              <a:rPr lang="en-US" dirty="0"/>
              <a:t>I</a:t>
            </a:r>
            <a:r>
              <a:rPr lang="en-US" dirty="0" smtClean="0"/>
              <a:t>ssues </a:t>
            </a:r>
            <a:r>
              <a:rPr lang="en-US" dirty="0"/>
              <a:t>related to other public and private employees doing comparable </a:t>
            </a:r>
            <a:r>
              <a:rPr lang="en-US" dirty="0" smtClean="0"/>
              <a:t>work</a:t>
            </a:r>
            <a:endParaRPr lang="en-US" dirty="0"/>
          </a:p>
          <a:p>
            <a:pPr marL="971550" lvl="1" indent="-514350">
              <a:buAutoNum type="alphaLcParenBoth"/>
            </a:pPr>
            <a:r>
              <a:rPr lang="en-US" dirty="0"/>
              <a:t>I</a:t>
            </a:r>
            <a:r>
              <a:rPr lang="en-US" dirty="0" smtClean="0"/>
              <a:t>nterests </a:t>
            </a:r>
            <a:r>
              <a:rPr lang="en-US" dirty="0"/>
              <a:t>and welfare of the public, the ability of the public employer to finance and administer the issues proposed, and the effect of the adjustments on the normal standard of public </a:t>
            </a:r>
            <a:r>
              <a:rPr lang="en-US" dirty="0" smtClean="0"/>
              <a:t>service</a:t>
            </a:r>
          </a:p>
          <a:p>
            <a:pPr marL="971550" lvl="1" indent="-514350">
              <a:buAutoNum type="alphaLcParenBoth"/>
            </a:pPr>
            <a:r>
              <a:rPr lang="en-US" dirty="0" smtClean="0"/>
              <a:t>The </a:t>
            </a:r>
            <a:r>
              <a:rPr lang="en-US" dirty="0"/>
              <a:t>lawful authority of the public </a:t>
            </a:r>
            <a:r>
              <a:rPr lang="en-US" dirty="0" smtClean="0"/>
              <a:t>employer</a:t>
            </a:r>
          </a:p>
          <a:p>
            <a:pPr marL="971550" lvl="1" indent="-514350">
              <a:buAutoNum type="alphaLcParenBoth"/>
            </a:pPr>
            <a:r>
              <a:rPr lang="en-US" dirty="0" smtClean="0"/>
              <a:t>The </a:t>
            </a:r>
            <a:r>
              <a:rPr lang="en-US" dirty="0"/>
              <a:t>stipulations of the </a:t>
            </a:r>
            <a:r>
              <a:rPr lang="en-US" dirty="0" smtClean="0"/>
              <a:t>parties</a:t>
            </a:r>
            <a:endParaRPr lang="en-US" dirty="0"/>
          </a:p>
          <a:p>
            <a:pPr marL="971550" lvl="1" indent="-514350">
              <a:buAutoNum type="alphaLcParenBoth"/>
            </a:pPr>
            <a:r>
              <a:rPr lang="en-US" dirty="0"/>
              <a:t>O</a:t>
            </a:r>
            <a:r>
              <a:rPr lang="en-US" dirty="0" smtClean="0"/>
              <a:t>ther factors that </a:t>
            </a:r>
            <a:r>
              <a:rPr lang="en-US" dirty="0"/>
              <a:t>are normally or traditionally taken into consideration in the determination of the issues submitted to final offer settlement </a:t>
            </a:r>
          </a:p>
        </p:txBody>
      </p:sp>
      <p:pic>
        <p:nvPicPr>
          <p:cNvPr id="4" name="Picture 3"/>
          <p:cNvPicPr>
            <a:picLocks noChangeAspect="1"/>
          </p:cNvPicPr>
          <p:nvPr/>
        </p:nvPicPr>
        <p:blipFill>
          <a:blip r:embed="rId3"/>
          <a:stretch>
            <a:fillRect/>
          </a:stretch>
        </p:blipFill>
        <p:spPr>
          <a:xfrm>
            <a:off x="6703919" y="3569095"/>
            <a:ext cx="2201087" cy="2189125"/>
          </a:xfrm>
          <a:prstGeom prst="rect">
            <a:avLst/>
          </a:prstGeom>
        </p:spPr>
      </p:pic>
      <p:pic>
        <p:nvPicPr>
          <p:cNvPr id="5" name="Picture 4"/>
          <p:cNvPicPr>
            <a:picLocks noChangeAspect="1"/>
          </p:cNvPicPr>
          <p:nvPr/>
        </p:nvPicPr>
        <p:blipFill>
          <a:blip r:embed="rId4"/>
          <a:stretch>
            <a:fillRect/>
          </a:stretch>
        </p:blipFill>
        <p:spPr>
          <a:xfrm>
            <a:off x="6703919" y="1893794"/>
            <a:ext cx="2201087" cy="1459006"/>
          </a:xfrm>
          <a:prstGeom prst="rect">
            <a:avLst/>
          </a:prstGeom>
        </p:spPr>
      </p:pic>
    </p:spTree>
    <p:extLst>
      <p:ext uri="{BB962C8B-B14F-4D97-AF65-F5344CB8AC3E}">
        <p14:creationId xmlns:p14="http://schemas.microsoft.com/office/powerpoint/2010/main" val="2928216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Impasse Process </a:t>
            </a:r>
            <a:br>
              <a:rPr lang="en-US" sz="4000" b="1" dirty="0"/>
            </a:br>
            <a:r>
              <a:rPr lang="en-US" sz="4000" b="1" dirty="0"/>
              <a:t>(R.C. 4117.14)</a:t>
            </a:r>
          </a:p>
        </p:txBody>
      </p:sp>
      <p:sp>
        <p:nvSpPr>
          <p:cNvPr id="3" name="Content Placeholder 2"/>
          <p:cNvSpPr>
            <a:spLocks noGrp="1"/>
          </p:cNvSpPr>
          <p:nvPr>
            <p:ph idx="1"/>
          </p:nvPr>
        </p:nvSpPr>
        <p:spPr>
          <a:xfrm>
            <a:off x="475013" y="1512277"/>
            <a:ext cx="7552567" cy="5228732"/>
          </a:xfrm>
        </p:spPr>
        <p:txBody>
          <a:bodyPr>
            <a:normAutofit/>
          </a:bodyPr>
          <a:lstStyle/>
          <a:p>
            <a:pPr marL="0" indent="0">
              <a:buNone/>
            </a:pPr>
            <a:r>
              <a:rPr lang="en-US" dirty="0" smtClean="0"/>
              <a:t>The </a:t>
            </a:r>
            <a:r>
              <a:rPr lang="en-US" dirty="0"/>
              <a:t>conciliator shall make written findings of fact and promulgate a written opinion and order, which is a </a:t>
            </a:r>
            <a:r>
              <a:rPr lang="en-US" b="1" dirty="0"/>
              <a:t>binding mandate</a:t>
            </a:r>
            <a:r>
              <a:rPr lang="en-US" dirty="0"/>
              <a:t>.</a:t>
            </a:r>
          </a:p>
        </p:txBody>
      </p:sp>
      <p:pic>
        <p:nvPicPr>
          <p:cNvPr id="4" name="Picture 3"/>
          <p:cNvPicPr>
            <a:picLocks noChangeAspect="1"/>
          </p:cNvPicPr>
          <p:nvPr/>
        </p:nvPicPr>
        <p:blipFill>
          <a:blip r:embed="rId3"/>
          <a:stretch>
            <a:fillRect/>
          </a:stretch>
        </p:blipFill>
        <p:spPr>
          <a:xfrm>
            <a:off x="2692482" y="3614375"/>
            <a:ext cx="4077159" cy="2714708"/>
          </a:xfrm>
          <a:prstGeom prst="rect">
            <a:avLst/>
          </a:prstGeom>
        </p:spPr>
      </p:pic>
    </p:spTree>
    <p:extLst>
      <p:ext uri="{BB962C8B-B14F-4D97-AF65-F5344CB8AC3E}">
        <p14:creationId xmlns:p14="http://schemas.microsoft.com/office/powerpoint/2010/main" val="1376721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Unfair Labor Practice</a:t>
            </a:r>
          </a:p>
        </p:txBody>
      </p:sp>
      <p:pic>
        <p:nvPicPr>
          <p:cNvPr id="6" name="Picture 5"/>
          <p:cNvPicPr>
            <a:picLocks noChangeAspect="1"/>
          </p:cNvPicPr>
          <p:nvPr/>
        </p:nvPicPr>
        <p:blipFill>
          <a:blip r:embed="rId3"/>
          <a:stretch>
            <a:fillRect/>
          </a:stretch>
        </p:blipFill>
        <p:spPr>
          <a:xfrm>
            <a:off x="2865246" y="1826337"/>
            <a:ext cx="3413507" cy="4207738"/>
          </a:xfrm>
          <a:prstGeom prst="rect">
            <a:avLst/>
          </a:prstGeom>
        </p:spPr>
      </p:pic>
    </p:spTree>
    <p:extLst>
      <p:ext uri="{BB962C8B-B14F-4D97-AF65-F5344CB8AC3E}">
        <p14:creationId xmlns:p14="http://schemas.microsoft.com/office/powerpoint/2010/main" val="1135699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62075" y="2173332"/>
            <a:ext cx="6419850" cy="3800475"/>
          </a:xfrm>
          <a:prstGeom prst="rect">
            <a:avLst/>
          </a:prstGeom>
        </p:spPr>
      </p:pic>
      <p:sp>
        <p:nvSpPr>
          <p:cNvPr id="4" name="Title 3">
            <a:extLst>
              <a:ext uri="{FF2B5EF4-FFF2-40B4-BE49-F238E27FC236}">
                <a16:creationId xmlns:a16="http://schemas.microsoft.com/office/drawing/2014/main" xmlns="" id="{7F241933-9A2A-4BB0-9489-85DA63367F2F}"/>
              </a:ext>
            </a:extLst>
          </p:cNvPr>
          <p:cNvSpPr>
            <a:spLocks noGrp="1"/>
          </p:cNvSpPr>
          <p:nvPr>
            <p:ph type="title"/>
          </p:nvPr>
        </p:nvSpPr>
        <p:spPr>
          <a:xfrm>
            <a:off x="469233" y="442810"/>
            <a:ext cx="6900358" cy="1163271"/>
          </a:xfrm>
        </p:spPr>
        <p:txBody>
          <a:bodyPr>
            <a:noAutofit/>
          </a:bodyPr>
          <a:lstStyle/>
          <a:p>
            <a:r>
              <a:rPr lang="en-US" sz="4800" b="1" dirty="0"/>
              <a:t>Governance</a:t>
            </a:r>
            <a:r>
              <a:rPr lang="en-US" sz="4800" dirty="0"/>
              <a:t/>
            </a:r>
            <a:br>
              <a:rPr lang="en-US" sz="4800" dirty="0"/>
            </a:br>
            <a:endParaRPr lang="en-US" sz="4800" dirty="0"/>
          </a:p>
        </p:txBody>
      </p:sp>
    </p:spTree>
    <p:extLst>
      <p:ext uri="{BB962C8B-B14F-4D97-AF65-F5344CB8AC3E}">
        <p14:creationId xmlns:p14="http://schemas.microsoft.com/office/powerpoint/2010/main" val="3689246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Unfair Labor Practice</a:t>
            </a:r>
          </a:p>
        </p:txBody>
      </p:sp>
      <p:sp>
        <p:nvSpPr>
          <p:cNvPr id="3" name="Content Placeholder 2"/>
          <p:cNvSpPr>
            <a:spLocks noGrp="1"/>
          </p:cNvSpPr>
          <p:nvPr>
            <p:ph idx="1"/>
          </p:nvPr>
        </p:nvSpPr>
        <p:spPr>
          <a:xfrm>
            <a:off x="475015" y="1512278"/>
            <a:ext cx="4584644" cy="4923692"/>
          </a:xfrm>
        </p:spPr>
        <p:txBody>
          <a:bodyPr>
            <a:normAutofit lnSpcReduction="10000"/>
          </a:bodyPr>
          <a:lstStyle/>
          <a:p>
            <a:pPr marL="569913" lvl="1">
              <a:lnSpc>
                <a:spcPct val="100000"/>
              </a:lnSpc>
              <a:spcBef>
                <a:spcPts val="0"/>
              </a:spcBef>
              <a:spcAft>
                <a:spcPts val="600"/>
              </a:spcAft>
            </a:pPr>
            <a:r>
              <a:rPr lang="en-US" sz="2200" dirty="0"/>
              <a:t>Conduct that violates Chapter 4117</a:t>
            </a:r>
          </a:p>
          <a:p>
            <a:pPr marL="569913" lvl="1">
              <a:lnSpc>
                <a:spcPct val="100000"/>
              </a:lnSpc>
              <a:spcBef>
                <a:spcPts val="0"/>
              </a:spcBef>
              <a:spcAft>
                <a:spcPts val="600"/>
              </a:spcAft>
            </a:pPr>
            <a:r>
              <a:rPr lang="en-US" sz="2200" dirty="0"/>
              <a:t>Can be committed by both employers and unions</a:t>
            </a:r>
          </a:p>
          <a:p>
            <a:pPr marL="569913" lvl="1">
              <a:lnSpc>
                <a:spcPct val="100000"/>
              </a:lnSpc>
              <a:spcBef>
                <a:spcPts val="0"/>
              </a:spcBef>
              <a:spcAft>
                <a:spcPts val="600"/>
              </a:spcAft>
            </a:pPr>
            <a:r>
              <a:rPr lang="en-US" sz="2200" dirty="0"/>
              <a:t>Charge must be filed with SERB within 90 days of occurrence and served upon charged party before filing</a:t>
            </a:r>
          </a:p>
          <a:p>
            <a:pPr marL="569913" lvl="1">
              <a:lnSpc>
                <a:spcPct val="100000"/>
              </a:lnSpc>
              <a:spcBef>
                <a:spcPts val="0"/>
              </a:spcBef>
              <a:spcAft>
                <a:spcPts val="600"/>
              </a:spcAft>
            </a:pPr>
            <a:r>
              <a:rPr lang="en-US" sz="2200" dirty="0"/>
              <a:t>SERB Investigations Section conducts initial review to determine if allegations would constitute violation</a:t>
            </a:r>
          </a:p>
          <a:p>
            <a:pPr marL="1027113" lvl="2">
              <a:lnSpc>
                <a:spcPct val="100000"/>
              </a:lnSpc>
              <a:spcBef>
                <a:spcPts val="0"/>
              </a:spcBef>
              <a:spcAft>
                <a:spcPts val="600"/>
              </a:spcAft>
            </a:pPr>
            <a:r>
              <a:rPr lang="en-US" sz="1800" dirty="0"/>
              <a:t>If they would not, Board reviews and may dismiss</a:t>
            </a:r>
          </a:p>
        </p:txBody>
      </p:sp>
      <p:pic>
        <p:nvPicPr>
          <p:cNvPr id="4" name="Picture 3"/>
          <p:cNvPicPr>
            <a:picLocks noChangeAspect="1"/>
          </p:cNvPicPr>
          <p:nvPr/>
        </p:nvPicPr>
        <p:blipFill>
          <a:blip r:embed="rId3"/>
          <a:stretch>
            <a:fillRect/>
          </a:stretch>
        </p:blipFill>
        <p:spPr>
          <a:xfrm>
            <a:off x="5448019" y="1679200"/>
            <a:ext cx="3386796" cy="4210611"/>
          </a:xfrm>
          <a:prstGeom prst="rect">
            <a:avLst/>
          </a:prstGeom>
        </p:spPr>
      </p:pic>
    </p:spTree>
    <p:extLst>
      <p:ext uri="{BB962C8B-B14F-4D97-AF65-F5344CB8AC3E}">
        <p14:creationId xmlns:p14="http://schemas.microsoft.com/office/powerpoint/2010/main" val="3430469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Unfair Labor Practice</a:t>
            </a:r>
          </a:p>
        </p:txBody>
      </p:sp>
      <p:sp>
        <p:nvSpPr>
          <p:cNvPr id="3" name="Content Placeholder 2"/>
          <p:cNvSpPr>
            <a:spLocks noGrp="1"/>
          </p:cNvSpPr>
          <p:nvPr>
            <p:ph idx="1"/>
          </p:nvPr>
        </p:nvSpPr>
        <p:spPr>
          <a:xfrm>
            <a:off x="475015" y="1512278"/>
            <a:ext cx="5574912" cy="4923692"/>
          </a:xfrm>
        </p:spPr>
        <p:txBody>
          <a:bodyPr>
            <a:normAutofit/>
          </a:bodyPr>
          <a:lstStyle/>
          <a:p>
            <a:pPr>
              <a:lnSpc>
                <a:spcPct val="100000"/>
              </a:lnSpc>
              <a:spcBef>
                <a:spcPts val="0"/>
              </a:spcBef>
              <a:spcAft>
                <a:spcPts val="600"/>
              </a:spcAft>
            </a:pPr>
            <a:r>
              <a:rPr lang="en-US" sz="2200" dirty="0"/>
              <a:t>If Board finds probable cause, complaint is issued</a:t>
            </a:r>
          </a:p>
          <a:p>
            <a:pPr>
              <a:lnSpc>
                <a:spcPct val="100000"/>
              </a:lnSpc>
              <a:spcBef>
                <a:spcPts val="0"/>
              </a:spcBef>
              <a:spcAft>
                <a:spcPts val="600"/>
              </a:spcAft>
            </a:pPr>
            <a:r>
              <a:rPr lang="en-US" sz="2200" dirty="0"/>
              <a:t>Potential mediation</a:t>
            </a:r>
          </a:p>
          <a:p>
            <a:pPr>
              <a:lnSpc>
                <a:spcPct val="100000"/>
              </a:lnSpc>
              <a:spcBef>
                <a:spcPts val="0"/>
              </a:spcBef>
              <a:spcAft>
                <a:spcPts val="600"/>
              </a:spcAft>
            </a:pPr>
            <a:r>
              <a:rPr lang="en-US" sz="2200" dirty="0"/>
              <a:t>Charged party files response</a:t>
            </a:r>
          </a:p>
          <a:p>
            <a:pPr>
              <a:lnSpc>
                <a:spcPct val="100000"/>
              </a:lnSpc>
              <a:spcBef>
                <a:spcPts val="0"/>
              </a:spcBef>
              <a:spcAft>
                <a:spcPts val="600"/>
              </a:spcAft>
            </a:pPr>
            <a:r>
              <a:rPr lang="en-US" sz="2200" dirty="0"/>
              <a:t>Hearing by ALJ, Board members, or Board itself</a:t>
            </a:r>
          </a:p>
          <a:p>
            <a:pPr>
              <a:lnSpc>
                <a:spcPct val="100000"/>
              </a:lnSpc>
              <a:spcBef>
                <a:spcPts val="0"/>
              </a:spcBef>
              <a:spcAft>
                <a:spcPts val="600"/>
              </a:spcAft>
            </a:pPr>
            <a:r>
              <a:rPr lang="en-US" sz="2200" dirty="0"/>
              <a:t>Proposed order with findings of fact and conclusions of law – either party may file exceptions within 20 days of receipt</a:t>
            </a:r>
          </a:p>
          <a:p>
            <a:pPr>
              <a:lnSpc>
                <a:spcPct val="100000"/>
              </a:lnSpc>
              <a:spcBef>
                <a:spcPts val="0"/>
              </a:spcBef>
              <a:spcAft>
                <a:spcPts val="600"/>
              </a:spcAft>
            </a:pPr>
            <a:r>
              <a:rPr lang="en-US" sz="2200" dirty="0"/>
              <a:t>If exceptions are filed, Board may adopt proposed order, or a portion, or issue its own opinion</a:t>
            </a:r>
          </a:p>
        </p:txBody>
      </p:sp>
      <p:pic>
        <p:nvPicPr>
          <p:cNvPr id="6" name="Content Placeholder 5"/>
          <p:cNvPicPr>
            <a:picLocks noGrp="1" noChangeAspect="1"/>
          </p:cNvPicPr>
          <p:nvPr>
            <p:ph sz="half" idx="4294967295"/>
          </p:nvPr>
        </p:nvPicPr>
        <p:blipFill>
          <a:blip r:embed="rId3"/>
          <a:stretch>
            <a:fillRect/>
          </a:stretch>
        </p:blipFill>
        <p:spPr>
          <a:xfrm>
            <a:off x="6313416" y="2309242"/>
            <a:ext cx="2493793" cy="2493793"/>
          </a:xfrm>
          <a:prstGeom prst="rect">
            <a:avLst/>
          </a:prstGeom>
        </p:spPr>
      </p:pic>
    </p:spTree>
    <p:extLst>
      <p:ext uri="{BB962C8B-B14F-4D97-AF65-F5344CB8AC3E}">
        <p14:creationId xmlns:p14="http://schemas.microsoft.com/office/powerpoint/2010/main" val="33965531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Employer ULPs</a:t>
            </a:r>
          </a:p>
        </p:txBody>
      </p:sp>
      <p:sp>
        <p:nvSpPr>
          <p:cNvPr id="3" name="Content Placeholder 2"/>
          <p:cNvSpPr>
            <a:spLocks noGrp="1"/>
          </p:cNvSpPr>
          <p:nvPr>
            <p:ph idx="1"/>
          </p:nvPr>
        </p:nvSpPr>
        <p:spPr>
          <a:xfrm>
            <a:off x="379635" y="1388776"/>
            <a:ext cx="4394698" cy="4080448"/>
          </a:xfrm>
        </p:spPr>
        <p:txBody>
          <a:bodyPr>
            <a:noAutofit/>
          </a:bodyPr>
          <a:lstStyle/>
          <a:p>
            <a:pPr>
              <a:lnSpc>
                <a:spcPct val="100000"/>
              </a:lnSpc>
              <a:spcBef>
                <a:spcPts val="0"/>
              </a:spcBef>
              <a:spcAft>
                <a:spcPts val="600"/>
              </a:spcAft>
            </a:pPr>
            <a:r>
              <a:rPr lang="en-US" sz="1800" dirty="0"/>
              <a:t>Interfere with, restrain, or coerce employees in the exercise Chapter 4117 </a:t>
            </a:r>
            <a:r>
              <a:rPr lang="en-US" sz="1800" dirty="0" smtClean="0"/>
              <a:t>rights</a:t>
            </a:r>
            <a:endParaRPr lang="en-US" sz="1800" dirty="0"/>
          </a:p>
          <a:p>
            <a:pPr>
              <a:lnSpc>
                <a:spcPct val="100000"/>
              </a:lnSpc>
              <a:spcBef>
                <a:spcPts val="0"/>
              </a:spcBef>
              <a:spcAft>
                <a:spcPts val="600"/>
              </a:spcAft>
            </a:pPr>
            <a:r>
              <a:rPr lang="en-US" sz="1800" dirty="0"/>
              <a:t>Initiate, create, dominate or interfere with the formation or administration of any employee organization, or contribute financial or other support to it</a:t>
            </a:r>
          </a:p>
          <a:p>
            <a:pPr>
              <a:lnSpc>
                <a:spcPct val="100000"/>
              </a:lnSpc>
              <a:spcBef>
                <a:spcPts val="0"/>
              </a:spcBef>
              <a:spcAft>
                <a:spcPts val="600"/>
              </a:spcAft>
            </a:pPr>
            <a:r>
              <a:rPr lang="en-US" sz="1800" dirty="0"/>
              <a:t>Discriminate in regard to hire or tenure of employment or any term or condition of employment on the basis of the exercise of Chapter 4117 rights.</a:t>
            </a:r>
          </a:p>
        </p:txBody>
      </p:sp>
      <p:sp>
        <p:nvSpPr>
          <p:cNvPr id="4" name="Content Placeholder 3"/>
          <p:cNvSpPr>
            <a:spLocks noGrp="1"/>
          </p:cNvSpPr>
          <p:nvPr>
            <p:ph sz="half" idx="4294967295"/>
          </p:nvPr>
        </p:nvSpPr>
        <p:spPr>
          <a:xfrm>
            <a:off x="5130206" y="1409701"/>
            <a:ext cx="3886200" cy="4183026"/>
          </a:xfrm>
        </p:spPr>
        <p:txBody>
          <a:bodyPr>
            <a:noAutofit/>
          </a:bodyPr>
          <a:lstStyle/>
          <a:p>
            <a:pPr>
              <a:spcBef>
                <a:spcPts val="0"/>
              </a:spcBef>
              <a:spcAft>
                <a:spcPts val="600"/>
              </a:spcAft>
              <a:buClr>
                <a:srgbClr val="54585A"/>
              </a:buClr>
            </a:pPr>
            <a:r>
              <a:rPr lang="en-US" sz="1800" dirty="0">
                <a:solidFill>
                  <a:srgbClr val="54585A"/>
                </a:solidFill>
              </a:rPr>
              <a:t>Discharge or otherwise discriminate against an employee because he has filed charges or given testimony under Chapter 4117</a:t>
            </a:r>
          </a:p>
          <a:p>
            <a:pPr>
              <a:spcBef>
                <a:spcPts val="0"/>
              </a:spcBef>
              <a:spcAft>
                <a:spcPts val="600"/>
              </a:spcAft>
              <a:buClr>
                <a:srgbClr val="54585A"/>
              </a:buClr>
            </a:pPr>
            <a:r>
              <a:rPr lang="en-US" sz="1800" dirty="0">
                <a:solidFill>
                  <a:srgbClr val="54585A"/>
                </a:solidFill>
              </a:rPr>
              <a:t>Refuse to bargain collectively with the representative </a:t>
            </a:r>
          </a:p>
          <a:p>
            <a:pPr>
              <a:spcBef>
                <a:spcPts val="0"/>
              </a:spcBef>
              <a:spcAft>
                <a:spcPts val="600"/>
              </a:spcAft>
              <a:buClr>
                <a:srgbClr val="54585A"/>
              </a:buClr>
            </a:pPr>
            <a:r>
              <a:rPr lang="en-US" sz="1800" dirty="0">
                <a:solidFill>
                  <a:srgbClr val="54585A"/>
                </a:solidFill>
              </a:rPr>
              <a:t>Establish a pattern or practice of repeated failures to timely process grievances</a:t>
            </a:r>
          </a:p>
          <a:p>
            <a:pPr>
              <a:spcBef>
                <a:spcPts val="0"/>
              </a:spcBef>
              <a:spcAft>
                <a:spcPts val="600"/>
              </a:spcAft>
              <a:buClr>
                <a:srgbClr val="54585A"/>
              </a:buClr>
            </a:pPr>
            <a:r>
              <a:rPr lang="en-US" sz="1800" dirty="0">
                <a:solidFill>
                  <a:srgbClr val="54585A"/>
                </a:solidFill>
              </a:rPr>
              <a:t>Certain lock-outs</a:t>
            </a:r>
          </a:p>
          <a:p>
            <a:pPr>
              <a:spcBef>
                <a:spcPts val="0"/>
              </a:spcBef>
              <a:spcAft>
                <a:spcPts val="600"/>
              </a:spcAft>
              <a:buClr>
                <a:srgbClr val="54585A"/>
              </a:buClr>
            </a:pPr>
            <a:r>
              <a:rPr lang="en-US" sz="1800" dirty="0">
                <a:solidFill>
                  <a:srgbClr val="54585A"/>
                </a:solidFill>
              </a:rPr>
              <a:t>Cause or attempt to cause an employee organization, its agents, or representatives to violate division (B)</a:t>
            </a:r>
          </a:p>
        </p:txBody>
      </p:sp>
      <p:pic>
        <p:nvPicPr>
          <p:cNvPr id="5" name="Picture 4"/>
          <p:cNvPicPr>
            <a:picLocks noChangeAspect="1"/>
          </p:cNvPicPr>
          <p:nvPr/>
        </p:nvPicPr>
        <p:blipFill>
          <a:blip r:embed="rId3"/>
          <a:stretch>
            <a:fillRect/>
          </a:stretch>
        </p:blipFill>
        <p:spPr>
          <a:xfrm>
            <a:off x="2058088" y="4901965"/>
            <a:ext cx="2704912" cy="1573265"/>
          </a:xfrm>
          <a:prstGeom prst="rect">
            <a:avLst/>
          </a:prstGeom>
        </p:spPr>
      </p:pic>
    </p:spTree>
    <p:extLst>
      <p:ext uri="{BB962C8B-B14F-4D97-AF65-F5344CB8AC3E}">
        <p14:creationId xmlns:p14="http://schemas.microsoft.com/office/powerpoint/2010/main" val="3406178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Union ULPs</a:t>
            </a:r>
          </a:p>
        </p:txBody>
      </p:sp>
      <p:sp>
        <p:nvSpPr>
          <p:cNvPr id="3" name="Content Placeholder 2"/>
          <p:cNvSpPr>
            <a:spLocks noGrp="1"/>
          </p:cNvSpPr>
          <p:nvPr>
            <p:ph idx="1"/>
          </p:nvPr>
        </p:nvSpPr>
        <p:spPr>
          <a:xfrm>
            <a:off x="475015" y="1512278"/>
            <a:ext cx="4296494" cy="4923692"/>
          </a:xfrm>
        </p:spPr>
        <p:txBody>
          <a:bodyPr>
            <a:noAutofit/>
          </a:bodyPr>
          <a:lstStyle/>
          <a:p>
            <a:pPr>
              <a:spcBef>
                <a:spcPts val="0"/>
              </a:spcBef>
              <a:spcAft>
                <a:spcPts val="600"/>
              </a:spcAft>
            </a:pPr>
            <a:r>
              <a:rPr lang="en-US" sz="1800" dirty="0"/>
              <a:t>Restrain or coerce employees in the exercise of Chapter 4117 rights </a:t>
            </a:r>
          </a:p>
          <a:p>
            <a:pPr>
              <a:spcBef>
                <a:spcPts val="0"/>
              </a:spcBef>
              <a:spcAft>
                <a:spcPts val="600"/>
              </a:spcAft>
            </a:pPr>
            <a:r>
              <a:rPr lang="en-US" sz="1800" dirty="0"/>
              <a:t>Cause or attempt to cause an employer to violate division (A)</a:t>
            </a:r>
          </a:p>
          <a:p>
            <a:pPr>
              <a:spcBef>
                <a:spcPts val="0"/>
              </a:spcBef>
              <a:spcAft>
                <a:spcPts val="600"/>
              </a:spcAft>
            </a:pPr>
            <a:r>
              <a:rPr lang="en-US" sz="1800" dirty="0"/>
              <a:t>Refuse to bargain collectively with a public employer</a:t>
            </a:r>
          </a:p>
          <a:p>
            <a:pPr>
              <a:spcBef>
                <a:spcPts val="0"/>
              </a:spcBef>
              <a:spcAft>
                <a:spcPts val="600"/>
              </a:spcAft>
            </a:pPr>
            <a:r>
              <a:rPr lang="en-US" sz="1800" dirty="0"/>
              <a:t>Call, institute, maintain, or conduct a boycott against any public employer, or picket any place of business of a public employer, on account of any jurisdictional work dispute</a:t>
            </a:r>
          </a:p>
        </p:txBody>
      </p:sp>
      <p:sp>
        <p:nvSpPr>
          <p:cNvPr id="4" name="Content Placeholder 3"/>
          <p:cNvSpPr>
            <a:spLocks noGrp="1"/>
          </p:cNvSpPr>
          <p:nvPr>
            <p:ph sz="half" idx="4294967295"/>
          </p:nvPr>
        </p:nvSpPr>
        <p:spPr>
          <a:xfrm>
            <a:off x="4726171" y="1484131"/>
            <a:ext cx="3886200" cy="4351338"/>
          </a:xfrm>
        </p:spPr>
        <p:txBody>
          <a:bodyPr>
            <a:noAutofit/>
          </a:bodyPr>
          <a:lstStyle/>
          <a:p>
            <a:pPr>
              <a:spcBef>
                <a:spcPts val="0"/>
              </a:spcBef>
              <a:spcAft>
                <a:spcPts val="600"/>
              </a:spcAft>
              <a:buClr>
                <a:srgbClr val="54585A"/>
              </a:buClr>
            </a:pPr>
            <a:r>
              <a:rPr lang="en-US" sz="1800" dirty="0">
                <a:solidFill>
                  <a:srgbClr val="54585A"/>
                </a:solidFill>
              </a:rPr>
              <a:t>Induce or encourage any individual employed by any person to engage in a strike in violation of Chapter 4117</a:t>
            </a:r>
          </a:p>
          <a:p>
            <a:pPr>
              <a:spcBef>
                <a:spcPts val="0"/>
              </a:spcBef>
              <a:spcAft>
                <a:spcPts val="600"/>
              </a:spcAft>
              <a:buClr>
                <a:srgbClr val="54585A"/>
              </a:buClr>
            </a:pPr>
            <a:r>
              <a:rPr lang="en-US" sz="1800" dirty="0">
                <a:solidFill>
                  <a:srgbClr val="54585A"/>
                </a:solidFill>
              </a:rPr>
              <a:t>Fail to fairly represent all public employees in a bargaining unit</a:t>
            </a:r>
          </a:p>
          <a:p>
            <a:pPr>
              <a:spcBef>
                <a:spcPts val="0"/>
              </a:spcBef>
              <a:spcAft>
                <a:spcPts val="600"/>
              </a:spcAft>
              <a:buClr>
                <a:srgbClr val="54585A"/>
              </a:buClr>
            </a:pPr>
            <a:r>
              <a:rPr lang="en-US" sz="1800" dirty="0">
                <a:solidFill>
                  <a:srgbClr val="54585A"/>
                </a:solidFill>
              </a:rPr>
              <a:t>Induce or encourage picketing of the residence or any place of private employment of any public official or representative of the public employer</a:t>
            </a:r>
          </a:p>
          <a:p>
            <a:pPr>
              <a:spcBef>
                <a:spcPts val="0"/>
              </a:spcBef>
              <a:spcAft>
                <a:spcPts val="600"/>
              </a:spcAft>
              <a:buClr>
                <a:srgbClr val="54585A"/>
              </a:buClr>
            </a:pPr>
            <a:r>
              <a:rPr lang="en-US" sz="1800" dirty="0">
                <a:solidFill>
                  <a:srgbClr val="54585A"/>
                </a:solidFill>
              </a:rPr>
              <a:t>Engage in any picketing, striking, or other concerted refusal to work without proper notice </a:t>
            </a:r>
          </a:p>
        </p:txBody>
      </p:sp>
      <p:pic>
        <p:nvPicPr>
          <p:cNvPr id="6" name="Picture 5"/>
          <p:cNvPicPr>
            <a:picLocks noChangeAspect="1"/>
          </p:cNvPicPr>
          <p:nvPr/>
        </p:nvPicPr>
        <p:blipFill>
          <a:blip r:embed="rId3"/>
          <a:stretch>
            <a:fillRect/>
          </a:stretch>
        </p:blipFill>
        <p:spPr>
          <a:xfrm>
            <a:off x="2099509" y="5164969"/>
            <a:ext cx="2472491" cy="1073104"/>
          </a:xfrm>
          <a:prstGeom prst="rect">
            <a:avLst/>
          </a:prstGeom>
        </p:spPr>
      </p:pic>
    </p:spTree>
    <p:extLst>
      <p:ext uri="{BB962C8B-B14F-4D97-AF65-F5344CB8AC3E}">
        <p14:creationId xmlns:p14="http://schemas.microsoft.com/office/powerpoint/2010/main" val="36153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58752" y="2938919"/>
            <a:ext cx="2834507" cy="1955810"/>
          </a:xfrm>
          <a:prstGeom prst="rect">
            <a:avLst/>
          </a:prstGeom>
        </p:spPr>
      </p:pic>
      <p:sp>
        <p:nvSpPr>
          <p:cNvPr id="2" name="Title 1"/>
          <p:cNvSpPr>
            <a:spLocks noGrp="1"/>
          </p:cNvSpPr>
          <p:nvPr>
            <p:ph type="title"/>
          </p:nvPr>
        </p:nvSpPr>
        <p:spPr/>
        <p:txBody>
          <a:bodyPr>
            <a:normAutofit fontScale="90000"/>
          </a:bodyPr>
          <a:lstStyle/>
          <a:p>
            <a:r>
              <a:rPr lang="en-US" sz="4000" b="1" dirty="0"/>
              <a:t>Bargaining Process </a:t>
            </a:r>
            <a:br>
              <a:rPr lang="en-US" sz="4000" b="1" dirty="0"/>
            </a:br>
            <a:r>
              <a:rPr lang="en-US" sz="4000" b="1" dirty="0"/>
              <a:t>and Good Faith</a:t>
            </a:r>
          </a:p>
        </p:txBody>
      </p:sp>
      <p:sp>
        <p:nvSpPr>
          <p:cNvPr id="3" name="Content Placeholder 2"/>
          <p:cNvSpPr>
            <a:spLocks noGrp="1"/>
          </p:cNvSpPr>
          <p:nvPr>
            <p:ph idx="1"/>
          </p:nvPr>
        </p:nvSpPr>
        <p:spPr>
          <a:xfrm>
            <a:off x="475014" y="1512278"/>
            <a:ext cx="5683739" cy="4720356"/>
          </a:xfrm>
        </p:spPr>
        <p:txBody>
          <a:bodyPr>
            <a:normAutofit fontScale="70000" lnSpcReduction="20000"/>
          </a:bodyPr>
          <a:lstStyle/>
          <a:p>
            <a:r>
              <a:rPr lang="en-US" dirty="0"/>
              <a:t>Grievance Procedure – Article 12</a:t>
            </a:r>
          </a:p>
          <a:p>
            <a:pPr lvl="1"/>
            <a:r>
              <a:rPr lang="en-US" dirty="0"/>
              <a:t>Any unresolved question or dispute regarding interpretation and application of terms of contract</a:t>
            </a:r>
          </a:p>
          <a:p>
            <a:pPr lvl="1"/>
            <a:r>
              <a:rPr lang="en-US" dirty="0"/>
              <a:t>Step 1: Within 10 working days of event, Lodge or aggrieved member may submit grievance form in writing to supervisor whose actions gave rise to grievance</a:t>
            </a:r>
          </a:p>
          <a:p>
            <a:pPr lvl="2"/>
            <a:r>
              <a:rPr lang="en-US" dirty="0"/>
              <a:t>Within 5 working days, supervisor must respond</a:t>
            </a:r>
          </a:p>
          <a:p>
            <a:pPr lvl="1"/>
            <a:r>
              <a:rPr lang="en-US" dirty="0"/>
              <a:t>Step 2: Within 5 working days, grievant may appeal to Deputy Chief in chain of command for a hearing</a:t>
            </a:r>
          </a:p>
          <a:p>
            <a:pPr lvl="1"/>
            <a:r>
              <a:rPr lang="en-US" dirty="0"/>
              <a:t>Step 3: Within 5 working days, may appeal to Chief for a hearing</a:t>
            </a:r>
          </a:p>
          <a:p>
            <a:pPr lvl="1"/>
            <a:r>
              <a:rPr lang="en-US" dirty="0"/>
              <a:t>Step 4: Within 5 working days, may appeal to Safety Director</a:t>
            </a:r>
          </a:p>
        </p:txBody>
      </p:sp>
    </p:spTree>
    <p:extLst>
      <p:ext uri="{BB962C8B-B14F-4D97-AF65-F5344CB8AC3E}">
        <p14:creationId xmlns:p14="http://schemas.microsoft.com/office/powerpoint/2010/main" val="199121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Bargaining Process </a:t>
            </a:r>
            <a:br>
              <a:rPr lang="en-US" sz="4000" b="1" dirty="0"/>
            </a:br>
            <a:r>
              <a:rPr lang="en-US" sz="4000" b="1" dirty="0"/>
              <a:t>and Good Faith</a:t>
            </a:r>
          </a:p>
        </p:txBody>
      </p:sp>
      <p:sp>
        <p:nvSpPr>
          <p:cNvPr id="3" name="Content Placeholder 2"/>
          <p:cNvSpPr>
            <a:spLocks noGrp="1"/>
          </p:cNvSpPr>
          <p:nvPr>
            <p:ph idx="1"/>
          </p:nvPr>
        </p:nvSpPr>
        <p:spPr>
          <a:xfrm>
            <a:off x="475014" y="1512278"/>
            <a:ext cx="6921767" cy="4762398"/>
          </a:xfrm>
        </p:spPr>
        <p:txBody>
          <a:bodyPr>
            <a:normAutofit fontScale="85000" lnSpcReduction="10000"/>
          </a:bodyPr>
          <a:lstStyle/>
          <a:p>
            <a:r>
              <a:rPr lang="en-US" dirty="0"/>
              <a:t>Step 5 – Arbitration</a:t>
            </a:r>
          </a:p>
          <a:p>
            <a:pPr lvl="1"/>
            <a:r>
              <a:rPr lang="en-US" dirty="0"/>
              <a:t>Lodge must initiate within 14 days of receipt of written answer</a:t>
            </a:r>
          </a:p>
          <a:p>
            <a:pPr lvl="1"/>
            <a:r>
              <a:rPr lang="en-US" dirty="0"/>
              <a:t>Permanent panel of 6 arbitrators </a:t>
            </a:r>
            <a:br>
              <a:rPr lang="en-US" dirty="0"/>
            </a:br>
            <a:r>
              <a:rPr lang="en-US" dirty="0"/>
              <a:t>– parties select one</a:t>
            </a:r>
          </a:p>
          <a:p>
            <a:pPr lvl="1"/>
            <a:r>
              <a:rPr lang="en-US" dirty="0"/>
              <a:t>Arbitrator shall have no authority to add to, detract from, modify, or otherwise change any of the terms or provisions of the CBA</a:t>
            </a:r>
          </a:p>
          <a:p>
            <a:pPr lvl="1"/>
            <a:r>
              <a:rPr lang="en-US" dirty="0"/>
              <a:t>The arbitrator shall render in writing his/her findings as quickly as possible within 30 calendar days after the close of the hearing or the receipt of post hearing briefs, whichever is later</a:t>
            </a:r>
          </a:p>
        </p:txBody>
      </p:sp>
      <p:pic>
        <p:nvPicPr>
          <p:cNvPr id="5" name="Picture 4"/>
          <p:cNvPicPr>
            <a:picLocks noChangeAspect="1"/>
          </p:cNvPicPr>
          <p:nvPr/>
        </p:nvPicPr>
        <p:blipFill>
          <a:blip r:embed="rId3"/>
          <a:stretch>
            <a:fillRect/>
          </a:stretch>
        </p:blipFill>
        <p:spPr>
          <a:xfrm>
            <a:off x="6498085" y="1595170"/>
            <a:ext cx="2475586" cy="1485352"/>
          </a:xfrm>
          <a:prstGeom prst="rect">
            <a:avLst/>
          </a:prstGeom>
        </p:spPr>
      </p:pic>
    </p:spTree>
    <p:extLst>
      <p:ext uri="{BB962C8B-B14F-4D97-AF65-F5344CB8AC3E}">
        <p14:creationId xmlns:p14="http://schemas.microsoft.com/office/powerpoint/2010/main" val="621727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639482" y="4141031"/>
            <a:ext cx="2409382" cy="2409382"/>
          </a:xfrm>
          <a:prstGeom prst="rect">
            <a:avLst/>
          </a:prstGeom>
        </p:spPr>
      </p:pic>
      <p:sp>
        <p:nvSpPr>
          <p:cNvPr id="2" name="Title 1"/>
          <p:cNvSpPr>
            <a:spLocks noGrp="1"/>
          </p:cNvSpPr>
          <p:nvPr>
            <p:ph type="title"/>
          </p:nvPr>
        </p:nvSpPr>
        <p:spPr/>
        <p:txBody>
          <a:bodyPr>
            <a:normAutofit fontScale="90000"/>
          </a:bodyPr>
          <a:lstStyle/>
          <a:p>
            <a:r>
              <a:rPr lang="en-US" sz="4000" b="1" dirty="0"/>
              <a:t>Bargaining Process </a:t>
            </a:r>
            <a:br>
              <a:rPr lang="en-US" sz="4000" b="1" dirty="0"/>
            </a:br>
            <a:r>
              <a:rPr lang="en-US" sz="4000" b="1" dirty="0"/>
              <a:t>and Good Faith</a:t>
            </a:r>
          </a:p>
        </p:txBody>
      </p:sp>
      <p:sp>
        <p:nvSpPr>
          <p:cNvPr id="3" name="Content Placeholder 2"/>
          <p:cNvSpPr>
            <a:spLocks noGrp="1"/>
          </p:cNvSpPr>
          <p:nvPr>
            <p:ph idx="1"/>
          </p:nvPr>
        </p:nvSpPr>
        <p:spPr/>
        <p:txBody>
          <a:bodyPr>
            <a:normAutofit/>
          </a:bodyPr>
          <a:lstStyle/>
          <a:p>
            <a:r>
              <a:rPr lang="en-US" dirty="0"/>
              <a:t>Duration of Contract – Article 38</a:t>
            </a:r>
          </a:p>
          <a:p>
            <a:pPr lvl="1"/>
            <a:r>
              <a:rPr lang="en-US" dirty="0"/>
              <a:t>Retroactivity provision</a:t>
            </a:r>
          </a:p>
          <a:p>
            <a:pPr lvl="1"/>
            <a:r>
              <a:rPr lang="en-US" dirty="0"/>
              <a:t>Ratification by Lodge membership and approval of City Council</a:t>
            </a:r>
          </a:p>
          <a:p>
            <a:pPr lvl="1"/>
            <a:r>
              <a:rPr lang="en-US" dirty="0"/>
              <a:t>Follow dispute settlement procedure in R.C. Chapter 4117</a:t>
            </a:r>
          </a:p>
        </p:txBody>
      </p:sp>
    </p:spTree>
    <p:extLst>
      <p:ext uri="{BB962C8B-B14F-4D97-AF65-F5344CB8AC3E}">
        <p14:creationId xmlns:p14="http://schemas.microsoft.com/office/powerpoint/2010/main" val="23516038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66329" y="2112579"/>
            <a:ext cx="2689412" cy="1670526"/>
          </a:xfrm>
          <a:prstGeom prst="rect">
            <a:avLst/>
          </a:prstGeom>
        </p:spPr>
      </p:pic>
      <p:sp>
        <p:nvSpPr>
          <p:cNvPr id="2" name="Title 1"/>
          <p:cNvSpPr>
            <a:spLocks noGrp="1"/>
          </p:cNvSpPr>
          <p:nvPr>
            <p:ph type="title"/>
          </p:nvPr>
        </p:nvSpPr>
        <p:spPr/>
        <p:txBody>
          <a:bodyPr>
            <a:normAutofit fontScale="90000"/>
          </a:bodyPr>
          <a:lstStyle/>
          <a:p>
            <a:r>
              <a:rPr lang="en-US" sz="4000" b="1" dirty="0"/>
              <a:t>Bargaining Process </a:t>
            </a:r>
            <a:br>
              <a:rPr lang="en-US" sz="4000" b="1" dirty="0"/>
            </a:br>
            <a:r>
              <a:rPr lang="en-US" sz="4000" b="1" dirty="0"/>
              <a:t>and Good Faith</a:t>
            </a:r>
          </a:p>
        </p:txBody>
      </p:sp>
      <p:sp>
        <p:nvSpPr>
          <p:cNvPr id="3" name="Content Placeholder 2"/>
          <p:cNvSpPr>
            <a:spLocks noGrp="1"/>
          </p:cNvSpPr>
          <p:nvPr>
            <p:ph idx="1"/>
          </p:nvPr>
        </p:nvSpPr>
        <p:spPr>
          <a:xfrm>
            <a:off x="475014" y="1512278"/>
            <a:ext cx="5916821" cy="3794828"/>
          </a:xfrm>
        </p:spPr>
        <p:txBody>
          <a:bodyPr>
            <a:noAutofit/>
          </a:bodyPr>
          <a:lstStyle/>
          <a:p>
            <a:pPr marL="0" indent="0">
              <a:buNone/>
            </a:pPr>
            <a:r>
              <a:rPr lang="en-US" sz="2000" dirty="0"/>
              <a:t>Mid-term bargaining: City must notify Lodge of any proposed changes not specifically addressed in contract</a:t>
            </a:r>
          </a:p>
          <a:p>
            <a:pPr lvl="1"/>
            <a:r>
              <a:rPr lang="en-US" sz="2000" dirty="0"/>
              <a:t>Lodge has 10 calendar days to demand effects bargaining in writing</a:t>
            </a:r>
          </a:p>
          <a:p>
            <a:pPr lvl="1"/>
            <a:r>
              <a:rPr lang="en-US" sz="2000" dirty="0"/>
              <a:t>Good faith bargaining for 30-45 days</a:t>
            </a:r>
          </a:p>
          <a:p>
            <a:pPr lvl="1"/>
            <a:r>
              <a:rPr lang="en-US" sz="2000" dirty="0"/>
              <a:t>Mediation for 30 days or until resolution is reached or impasse declared, whichever occurs first</a:t>
            </a:r>
          </a:p>
          <a:p>
            <a:pPr lvl="1"/>
            <a:r>
              <a:rPr lang="en-US" sz="2000" dirty="0"/>
              <a:t>City may implement its last offer or maintain status quo and submit unresolved issues to arbitration</a:t>
            </a:r>
          </a:p>
          <a:p>
            <a:pPr lvl="1"/>
            <a:r>
              <a:rPr lang="en-US" sz="2000" dirty="0"/>
              <a:t>Arbitrator’s award incorporated into contract</a:t>
            </a:r>
          </a:p>
        </p:txBody>
      </p:sp>
      <p:pic>
        <p:nvPicPr>
          <p:cNvPr id="5" name="Picture 4"/>
          <p:cNvPicPr>
            <a:picLocks noChangeAspect="1"/>
          </p:cNvPicPr>
          <p:nvPr/>
        </p:nvPicPr>
        <p:blipFill>
          <a:blip r:embed="rId4"/>
          <a:stretch>
            <a:fillRect/>
          </a:stretch>
        </p:blipFill>
        <p:spPr>
          <a:xfrm>
            <a:off x="6176725" y="4427950"/>
            <a:ext cx="2654674" cy="1327337"/>
          </a:xfrm>
          <a:prstGeom prst="rect">
            <a:avLst/>
          </a:prstGeom>
        </p:spPr>
      </p:pic>
    </p:spTree>
    <p:extLst>
      <p:ext uri="{BB962C8B-B14F-4D97-AF65-F5344CB8AC3E}">
        <p14:creationId xmlns:p14="http://schemas.microsoft.com/office/powerpoint/2010/main" val="34782712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Status of Current FOP Bargaining</a:t>
            </a:r>
            <a:endParaRPr lang="en-US" dirty="0"/>
          </a:p>
        </p:txBody>
      </p:sp>
      <p:sp>
        <p:nvSpPr>
          <p:cNvPr id="3" name="Content Placeholder 2"/>
          <p:cNvSpPr>
            <a:spLocks noGrp="1"/>
          </p:cNvSpPr>
          <p:nvPr>
            <p:ph idx="1"/>
          </p:nvPr>
        </p:nvSpPr>
        <p:spPr/>
        <p:txBody>
          <a:bodyPr>
            <a:normAutofit fontScale="92500"/>
          </a:bodyPr>
          <a:lstStyle/>
          <a:p>
            <a:r>
              <a:rPr lang="en-US" dirty="0" smtClean="0"/>
              <a:t>Contract expired December 8, 2017</a:t>
            </a:r>
          </a:p>
          <a:p>
            <a:r>
              <a:rPr lang="en-US" dirty="0" smtClean="0"/>
              <a:t>Bargaining started September 2017</a:t>
            </a:r>
          </a:p>
          <a:p>
            <a:r>
              <a:rPr lang="en-US" dirty="0" smtClean="0"/>
              <a:t>22 sessions before impasse reached</a:t>
            </a:r>
          </a:p>
          <a:p>
            <a:pPr lvl="1"/>
            <a:r>
              <a:rPr lang="en-US" dirty="0" smtClean="0"/>
              <a:t>30+ unresolved issues</a:t>
            </a:r>
          </a:p>
          <a:p>
            <a:r>
              <a:rPr lang="en-US" dirty="0" smtClean="0"/>
              <a:t>5 days of hearing before Fact-Finder Goldberg</a:t>
            </a:r>
          </a:p>
          <a:p>
            <a:r>
              <a:rPr lang="en-US" dirty="0" smtClean="0"/>
              <a:t>Report and Recommendation  expected November 27</a:t>
            </a:r>
          </a:p>
        </p:txBody>
      </p:sp>
      <p:sp>
        <p:nvSpPr>
          <p:cNvPr id="4" name="Slide Number Placeholder 3"/>
          <p:cNvSpPr>
            <a:spLocks noGrp="1"/>
          </p:cNvSpPr>
          <p:nvPr>
            <p:ph type="sldNum" sz="quarter" idx="12"/>
          </p:nvPr>
        </p:nvSpPr>
        <p:spPr/>
        <p:txBody>
          <a:bodyPr/>
          <a:lstStyle/>
          <a:p>
            <a:fld id="{895C34BC-CED8-4E15-A283-F8157D62C0C6}" type="slidenum">
              <a:rPr lang="en-US" smtClean="0">
                <a:solidFill>
                  <a:prstClr val="white"/>
                </a:solidFill>
              </a:rPr>
              <a:pPr/>
              <a:t>38</a:t>
            </a:fld>
            <a:endParaRPr lang="en-US" dirty="0">
              <a:solidFill>
                <a:prstClr val="white"/>
              </a:solidFill>
            </a:endParaRPr>
          </a:p>
        </p:txBody>
      </p:sp>
    </p:spTree>
    <p:extLst>
      <p:ext uri="{BB962C8B-B14F-4D97-AF65-F5344CB8AC3E}">
        <p14:creationId xmlns:p14="http://schemas.microsoft.com/office/powerpoint/2010/main" val="18397552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xmlns="" id="{CBF62203-7637-4F90-B862-2EF3883258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977" r="-61977"/>
          <a:stretch/>
        </p:blipFill>
        <p:spPr>
          <a:xfrm>
            <a:off x="956930" y="1619768"/>
            <a:ext cx="7230140" cy="4718636"/>
          </a:xfrm>
          <a:prstGeom prst="rect">
            <a:avLst/>
          </a:prstGeom>
        </p:spPr>
      </p:pic>
      <p:sp>
        <p:nvSpPr>
          <p:cNvPr id="6" name="Title 1">
            <a:extLst>
              <a:ext uri="{FF2B5EF4-FFF2-40B4-BE49-F238E27FC236}">
                <a16:creationId xmlns:a16="http://schemas.microsoft.com/office/drawing/2014/main" xmlns="" id="{576605FD-EF78-48C5-A29A-CBBEDD36C202}"/>
              </a:ext>
            </a:extLst>
          </p:cNvPr>
          <p:cNvSpPr>
            <a:spLocks noGrp="1"/>
          </p:cNvSpPr>
          <p:nvPr>
            <p:ph type="title"/>
          </p:nvPr>
        </p:nvSpPr>
        <p:spPr/>
        <p:txBody>
          <a:bodyPr>
            <a:normAutofit/>
          </a:bodyPr>
          <a:lstStyle/>
          <a:p>
            <a:r>
              <a:rPr lang="en-US" sz="4000" b="1" dirty="0"/>
              <a:t>Questions</a:t>
            </a:r>
          </a:p>
        </p:txBody>
      </p:sp>
    </p:spTree>
    <p:extLst>
      <p:ext uri="{BB962C8B-B14F-4D97-AF65-F5344CB8AC3E}">
        <p14:creationId xmlns:p14="http://schemas.microsoft.com/office/powerpoint/2010/main" val="2939691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Private Sector</a:t>
            </a:r>
          </a:p>
        </p:txBody>
      </p:sp>
      <p:sp>
        <p:nvSpPr>
          <p:cNvPr id="9" name="Content Placeholder 8"/>
          <p:cNvSpPr>
            <a:spLocks noGrp="1"/>
          </p:cNvSpPr>
          <p:nvPr>
            <p:ph idx="1"/>
          </p:nvPr>
        </p:nvSpPr>
        <p:spPr>
          <a:xfrm>
            <a:off x="475014" y="1512278"/>
            <a:ext cx="8059386" cy="4923692"/>
          </a:xfrm>
        </p:spPr>
        <p:txBody>
          <a:bodyPr>
            <a:noAutofit/>
          </a:bodyPr>
          <a:lstStyle/>
          <a:p>
            <a:pPr>
              <a:lnSpc>
                <a:spcPct val="100000"/>
              </a:lnSpc>
              <a:spcBef>
                <a:spcPts val="0"/>
              </a:spcBef>
              <a:spcAft>
                <a:spcPts val="600"/>
              </a:spcAft>
            </a:pPr>
            <a:r>
              <a:rPr lang="en-US" b="1" dirty="0"/>
              <a:t>National Labor Relations Act (NLRA)</a:t>
            </a:r>
          </a:p>
          <a:p>
            <a:pPr marL="569913" lvl="1">
              <a:lnSpc>
                <a:spcPct val="100000"/>
              </a:lnSpc>
              <a:spcBef>
                <a:spcPts val="0"/>
              </a:spcBef>
              <a:spcAft>
                <a:spcPts val="600"/>
              </a:spcAft>
            </a:pPr>
            <a:r>
              <a:rPr lang="en-US" sz="2800" dirty="0"/>
              <a:t>Enacted in 1935</a:t>
            </a:r>
          </a:p>
          <a:p>
            <a:pPr marL="569913" lvl="1">
              <a:lnSpc>
                <a:spcPct val="100000"/>
              </a:lnSpc>
              <a:spcBef>
                <a:spcPts val="0"/>
              </a:spcBef>
              <a:spcAft>
                <a:spcPts val="600"/>
              </a:spcAft>
            </a:pPr>
            <a:r>
              <a:rPr lang="en-US" sz="2800" dirty="0"/>
              <a:t>Guarantees basic right of employees to organize into unions, engage in collective bargaining, and engage in collective action</a:t>
            </a:r>
          </a:p>
        </p:txBody>
      </p:sp>
      <p:pic>
        <p:nvPicPr>
          <p:cNvPr id="11" name="Content Placeholder 10"/>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3142383" y="4014713"/>
            <a:ext cx="2859233" cy="2421257"/>
          </a:xfrm>
        </p:spPr>
      </p:pic>
    </p:spTree>
    <p:extLst>
      <p:ext uri="{BB962C8B-B14F-4D97-AF65-F5344CB8AC3E}">
        <p14:creationId xmlns:p14="http://schemas.microsoft.com/office/powerpoint/2010/main" val="388180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Private Sector</a:t>
            </a:r>
          </a:p>
        </p:txBody>
      </p:sp>
      <p:sp>
        <p:nvSpPr>
          <p:cNvPr id="3" name="Content Placeholder 2"/>
          <p:cNvSpPr>
            <a:spLocks noGrp="1"/>
          </p:cNvSpPr>
          <p:nvPr>
            <p:ph idx="1"/>
          </p:nvPr>
        </p:nvSpPr>
        <p:spPr>
          <a:xfrm>
            <a:off x="475013" y="1512278"/>
            <a:ext cx="8763579" cy="4923692"/>
          </a:xfrm>
        </p:spPr>
        <p:txBody>
          <a:bodyPr>
            <a:normAutofit/>
          </a:bodyPr>
          <a:lstStyle/>
          <a:p>
            <a:pPr>
              <a:lnSpc>
                <a:spcPct val="100000"/>
              </a:lnSpc>
              <a:spcBef>
                <a:spcPts val="0"/>
              </a:spcBef>
              <a:spcAft>
                <a:spcPts val="600"/>
              </a:spcAft>
            </a:pPr>
            <a:r>
              <a:rPr lang="en-US" sz="2400" b="1" dirty="0"/>
              <a:t>National Labor Relations Board (NLRB)</a:t>
            </a:r>
          </a:p>
          <a:p>
            <a:pPr marL="569913" lvl="1">
              <a:lnSpc>
                <a:spcPct val="100000"/>
              </a:lnSpc>
              <a:spcBef>
                <a:spcPts val="0"/>
              </a:spcBef>
              <a:spcAft>
                <a:spcPts val="600"/>
              </a:spcAft>
            </a:pPr>
            <a:r>
              <a:rPr lang="en-US" sz="2200" dirty="0"/>
              <a:t>Established by the NLRA</a:t>
            </a:r>
          </a:p>
          <a:p>
            <a:pPr marL="569913" lvl="1">
              <a:lnSpc>
                <a:spcPct val="100000"/>
              </a:lnSpc>
              <a:spcBef>
                <a:spcPts val="0"/>
              </a:spcBef>
              <a:spcAft>
                <a:spcPts val="600"/>
              </a:spcAft>
            </a:pPr>
            <a:r>
              <a:rPr lang="en-US" sz="2200" dirty="0"/>
              <a:t>Primarily responsible for administering and enforcing the NLRA</a:t>
            </a:r>
          </a:p>
          <a:p>
            <a:pPr marL="569913" lvl="1">
              <a:lnSpc>
                <a:spcPct val="100000"/>
              </a:lnSpc>
              <a:spcBef>
                <a:spcPts val="0"/>
              </a:spcBef>
              <a:spcAft>
                <a:spcPts val="600"/>
              </a:spcAft>
            </a:pPr>
            <a:r>
              <a:rPr lang="en-US" sz="2200" dirty="0"/>
              <a:t>5 members appointed by the President and confirmed by the Senate</a:t>
            </a:r>
          </a:p>
          <a:p>
            <a:pPr lvl="1">
              <a:lnSpc>
                <a:spcPct val="100000"/>
              </a:lnSpc>
            </a:pPr>
            <a:endParaRPr lang="en-US" sz="2400" dirty="0"/>
          </a:p>
        </p:txBody>
      </p:sp>
      <p:pic>
        <p:nvPicPr>
          <p:cNvPr id="5" name="Content Placeholder 4"/>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2906368" y="3478136"/>
            <a:ext cx="3331263" cy="2957834"/>
          </a:xfrm>
        </p:spPr>
      </p:pic>
    </p:spTree>
    <p:extLst>
      <p:ext uri="{BB962C8B-B14F-4D97-AF65-F5344CB8AC3E}">
        <p14:creationId xmlns:p14="http://schemas.microsoft.com/office/powerpoint/2010/main" val="2974696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Public Sector</a:t>
            </a:r>
          </a:p>
        </p:txBody>
      </p:sp>
      <p:sp>
        <p:nvSpPr>
          <p:cNvPr id="3" name="Content Placeholder 2"/>
          <p:cNvSpPr>
            <a:spLocks noGrp="1"/>
          </p:cNvSpPr>
          <p:nvPr>
            <p:ph idx="1"/>
          </p:nvPr>
        </p:nvSpPr>
        <p:spPr>
          <a:xfrm>
            <a:off x="475014" y="1512277"/>
            <a:ext cx="6314669" cy="4877889"/>
          </a:xfrm>
        </p:spPr>
        <p:txBody>
          <a:bodyPr>
            <a:normAutofit fontScale="70000" lnSpcReduction="20000"/>
          </a:bodyPr>
          <a:lstStyle/>
          <a:p>
            <a:r>
              <a:rPr lang="en-US" i="1" dirty="0"/>
              <a:t>Hagerman v. City of Dayton</a:t>
            </a:r>
            <a:r>
              <a:rPr lang="en-US" dirty="0"/>
              <a:t> </a:t>
            </a:r>
            <a:r>
              <a:rPr lang="en-US" dirty="0" smtClean="0"/>
              <a:t>(1947) – </a:t>
            </a:r>
            <a:r>
              <a:rPr lang="en-US" dirty="0"/>
              <a:t>“labor unions have no function which they may discharge in connection with civil service appointees”</a:t>
            </a:r>
          </a:p>
          <a:p>
            <a:r>
              <a:rPr lang="en-US" dirty="0"/>
              <a:t>Ferguson Act (1947) – prohibited public employee </a:t>
            </a:r>
            <a:r>
              <a:rPr lang="en-US" dirty="0" smtClean="0"/>
              <a:t>strikes</a:t>
            </a:r>
            <a:endParaRPr lang="en-US" i="1" dirty="0" smtClean="0"/>
          </a:p>
          <a:p>
            <a:r>
              <a:rPr lang="en-US" i="1" dirty="0" smtClean="0"/>
              <a:t>Dayton </a:t>
            </a:r>
            <a:r>
              <a:rPr lang="en-US" i="1" dirty="0"/>
              <a:t>Classroom Teachers Association v. Dayton Board of Education</a:t>
            </a:r>
            <a:r>
              <a:rPr lang="en-US" dirty="0"/>
              <a:t> </a:t>
            </a:r>
            <a:r>
              <a:rPr lang="en-US" dirty="0" smtClean="0"/>
              <a:t>(1975) – </a:t>
            </a:r>
            <a:r>
              <a:rPr lang="en-US" dirty="0"/>
              <a:t>school board had discretionary authority to enter CBA so long as it did not abrogate the duties imposed on the board by law</a:t>
            </a:r>
          </a:p>
          <a:p>
            <a:r>
              <a:rPr lang="en-US" dirty="0" smtClean="0"/>
              <a:t>Failed </a:t>
            </a:r>
            <a:r>
              <a:rPr lang="en-US" dirty="0"/>
              <a:t>attempts to enact legislation in 1971, 1975, and 1977</a:t>
            </a:r>
          </a:p>
          <a:p>
            <a:r>
              <a:rPr lang="en-US" b="1" dirty="0"/>
              <a:t>1983 - Ohio Public Employee Collective Bargaining Act - Ohio Revised Code Chapter 4117</a:t>
            </a:r>
          </a:p>
        </p:txBody>
      </p:sp>
      <p:pic>
        <p:nvPicPr>
          <p:cNvPr id="4" name="Picture 3"/>
          <p:cNvPicPr>
            <a:picLocks noChangeAspect="1"/>
          </p:cNvPicPr>
          <p:nvPr/>
        </p:nvPicPr>
        <p:blipFill>
          <a:blip r:embed="rId3"/>
          <a:stretch>
            <a:fillRect/>
          </a:stretch>
        </p:blipFill>
        <p:spPr>
          <a:xfrm>
            <a:off x="6726280" y="4111129"/>
            <a:ext cx="2191294" cy="1547601"/>
          </a:xfrm>
          <a:prstGeom prst="rect">
            <a:avLst/>
          </a:prstGeom>
        </p:spPr>
      </p:pic>
      <p:pic>
        <p:nvPicPr>
          <p:cNvPr id="5" name="Picture 4"/>
          <p:cNvPicPr>
            <a:picLocks noChangeAspect="1"/>
          </p:cNvPicPr>
          <p:nvPr/>
        </p:nvPicPr>
        <p:blipFill>
          <a:blip r:embed="rId4"/>
          <a:stretch>
            <a:fillRect/>
          </a:stretch>
        </p:blipFill>
        <p:spPr>
          <a:xfrm>
            <a:off x="6726280" y="2133910"/>
            <a:ext cx="2188308" cy="1230923"/>
          </a:xfrm>
          <a:prstGeom prst="rect">
            <a:avLst/>
          </a:prstGeom>
        </p:spPr>
      </p:pic>
    </p:spTree>
    <p:extLst>
      <p:ext uri="{BB962C8B-B14F-4D97-AF65-F5344CB8AC3E}">
        <p14:creationId xmlns:p14="http://schemas.microsoft.com/office/powerpoint/2010/main" val="1200788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a:t>Public Sector</a:t>
            </a:r>
          </a:p>
        </p:txBody>
      </p:sp>
      <p:sp>
        <p:nvSpPr>
          <p:cNvPr id="5" name="Content Placeholder 4"/>
          <p:cNvSpPr>
            <a:spLocks noGrp="1"/>
          </p:cNvSpPr>
          <p:nvPr>
            <p:ph idx="1"/>
          </p:nvPr>
        </p:nvSpPr>
        <p:spPr/>
        <p:txBody>
          <a:bodyPr>
            <a:normAutofit/>
          </a:bodyPr>
          <a:lstStyle/>
          <a:p>
            <a:r>
              <a:rPr lang="en-US" dirty="0"/>
              <a:t>State Employment Relations Board (“SERB”) makes bargaining unit determinations, polices fairness in bargaining, and enforces mandatory content of agreements</a:t>
            </a:r>
          </a:p>
          <a:p>
            <a:r>
              <a:rPr lang="en-US" dirty="0"/>
              <a:t>SERB has three members</a:t>
            </a:r>
          </a:p>
        </p:txBody>
      </p:sp>
      <p:pic>
        <p:nvPicPr>
          <p:cNvPr id="6" name="Picture 5"/>
          <p:cNvPicPr>
            <a:picLocks noChangeAspect="1"/>
          </p:cNvPicPr>
          <p:nvPr/>
        </p:nvPicPr>
        <p:blipFill rotWithShape="1">
          <a:blip r:embed="rId3"/>
          <a:srcRect l="81548" r="3713"/>
          <a:stretch/>
        </p:blipFill>
        <p:spPr>
          <a:xfrm>
            <a:off x="6562277" y="4266253"/>
            <a:ext cx="2259060" cy="2169717"/>
          </a:xfrm>
          <a:prstGeom prst="rect">
            <a:avLst/>
          </a:prstGeom>
        </p:spPr>
      </p:pic>
    </p:spTree>
    <p:extLst>
      <p:ext uri="{BB962C8B-B14F-4D97-AF65-F5344CB8AC3E}">
        <p14:creationId xmlns:p14="http://schemas.microsoft.com/office/powerpoint/2010/main" val="371896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56166" y="1816198"/>
            <a:ext cx="4503826" cy="4027991"/>
          </a:xfrm>
          <a:prstGeom prst="rect">
            <a:avLst/>
          </a:prstGeom>
        </p:spPr>
      </p:pic>
      <p:sp>
        <p:nvSpPr>
          <p:cNvPr id="8" name="Title 1">
            <a:extLst>
              <a:ext uri="{FF2B5EF4-FFF2-40B4-BE49-F238E27FC236}">
                <a16:creationId xmlns:a16="http://schemas.microsoft.com/office/drawing/2014/main" xmlns="" id="{060FC472-1C2F-4604-A140-5C87E478B9E5}"/>
              </a:ext>
            </a:extLst>
          </p:cNvPr>
          <p:cNvSpPr txBox="1">
            <a:spLocks/>
          </p:cNvSpPr>
          <p:nvPr/>
        </p:nvSpPr>
        <p:spPr>
          <a:xfrm>
            <a:off x="621633" y="269391"/>
            <a:ext cx="6900358" cy="1163271"/>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a:solidFill>
                  <a:srgbClr val="CB333B"/>
                </a:solidFill>
                <a:latin typeface="Arial" pitchFamily="34" charset="0"/>
                <a:ea typeface="+mj-ea"/>
                <a:cs typeface="Arial" pitchFamily="34" charset="0"/>
              </a:defRPr>
            </a:lvl1pPr>
          </a:lstStyle>
          <a:p>
            <a:r>
              <a:rPr lang="en-US" b="1"/>
              <a:t>Bargaining Process </a:t>
            </a:r>
            <a:br>
              <a:rPr lang="en-US" b="1"/>
            </a:br>
            <a:r>
              <a:rPr lang="en-US" b="1"/>
              <a:t>and Good Faith</a:t>
            </a:r>
            <a:endParaRPr lang="en-US" b="1" dirty="0"/>
          </a:p>
        </p:txBody>
      </p:sp>
    </p:spTree>
    <p:extLst>
      <p:ext uri="{BB962C8B-B14F-4D97-AF65-F5344CB8AC3E}">
        <p14:creationId xmlns:p14="http://schemas.microsoft.com/office/powerpoint/2010/main" val="2693829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Important Terms </a:t>
            </a:r>
            <a:br>
              <a:rPr lang="en-US" b="1" dirty="0"/>
            </a:br>
            <a:r>
              <a:rPr lang="en-US" b="1" dirty="0"/>
              <a:t>and Concepts</a:t>
            </a:r>
          </a:p>
        </p:txBody>
      </p:sp>
      <p:sp>
        <p:nvSpPr>
          <p:cNvPr id="4" name="Content Placeholder 3"/>
          <p:cNvSpPr>
            <a:spLocks noGrp="1"/>
          </p:cNvSpPr>
          <p:nvPr>
            <p:ph idx="1"/>
          </p:nvPr>
        </p:nvSpPr>
        <p:spPr>
          <a:xfrm>
            <a:off x="475014" y="1512278"/>
            <a:ext cx="4506889" cy="4923692"/>
          </a:xfrm>
        </p:spPr>
        <p:txBody>
          <a:bodyPr>
            <a:normAutofit/>
          </a:bodyPr>
          <a:lstStyle/>
          <a:p>
            <a:pPr>
              <a:lnSpc>
                <a:spcPct val="100000"/>
              </a:lnSpc>
              <a:spcBef>
                <a:spcPts val="0"/>
              </a:spcBef>
              <a:spcAft>
                <a:spcPts val="600"/>
              </a:spcAft>
            </a:pPr>
            <a:r>
              <a:rPr lang="en-US" sz="2400" dirty="0" smtClean="0"/>
              <a:t>State </a:t>
            </a:r>
            <a:r>
              <a:rPr lang="en-US" sz="2400" dirty="0"/>
              <a:t>Employment Relations Board (SERB</a:t>
            </a:r>
            <a:r>
              <a:rPr lang="en-US" sz="2400" dirty="0" smtClean="0"/>
              <a:t>)</a:t>
            </a:r>
          </a:p>
          <a:p>
            <a:pPr>
              <a:lnSpc>
                <a:spcPct val="100000"/>
              </a:lnSpc>
              <a:spcBef>
                <a:spcPts val="0"/>
              </a:spcBef>
              <a:spcAft>
                <a:spcPts val="600"/>
              </a:spcAft>
            </a:pPr>
            <a:r>
              <a:rPr lang="en-US" sz="2400" dirty="0" smtClean="0"/>
              <a:t>Employee Organization</a:t>
            </a:r>
            <a:endParaRPr lang="en-US" sz="2400" dirty="0"/>
          </a:p>
          <a:p>
            <a:pPr>
              <a:lnSpc>
                <a:spcPct val="100000"/>
              </a:lnSpc>
              <a:spcBef>
                <a:spcPts val="0"/>
              </a:spcBef>
              <a:spcAft>
                <a:spcPts val="600"/>
              </a:spcAft>
            </a:pPr>
            <a:r>
              <a:rPr lang="en-US" sz="2400" dirty="0" smtClean="0"/>
              <a:t>Exclusive </a:t>
            </a:r>
            <a:r>
              <a:rPr lang="en-US" sz="2400" dirty="0"/>
              <a:t>Bargaining </a:t>
            </a:r>
            <a:r>
              <a:rPr lang="en-US" sz="2400" dirty="0" smtClean="0"/>
              <a:t>Representative</a:t>
            </a:r>
          </a:p>
          <a:p>
            <a:pPr>
              <a:lnSpc>
                <a:spcPct val="100000"/>
              </a:lnSpc>
              <a:spcBef>
                <a:spcPts val="0"/>
              </a:spcBef>
              <a:spcAft>
                <a:spcPts val="600"/>
              </a:spcAft>
            </a:pPr>
            <a:r>
              <a:rPr lang="en-US" sz="2400" dirty="0" smtClean="0"/>
              <a:t>Bargaining Unit</a:t>
            </a:r>
          </a:p>
          <a:p>
            <a:pPr lvl="1">
              <a:spcBef>
                <a:spcPts val="0"/>
              </a:spcBef>
              <a:spcAft>
                <a:spcPts val="600"/>
              </a:spcAft>
            </a:pPr>
            <a:r>
              <a:rPr lang="en-US" sz="2000" dirty="0" smtClean="0"/>
              <a:t>Police Department</a:t>
            </a:r>
            <a:endParaRPr lang="en-US" sz="2000" dirty="0"/>
          </a:p>
          <a:p>
            <a:pPr>
              <a:lnSpc>
                <a:spcPct val="100000"/>
              </a:lnSpc>
              <a:spcBef>
                <a:spcPts val="0"/>
              </a:spcBef>
              <a:spcAft>
                <a:spcPts val="600"/>
              </a:spcAft>
            </a:pPr>
            <a:r>
              <a:rPr lang="en-US" sz="2400" dirty="0"/>
              <a:t>Terms and Conditions of </a:t>
            </a:r>
            <a:r>
              <a:rPr lang="en-US" sz="2400" dirty="0" smtClean="0"/>
              <a:t>Employment</a:t>
            </a:r>
          </a:p>
          <a:p>
            <a:pPr>
              <a:lnSpc>
                <a:spcPct val="100000"/>
              </a:lnSpc>
              <a:spcBef>
                <a:spcPts val="0"/>
              </a:spcBef>
              <a:spcAft>
                <a:spcPts val="600"/>
              </a:spcAft>
            </a:pPr>
            <a:r>
              <a:rPr lang="en-US" sz="2400" dirty="0" smtClean="0"/>
              <a:t>Good Faith</a:t>
            </a:r>
          </a:p>
          <a:p>
            <a:pPr>
              <a:lnSpc>
                <a:spcPct val="100000"/>
              </a:lnSpc>
              <a:spcBef>
                <a:spcPts val="0"/>
              </a:spcBef>
              <a:spcAft>
                <a:spcPts val="600"/>
              </a:spcAft>
            </a:pPr>
            <a:r>
              <a:rPr lang="en-US" sz="2400" dirty="0" smtClean="0"/>
              <a:t>Unilateral Change</a:t>
            </a:r>
            <a:endParaRPr lang="en-US" sz="2400" dirty="0"/>
          </a:p>
          <a:p>
            <a:pPr>
              <a:lnSpc>
                <a:spcPct val="100000"/>
              </a:lnSpc>
            </a:pPr>
            <a:endParaRPr lang="en-US" dirty="0"/>
          </a:p>
        </p:txBody>
      </p:sp>
      <p:pic>
        <p:nvPicPr>
          <p:cNvPr id="5" name="Picture 4"/>
          <p:cNvPicPr>
            <a:picLocks noChangeAspect="1"/>
          </p:cNvPicPr>
          <p:nvPr/>
        </p:nvPicPr>
        <p:blipFill>
          <a:blip r:embed="rId3"/>
          <a:stretch>
            <a:fillRect/>
          </a:stretch>
        </p:blipFill>
        <p:spPr>
          <a:xfrm>
            <a:off x="4652682" y="2108387"/>
            <a:ext cx="3998259" cy="2061602"/>
          </a:xfrm>
          <a:prstGeom prst="rect">
            <a:avLst/>
          </a:prstGeom>
        </p:spPr>
      </p:pic>
      <p:pic>
        <p:nvPicPr>
          <p:cNvPr id="6" name="Picture 5"/>
          <p:cNvPicPr>
            <a:picLocks noChangeAspect="1"/>
          </p:cNvPicPr>
          <p:nvPr/>
        </p:nvPicPr>
        <p:blipFill>
          <a:blip r:embed="rId4"/>
          <a:stretch>
            <a:fillRect/>
          </a:stretch>
        </p:blipFill>
        <p:spPr>
          <a:xfrm>
            <a:off x="5566966" y="4374853"/>
            <a:ext cx="2474375" cy="1855781"/>
          </a:xfrm>
          <a:prstGeom prst="rect">
            <a:avLst/>
          </a:prstGeom>
        </p:spPr>
      </p:pic>
    </p:spTree>
    <p:extLst>
      <p:ext uri="{BB962C8B-B14F-4D97-AF65-F5344CB8AC3E}">
        <p14:creationId xmlns:p14="http://schemas.microsoft.com/office/powerpoint/2010/main" val="2528522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H Master Template">
  <a:themeElements>
    <a:clrScheme name="BH Master Colors Theme">
      <a:dk1>
        <a:srgbClr val="2C2C2C"/>
      </a:dk1>
      <a:lt1>
        <a:sysClr val="window" lastClr="FFFFFF"/>
      </a:lt1>
      <a:dk2>
        <a:srgbClr val="959595"/>
      </a:dk2>
      <a:lt2>
        <a:srgbClr val="D4D2D0"/>
      </a:lt2>
      <a:accent1>
        <a:srgbClr val="CB333B"/>
      </a:accent1>
      <a:accent2>
        <a:srgbClr val="EAADB0"/>
      </a:accent2>
      <a:accent3>
        <a:srgbClr val="98262C"/>
      </a:accent3>
      <a:accent4>
        <a:srgbClr val="BFBDBA"/>
      </a:accent4>
      <a:accent5>
        <a:srgbClr val="959595"/>
      </a:accent5>
      <a:accent6>
        <a:srgbClr val="7E848D"/>
      </a:accent6>
      <a:hlink>
        <a:srgbClr val="414141"/>
      </a:hlink>
      <a:folHlink>
        <a:srgbClr val="CB333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2038</Words>
  <Application>Microsoft Office PowerPoint</Application>
  <PresentationFormat>On-screen Show (4:3)</PresentationFormat>
  <Paragraphs>209</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Courier New</vt:lpstr>
      <vt:lpstr>Wingdings</vt:lpstr>
      <vt:lpstr>ヒラギノ角ゴ Pro W3</vt:lpstr>
      <vt:lpstr>BH Master Template</vt:lpstr>
      <vt:lpstr>Labor Law and Collective Bargaining Community Safety Advisory Commission</vt:lpstr>
      <vt:lpstr>Topics of Discussion</vt:lpstr>
      <vt:lpstr>Governance </vt:lpstr>
      <vt:lpstr>Private Sector</vt:lpstr>
      <vt:lpstr>Private Sector</vt:lpstr>
      <vt:lpstr>Public Sector</vt:lpstr>
      <vt:lpstr>Public Sector</vt:lpstr>
      <vt:lpstr>PowerPoint Presentation</vt:lpstr>
      <vt:lpstr>Important Terms  and Concepts</vt:lpstr>
      <vt:lpstr>Important Terms  and Concepts</vt:lpstr>
      <vt:lpstr>Bargaining Process  and Good Faith</vt:lpstr>
      <vt:lpstr>Bargaining Process  and Good Faith</vt:lpstr>
      <vt:lpstr>Bargaining Process  and Good Faith</vt:lpstr>
      <vt:lpstr>Bargaining Process  and Good Faith</vt:lpstr>
      <vt:lpstr>Bargaining Process  and Good Faith</vt:lpstr>
      <vt:lpstr>Bargaining Process  and Good Faith</vt:lpstr>
      <vt:lpstr>CBA</vt:lpstr>
      <vt:lpstr>Bargaining Process</vt:lpstr>
      <vt:lpstr>Bargaining Process  and Good Faith</vt:lpstr>
      <vt:lpstr>Bargaining Process  and Good Faith</vt:lpstr>
      <vt:lpstr>Impasse Process</vt:lpstr>
      <vt:lpstr>Impasse Process</vt:lpstr>
      <vt:lpstr>Impasse Process  (R.C. 4117.14)</vt:lpstr>
      <vt:lpstr>Impasse Process  (R.C. 4117.14)</vt:lpstr>
      <vt:lpstr>Impasse Process  (R.C. 4117.14)</vt:lpstr>
      <vt:lpstr>Impasse Process  (R.C. 4117.14)</vt:lpstr>
      <vt:lpstr>Impasse Process  (R.C. 4117.14)</vt:lpstr>
      <vt:lpstr>Impasse Process  (R.C. 4117.14)</vt:lpstr>
      <vt:lpstr>Unfair Labor Practice</vt:lpstr>
      <vt:lpstr>Unfair Labor Practice</vt:lpstr>
      <vt:lpstr>Unfair Labor Practice</vt:lpstr>
      <vt:lpstr>Employer ULPs</vt:lpstr>
      <vt:lpstr>Union ULPs</vt:lpstr>
      <vt:lpstr>Bargaining Process  and Good Faith</vt:lpstr>
      <vt:lpstr>Bargaining Process  and Good Faith</vt:lpstr>
      <vt:lpstr>Bargaining Process  and Good Faith</vt:lpstr>
      <vt:lpstr>Bargaining Process  and Good Faith</vt:lpstr>
      <vt:lpstr>Status of Current FOP Bargaining</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2019-04-23T20:35:59Z</dcterms:modified>
</cp:coreProperties>
</file>