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4">
          <p15:clr>
            <a:srgbClr val="A4A3A4"/>
          </p15:clr>
        </p15:guide>
        <p15:guide id="2" orient="horz" pos="4607">
          <p15:clr>
            <a:srgbClr val="A4A3A4"/>
          </p15:clr>
        </p15:guide>
        <p15:guide id="3" orient="horz">
          <p15:clr>
            <a:srgbClr val="A4A3A4"/>
          </p15:clr>
        </p15:guide>
        <p15:guide id="4" orient="horz" pos="240">
          <p15:clr>
            <a:srgbClr val="A4A3A4"/>
          </p15:clr>
        </p15:guide>
        <p15:guide id="5" orient="horz" pos="3436">
          <p15:clr>
            <a:srgbClr val="A4A3A4"/>
          </p15:clr>
        </p15:guide>
        <p15:guide id="6" orient="horz" pos="355">
          <p15:clr>
            <a:srgbClr val="A4A3A4"/>
          </p15:clr>
        </p15:guide>
        <p15:guide id="7" pos="2113">
          <p15:clr>
            <a:srgbClr val="A4A3A4"/>
          </p15:clr>
        </p15:guide>
        <p15:guide id="8" pos="4220">
          <p15:clr>
            <a:srgbClr val="A4A3A4"/>
          </p15:clr>
        </p15:guide>
        <p15:guide id="9" pos="6192">
          <p15:clr>
            <a:srgbClr val="A4A3A4"/>
          </p15:clr>
        </p15:guide>
        <p15:guide id="10" pos="290">
          <p15:clr>
            <a:srgbClr val="A4A3A4"/>
          </p15:clr>
        </p15:guide>
        <p15:guide id="11" pos="6050">
          <p15:clr>
            <a:srgbClr val="A4A3A4"/>
          </p15:clr>
        </p15:guide>
        <p15:guide id="12" pos="14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awford, Thomas L." initials="CTL"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B"/>
    <a:srgbClr val="E31B25"/>
    <a:srgbClr val="0066FF"/>
    <a:srgbClr val="DDDDDD"/>
    <a:srgbClr val="006F51"/>
    <a:srgbClr val="CC0000"/>
    <a:srgbClr val="CCECFF"/>
    <a:srgbClr val="99CCFF"/>
    <a:srgbClr val="C0C0C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105" d="100"/>
          <a:sy n="105" d="100"/>
        </p:scale>
        <p:origin x="2260" y="72"/>
      </p:cViewPr>
      <p:guideLst>
        <p:guide orient="horz" pos="144"/>
        <p:guide orient="horz" pos="4607"/>
        <p:guide orient="horz"/>
        <p:guide orient="horz" pos="240"/>
        <p:guide orient="horz" pos="3436"/>
        <p:guide orient="horz" pos="355"/>
        <p:guide pos="2113"/>
        <p:guide pos="4220"/>
        <p:guide pos="6192"/>
        <p:guide pos="290"/>
        <p:guide pos="6050"/>
        <p:guide pos="143"/>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90"/>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3ECCB0B-D3DD-43FB-9EDD-080E5F2E5671}"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9B869A5-95CF-493C-A131-402A9FFC1EB6}"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2"/>
            <a:ext cx="2262188"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11152"/>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86F2231-6A2D-4A6B-89DD-44472657DE80}"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78A1603-37A1-4014-9390-A3D9A00A5FA4}"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9"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9"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BE199E7-C2F4-4F1E-8508-82F6288A5500}"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812925"/>
            <a:ext cx="4449762"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1"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CE4465C-87CF-47C2-B3DB-3F705E722F5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90"/>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4"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4" y="2465390"/>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E34AF12C-A9C1-4639-8A36-C4F7E999B26B}"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0D968E4F-5D38-405D-8A02-AC071F9CE100}"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30FB87CA-E076-4D66-8E89-1B370DDFDEB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9" y="309565"/>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9" y="1627190"/>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42BCB2C-317A-4359-8442-B7E961F99B20}"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5"/>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40"/>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71675" y="6083302"/>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9E6AA21-33E7-43CE-B7A4-45754800CE0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3238" y="311150"/>
            <a:ext cx="9051925" cy="1295400"/>
          </a:xfrm>
          <a:prstGeom prst="rect">
            <a:avLst/>
          </a:prstGeom>
          <a:noFill/>
          <a:ln w="9525">
            <a:noFill/>
            <a:miter lim="800000"/>
            <a:headEnd/>
            <a:tailEnd/>
          </a:ln>
          <a:effectLst/>
        </p:spPr>
        <p:txBody>
          <a:bodyPr vert="horz" wrap="square" lIns="101882" tIns="50941" rIns="101882" bIns="5094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03238" y="1812925"/>
            <a:ext cx="9051925" cy="51308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03238" y="7078663"/>
            <a:ext cx="2346325"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defTabSz="1019175">
              <a:defRPr sz="1600"/>
            </a:lvl1pPr>
          </a:lstStyle>
          <a:p>
            <a:endParaRPr lang="en-US" dirty="0"/>
          </a:p>
        </p:txBody>
      </p:sp>
      <p:sp>
        <p:nvSpPr>
          <p:cNvPr id="1029" name="Rectangle 5"/>
          <p:cNvSpPr>
            <a:spLocks noGrp="1" noChangeArrowheads="1"/>
          </p:cNvSpPr>
          <p:nvPr>
            <p:ph type="ftr" sz="quarter" idx="3"/>
          </p:nvPr>
        </p:nvSpPr>
        <p:spPr bwMode="auto">
          <a:xfrm>
            <a:off x="3436938" y="7078663"/>
            <a:ext cx="3184525"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ctr" defTabSz="1019175">
              <a:defRPr sz="1600"/>
            </a:lvl1pPr>
          </a:lstStyle>
          <a:p>
            <a:endParaRPr lang="en-US" dirty="0"/>
          </a:p>
        </p:txBody>
      </p:sp>
      <p:sp>
        <p:nvSpPr>
          <p:cNvPr id="1030" name="Rectangle 6"/>
          <p:cNvSpPr>
            <a:spLocks noGrp="1" noChangeArrowheads="1"/>
          </p:cNvSpPr>
          <p:nvPr>
            <p:ph type="sldNum" sz="quarter" idx="4"/>
          </p:nvPr>
        </p:nvSpPr>
        <p:spPr bwMode="auto">
          <a:xfrm>
            <a:off x="7208838" y="7078663"/>
            <a:ext cx="2346325"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r" defTabSz="1019175">
              <a:defRPr sz="1600"/>
            </a:lvl1pPr>
          </a:lstStyle>
          <a:p>
            <a:fld id="{61BAC95F-6E7C-4D00-8D47-FC8E8E1139BF}"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9175" rtl="0" fontAlgn="base">
        <a:spcBef>
          <a:spcPct val="0"/>
        </a:spcBef>
        <a:spcAft>
          <a:spcPct val="0"/>
        </a:spcAft>
        <a:defRPr sz="4900">
          <a:solidFill>
            <a:schemeClr val="tx2"/>
          </a:solidFill>
          <a:latin typeface="+mj-lt"/>
          <a:ea typeface="+mj-ea"/>
          <a:cs typeface="+mj-cs"/>
        </a:defRPr>
      </a:lvl1pPr>
      <a:lvl2pPr algn="ctr" defTabSz="1019175" rtl="0" fontAlgn="base">
        <a:spcBef>
          <a:spcPct val="0"/>
        </a:spcBef>
        <a:spcAft>
          <a:spcPct val="0"/>
        </a:spcAft>
        <a:defRPr sz="4900">
          <a:solidFill>
            <a:schemeClr val="tx2"/>
          </a:solidFill>
          <a:latin typeface="Arial" charset="0"/>
        </a:defRPr>
      </a:lvl2pPr>
      <a:lvl3pPr algn="ctr" defTabSz="1019175" rtl="0" fontAlgn="base">
        <a:spcBef>
          <a:spcPct val="0"/>
        </a:spcBef>
        <a:spcAft>
          <a:spcPct val="0"/>
        </a:spcAft>
        <a:defRPr sz="4900">
          <a:solidFill>
            <a:schemeClr val="tx2"/>
          </a:solidFill>
          <a:latin typeface="Arial" charset="0"/>
        </a:defRPr>
      </a:lvl3pPr>
      <a:lvl4pPr algn="ctr" defTabSz="1019175" rtl="0" fontAlgn="base">
        <a:spcBef>
          <a:spcPct val="0"/>
        </a:spcBef>
        <a:spcAft>
          <a:spcPct val="0"/>
        </a:spcAft>
        <a:defRPr sz="4900">
          <a:solidFill>
            <a:schemeClr val="tx2"/>
          </a:solidFill>
          <a:latin typeface="Arial" charset="0"/>
        </a:defRPr>
      </a:lvl4pPr>
      <a:lvl5pPr algn="ctr" defTabSz="1019175" rtl="0" fontAlgn="base">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fontAlgn="base">
        <a:spcBef>
          <a:spcPct val="20000"/>
        </a:spcBef>
        <a:spcAft>
          <a:spcPct val="0"/>
        </a:spcAft>
        <a:buChar char="•"/>
        <a:defRPr sz="3600">
          <a:solidFill>
            <a:schemeClr val="tx1"/>
          </a:solidFill>
          <a:latin typeface="+mn-lt"/>
          <a:ea typeface="+mn-ea"/>
          <a:cs typeface="+mn-cs"/>
        </a:defRPr>
      </a:lvl1pPr>
      <a:lvl2pPr marL="827088" indent="-317500" algn="l" defTabSz="1019175" rtl="0" fontAlgn="base">
        <a:spcBef>
          <a:spcPct val="20000"/>
        </a:spcBef>
        <a:spcAft>
          <a:spcPct val="0"/>
        </a:spcAft>
        <a:buChar char="–"/>
        <a:defRPr sz="3100">
          <a:solidFill>
            <a:schemeClr val="tx1"/>
          </a:solidFill>
          <a:latin typeface="+mn-lt"/>
        </a:defRPr>
      </a:lvl2pPr>
      <a:lvl3pPr marL="1273175" indent="-254000" algn="l" defTabSz="1019175" rtl="0" fontAlgn="base">
        <a:spcBef>
          <a:spcPct val="20000"/>
        </a:spcBef>
        <a:spcAft>
          <a:spcPct val="0"/>
        </a:spcAft>
        <a:buChar char="•"/>
        <a:defRPr sz="2700">
          <a:solidFill>
            <a:schemeClr val="tx1"/>
          </a:solidFill>
          <a:latin typeface="+mn-lt"/>
        </a:defRPr>
      </a:lvl3pPr>
      <a:lvl4pPr marL="1782763" indent="-254000" algn="l" defTabSz="1019175" rtl="0" fontAlgn="base">
        <a:spcBef>
          <a:spcPct val="20000"/>
        </a:spcBef>
        <a:spcAft>
          <a:spcPct val="0"/>
        </a:spcAft>
        <a:buChar char="–"/>
        <a:defRPr sz="2200">
          <a:solidFill>
            <a:schemeClr val="tx1"/>
          </a:solidFill>
          <a:latin typeface="+mn-lt"/>
        </a:defRPr>
      </a:lvl4pPr>
      <a:lvl5pPr marL="2292350" indent="-254000" algn="l" defTabSz="1019175" rtl="0" fontAlgn="base">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311@Columbus.go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7" name="Rectangle 77"/>
          <p:cNvSpPr>
            <a:spLocks noChangeArrowheads="1"/>
          </p:cNvSpPr>
          <p:nvPr/>
        </p:nvSpPr>
        <p:spPr bwMode="auto">
          <a:xfrm>
            <a:off x="7030720" y="225425"/>
            <a:ext cx="2926080" cy="3200400"/>
          </a:xfrm>
          <a:prstGeom prst="rect">
            <a:avLst/>
          </a:prstGeom>
          <a:solidFill>
            <a:srgbClr val="00529B"/>
          </a:solidFill>
          <a:ln w="9525">
            <a:noFill/>
            <a:miter lim="800000"/>
            <a:headEnd/>
            <a:tailEnd/>
          </a:ln>
          <a:effectLst/>
        </p:spPr>
        <p:txBody>
          <a:bodyPr wrap="none" anchor="ctr"/>
          <a:lstStyle/>
          <a:p>
            <a:endParaRPr lang="en-US" dirty="0"/>
          </a:p>
        </p:txBody>
      </p:sp>
      <p:sp>
        <p:nvSpPr>
          <p:cNvPr id="5483" name="Rectangle 363"/>
          <p:cNvSpPr>
            <a:spLocks noChangeArrowheads="1"/>
          </p:cNvSpPr>
          <p:nvPr/>
        </p:nvSpPr>
        <p:spPr bwMode="auto">
          <a:xfrm>
            <a:off x="7030720" y="6754144"/>
            <a:ext cx="2926080" cy="809097"/>
          </a:xfrm>
          <a:prstGeom prst="rect">
            <a:avLst/>
          </a:prstGeom>
          <a:solidFill>
            <a:srgbClr val="E31B25"/>
          </a:solidFill>
          <a:ln w="9525">
            <a:noFill/>
            <a:miter lim="800000"/>
            <a:headEnd/>
            <a:tailEnd/>
          </a:ln>
          <a:effectLst/>
        </p:spPr>
        <p:txBody>
          <a:bodyPr wrap="none" anchor="ctr"/>
          <a:lstStyle/>
          <a:p>
            <a:endParaRPr lang="en-US" dirty="0">
              <a:solidFill>
                <a:srgbClr val="FF0000"/>
              </a:solidFill>
            </a:endParaRPr>
          </a:p>
        </p:txBody>
      </p:sp>
      <p:sp>
        <p:nvSpPr>
          <p:cNvPr id="5127" name="Text Box 7"/>
          <p:cNvSpPr txBox="1">
            <a:spLocks noChangeArrowheads="1"/>
          </p:cNvSpPr>
          <p:nvPr/>
        </p:nvSpPr>
        <p:spPr bwMode="auto">
          <a:xfrm>
            <a:off x="6871856" y="481887"/>
            <a:ext cx="3084944" cy="1736212"/>
          </a:xfrm>
          <a:prstGeom prst="rect">
            <a:avLst/>
          </a:prstGeom>
          <a:noFill/>
          <a:ln w="9525" algn="in">
            <a:noFill/>
            <a:miter lim="800000"/>
            <a:headEnd/>
            <a:tailEnd/>
          </a:ln>
          <a:effectLst/>
        </p:spPr>
        <p:txBody>
          <a:bodyPr lIns="36576" tIns="36576" rIns="36576" bIns="36576"/>
          <a:lstStyle/>
          <a:p>
            <a:pPr algn="ctr" defTabSz="1019175"/>
            <a:r>
              <a:rPr lang="en-US" sz="2400" b="1" dirty="0" smtClean="0">
                <a:solidFill>
                  <a:schemeClr val="bg1"/>
                </a:solidFill>
                <a:latin typeface="Tahoma" pitchFamily="34" charset="0"/>
              </a:rPr>
              <a:t>2021 Sidewalk Rescue Program</a:t>
            </a:r>
          </a:p>
          <a:p>
            <a:pPr algn="ctr" defTabSz="1019175"/>
            <a:endParaRPr lang="en-US" sz="800" b="1" dirty="0" smtClean="0">
              <a:solidFill>
                <a:schemeClr val="bg1"/>
              </a:solidFill>
              <a:latin typeface="Tahoma" pitchFamily="34" charset="0"/>
            </a:endParaRPr>
          </a:p>
          <a:p>
            <a:pPr algn="ctr" defTabSz="1019175"/>
            <a:r>
              <a:rPr lang="en-US" sz="1050" b="1" i="1" dirty="0" smtClean="0">
                <a:solidFill>
                  <a:schemeClr val="bg1"/>
                </a:solidFill>
                <a:latin typeface="Tahoma" pitchFamily="34" charset="0"/>
              </a:rPr>
              <a:t>Sidewalk Repair Grant Program</a:t>
            </a:r>
            <a:endParaRPr lang="en-US" sz="1050" b="1" i="1" dirty="0">
              <a:solidFill>
                <a:schemeClr val="bg1"/>
              </a:solidFill>
              <a:latin typeface="Tahoma" pitchFamily="34" charset="0"/>
            </a:endParaRPr>
          </a:p>
          <a:p>
            <a:pPr algn="ctr" defTabSz="1019175"/>
            <a:endParaRPr lang="en-US" sz="1000" i="1" dirty="0" smtClean="0">
              <a:solidFill>
                <a:schemeClr val="bg1"/>
              </a:solidFill>
              <a:latin typeface="Tahoma" pitchFamily="34" charset="0"/>
            </a:endParaRPr>
          </a:p>
          <a:p>
            <a:pPr algn="ctr" defTabSz="1019175"/>
            <a:r>
              <a:rPr lang="en-US" sz="1000" i="1" dirty="0">
                <a:solidFill>
                  <a:schemeClr val="bg1"/>
                </a:solidFill>
                <a:latin typeface="Tahoma" pitchFamily="34" charset="0"/>
              </a:rPr>
              <a:t>(</a:t>
            </a:r>
            <a:r>
              <a:rPr lang="en-US" sz="800" i="1" dirty="0">
                <a:solidFill>
                  <a:schemeClr val="bg1"/>
                </a:solidFill>
                <a:latin typeface="Tahoma" pitchFamily="34" charset="0"/>
              </a:rPr>
              <a:t>Details of eligibility inside)</a:t>
            </a:r>
          </a:p>
          <a:p>
            <a:pPr algn="ctr" defTabSz="1019175"/>
            <a:endParaRPr lang="en-US" sz="1000" i="1" dirty="0" smtClean="0">
              <a:solidFill>
                <a:schemeClr val="bg1"/>
              </a:solidFill>
              <a:latin typeface="Tahoma" pitchFamily="34" charset="0"/>
            </a:endParaRPr>
          </a:p>
          <a:p>
            <a:pPr algn="ctr" defTabSz="1019175"/>
            <a:endParaRPr lang="en-US" sz="1000" i="1" dirty="0">
              <a:solidFill>
                <a:schemeClr val="bg1"/>
              </a:solidFill>
              <a:latin typeface="Tahoma" pitchFamily="34" charset="0"/>
            </a:endParaRPr>
          </a:p>
          <a:p>
            <a:pPr algn="ctr" defTabSz="1019175"/>
            <a:endParaRPr lang="en-US" sz="1000" i="1" dirty="0" smtClean="0">
              <a:solidFill>
                <a:schemeClr val="bg1"/>
              </a:solidFill>
              <a:latin typeface="Tahoma" pitchFamily="34" charset="0"/>
            </a:endParaRPr>
          </a:p>
          <a:p>
            <a:pPr algn="ctr" defTabSz="1019175"/>
            <a:r>
              <a:rPr lang="en-US" sz="1000" b="1" dirty="0" smtClean="0">
                <a:solidFill>
                  <a:schemeClr val="bg1"/>
                </a:solidFill>
                <a:latin typeface="Arial Narrow" pitchFamily="34" charset="0"/>
              </a:rPr>
              <a:t>A </a:t>
            </a:r>
            <a:r>
              <a:rPr lang="en-US" sz="1000" b="1" dirty="0">
                <a:solidFill>
                  <a:schemeClr val="bg1"/>
                </a:solidFill>
                <a:latin typeface="Arial Narrow" pitchFamily="34" charset="0"/>
              </a:rPr>
              <a:t>Partnership between</a:t>
            </a:r>
          </a:p>
          <a:p>
            <a:pPr algn="ctr" defTabSz="1019175"/>
            <a:r>
              <a:rPr lang="en-US" sz="1000" b="1" dirty="0" smtClean="0">
                <a:solidFill>
                  <a:schemeClr val="bg1"/>
                </a:solidFill>
                <a:latin typeface="Arial Narrow" pitchFamily="34" charset="0"/>
              </a:rPr>
              <a:t>Mayor Andrew </a:t>
            </a:r>
            <a:r>
              <a:rPr lang="en-US" sz="1000" b="1" dirty="0">
                <a:solidFill>
                  <a:schemeClr val="bg1"/>
                </a:solidFill>
                <a:latin typeface="Arial Narrow" pitchFamily="34" charset="0"/>
              </a:rPr>
              <a:t>J. </a:t>
            </a:r>
            <a:r>
              <a:rPr lang="en-US" sz="1000" b="1" dirty="0" smtClean="0">
                <a:solidFill>
                  <a:schemeClr val="bg1"/>
                </a:solidFill>
                <a:latin typeface="Arial Narrow" pitchFamily="34" charset="0"/>
              </a:rPr>
              <a:t>Ginther</a:t>
            </a:r>
            <a:endParaRPr lang="en-US" sz="1000" b="1" dirty="0">
              <a:solidFill>
                <a:schemeClr val="bg1"/>
              </a:solidFill>
              <a:latin typeface="Arial Narrow" pitchFamily="34" charset="0"/>
            </a:endParaRPr>
          </a:p>
          <a:p>
            <a:pPr algn="ctr" defTabSz="1019175"/>
            <a:r>
              <a:rPr lang="en-US" sz="1000" b="1" dirty="0">
                <a:solidFill>
                  <a:schemeClr val="bg1"/>
                </a:solidFill>
                <a:latin typeface="Arial Narrow" pitchFamily="34" charset="0"/>
              </a:rPr>
              <a:t>and</a:t>
            </a:r>
          </a:p>
          <a:p>
            <a:pPr algn="ctr" defTabSz="1019175"/>
            <a:r>
              <a:rPr lang="en-US" sz="1000" b="1" dirty="0">
                <a:solidFill>
                  <a:schemeClr val="bg1"/>
                </a:solidFill>
                <a:latin typeface="Arial Narrow" pitchFamily="34" charset="0"/>
              </a:rPr>
              <a:t>Columbus City Council</a:t>
            </a:r>
          </a:p>
          <a:p>
            <a:pPr algn="ctr" defTabSz="1019175"/>
            <a:endParaRPr lang="en-US" sz="1000" i="1" dirty="0" smtClean="0">
              <a:solidFill>
                <a:schemeClr val="bg1"/>
              </a:solidFill>
              <a:latin typeface="Tahoma" pitchFamily="34" charset="0"/>
            </a:endParaRPr>
          </a:p>
        </p:txBody>
      </p:sp>
      <p:pic>
        <p:nvPicPr>
          <p:cNvPr id="55" name="Picture 54"/>
          <p:cNvPicPr>
            <a:picLocks noChangeAspect="1"/>
          </p:cNvPicPr>
          <p:nvPr/>
        </p:nvPicPr>
        <p:blipFill rotWithShape="1">
          <a:blip r:embed="rId2" cstate="print">
            <a:extLst>
              <a:ext uri="{28A0092B-C50C-407E-A947-70E740481C1C}">
                <a14:useLocalDpi xmlns:a14="http://schemas.microsoft.com/office/drawing/2010/main" val="0"/>
              </a:ext>
            </a:extLst>
          </a:blip>
          <a:srcRect t="-1" b="-187"/>
          <a:stretch/>
        </p:blipFill>
        <p:spPr>
          <a:xfrm>
            <a:off x="7030720" y="3120733"/>
            <a:ext cx="2926080" cy="3963283"/>
          </a:xfrm>
          <a:prstGeom prst="rect">
            <a:avLst/>
          </a:prstGeom>
        </p:spPr>
      </p:pic>
      <p:sp>
        <p:nvSpPr>
          <p:cNvPr id="4" name="Rounded Rectangle 3"/>
          <p:cNvSpPr/>
          <p:nvPr/>
        </p:nvSpPr>
        <p:spPr bwMode="auto">
          <a:xfrm>
            <a:off x="7432158" y="6156251"/>
            <a:ext cx="2041451" cy="1133941"/>
          </a:xfrm>
          <a:prstGeom prst="roundRect">
            <a:avLst/>
          </a:prstGeom>
          <a:solidFill>
            <a:schemeClr val="bg1">
              <a:alpha val="44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pic>
        <p:nvPicPr>
          <p:cNvPr id="2" name="Picture 1"/>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000"/>
                    </a14:imgEffect>
                  </a14:imgLayer>
                </a14:imgProps>
              </a:ext>
              <a:ext uri="{28A0092B-C50C-407E-A947-70E740481C1C}">
                <a14:useLocalDpi xmlns:a14="http://schemas.microsoft.com/office/drawing/2010/main" val="0"/>
              </a:ext>
            </a:extLst>
          </a:blip>
          <a:stretch>
            <a:fillRect/>
          </a:stretch>
        </p:blipFill>
        <p:spPr>
          <a:xfrm>
            <a:off x="7530743" y="6258013"/>
            <a:ext cx="1828801" cy="956553"/>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197" y="6530799"/>
            <a:ext cx="2912926" cy="821306"/>
          </a:xfrm>
          <a:prstGeom prst="rect">
            <a:avLst/>
          </a:prstGeom>
        </p:spPr>
      </p:pic>
      <p:sp>
        <p:nvSpPr>
          <p:cNvPr id="11" name="TextBox 10"/>
          <p:cNvSpPr txBox="1"/>
          <p:nvPr/>
        </p:nvSpPr>
        <p:spPr>
          <a:xfrm>
            <a:off x="180043" y="355590"/>
            <a:ext cx="2926080" cy="6001643"/>
          </a:xfrm>
          <a:prstGeom prst="rect">
            <a:avLst/>
          </a:prstGeom>
          <a:noFill/>
        </p:spPr>
        <p:txBody>
          <a:bodyPr wrap="square" rtlCol="0">
            <a:spAutoFit/>
          </a:bodyPr>
          <a:lstStyle/>
          <a:p>
            <a:r>
              <a:rPr lang="en-US" sz="1200" b="1" dirty="0">
                <a:solidFill>
                  <a:srgbClr val="FF0000"/>
                </a:solidFill>
                <a:latin typeface="Tahoma" panose="020B0604030504040204" pitchFamily="34" charset="0"/>
                <a:ea typeface="Tahoma" panose="020B0604030504040204" pitchFamily="34" charset="0"/>
                <a:cs typeface="Tahoma" panose="020B0604030504040204" pitchFamily="34" charset="0"/>
              </a:rPr>
              <a:t>Income </a:t>
            </a:r>
            <a:r>
              <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eligibility </a:t>
            </a:r>
            <a:r>
              <a:rPr lang="en-US" sz="1200" b="1" dirty="0">
                <a:solidFill>
                  <a:srgbClr val="FF0000"/>
                </a:solidFill>
                <a:latin typeface="Tahoma" panose="020B0604030504040204" pitchFamily="34" charset="0"/>
                <a:ea typeface="Tahoma" panose="020B0604030504040204" pitchFamily="34" charset="0"/>
                <a:cs typeface="Tahoma" panose="020B0604030504040204" pitchFamily="34" charset="0"/>
              </a:rPr>
              <a:t>r</a:t>
            </a:r>
            <a:r>
              <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equirements </a:t>
            </a:r>
            <a:r>
              <a:rPr lang="en-US" sz="1200" b="1" dirty="0">
                <a:solidFill>
                  <a:srgbClr val="FF0000"/>
                </a:solidFill>
                <a:latin typeface="Tahoma" panose="020B0604030504040204" pitchFamily="34" charset="0"/>
                <a:ea typeface="Tahoma" panose="020B0604030504040204" pitchFamily="34" charset="0"/>
                <a:cs typeface="Tahoma" panose="020B0604030504040204" pitchFamily="34" charset="0"/>
              </a:rPr>
              <a:t>for the </a:t>
            </a:r>
            <a:r>
              <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sidewalk rescue grant:</a:t>
            </a:r>
          </a:p>
          <a:p>
            <a:pPr marL="171450" indent="-171450">
              <a:buFont typeface="Wingdings" panose="05000000000000000000" pitchFamily="2" charset="2"/>
              <a:buChar char="ü"/>
            </a:pPr>
            <a:r>
              <a:rPr lang="en-US" sz="1000" dirty="0" smtClean="0"/>
              <a:t>Business owners </a:t>
            </a:r>
            <a:r>
              <a:rPr lang="en-US" sz="1000" dirty="0"/>
              <a:t>in NCR Districts do not have income requirements that limit participation in the program.  </a:t>
            </a:r>
            <a:endParaRPr lang="en-US" sz="1000" dirty="0" smtClean="0"/>
          </a:p>
          <a:p>
            <a:pPr marL="171450" lvl="0" indent="-171450">
              <a:buFont typeface="Wingdings" panose="05000000000000000000" pitchFamily="2" charset="2"/>
              <a:buChar char="ü"/>
            </a:pPr>
            <a:r>
              <a:rPr lang="en-US" sz="1000" dirty="0" smtClean="0"/>
              <a:t>Eligible residential properties </a:t>
            </a:r>
            <a:r>
              <a:rPr lang="en-US" sz="1000" dirty="0"/>
              <a:t>must have a total household income of 80% or less of the area median income (AMI) as determined by the United States Department of Housing and Urban Development (HUD), with adjustments for household size.</a:t>
            </a:r>
          </a:p>
          <a:p>
            <a:pPr marL="171450" lvl="0" indent="-171450">
              <a:buFont typeface="Wingdings" panose="05000000000000000000" pitchFamily="2" charset="2"/>
              <a:buChar char="ü"/>
            </a:pPr>
            <a:r>
              <a:rPr lang="en-US" sz="1000" dirty="0"/>
              <a:t>Total residential household income includes the income of all people 18 years of age and older living in the home at least 50% of the year.  The HUD AMI is calculated annually. </a:t>
            </a:r>
            <a:endParaRPr lang="en-US" sz="1000" dirty="0" smtClean="0"/>
          </a:p>
          <a:p>
            <a:pPr marL="171450" lvl="0" indent="-171450">
              <a:buFont typeface="Wingdings" panose="05000000000000000000" pitchFamily="2" charset="2"/>
              <a:buChar char="ü"/>
            </a:pPr>
            <a:r>
              <a:rPr lang="en-US" sz="1000" dirty="0" smtClean="0"/>
              <a:t>As </a:t>
            </a:r>
            <a:r>
              <a:rPr lang="en-US" sz="1000" dirty="0"/>
              <a:t>of March </a:t>
            </a:r>
            <a:r>
              <a:rPr lang="en-US" sz="1000" dirty="0" smtClean="0"/>
              <a:t>22, 2020, </a:t>
            </a:r>
            <a:r>
              <a:rPr lang="en-US" sz="1000" dirty="0"/>
              <a:t>the </a:t>
            </a:r>
            <a:r>
              <a:rPr lang="en-US" sz="1000" dirty="0" smtClean="0"/>
              <a:t>HUD AMI </a:t>
            </a:r>
            <a:r>
              <a:rPr lang="en-US" sz="1000" dirty="0"/>
              <a:t>eligibility limits are: </a:t>
            </a:r>
            <a:endParaRPr lang="en-US" sz="1000" dirty="0" smtClean="0"/>
          </a:p>
          <a:p>
            <a:pPr marL="171450" lvl="0" indent="-171450">
              <a:buFont typeface="Wingdings" panose="05000000000000000000" pitchFamily="2" charset="2"/>
              <a:buChar char="ü"/>
            </a:pPr>
            <a:endParaRPr lang="en-US" sz="1000" dirty="0"/>
          </a:p>
          <a:p>
            <a:pPr marL="171450" lvl="0" indent="-171450">
              <a:buFont typeface="Wingdings" panose="05000000000000000000" pitchFamily="2" charset="2"/>
              <a:buChar char="ü"/>
            </a:pPr>
            <a:endParaRPr lang="en-US" sz="1000" dirty="0"/>
          </a:p>
          <a:p>
            <a:pPr marL="171450" lvl="0" indent="-171450">
              <a:buFont typeface="Wingdings" panose="05000000000000000000" pitchFamily="2" charset="2"/>
              <a:buChar char="ü"/>
            </a:pPr>
            <a:endParaRPr lang="en-US" sz="1000" dirty="0" smtClean="0"/>
          </a:p>
          <a:p>
            <a:pPr marL="171450" lvl="0" indent="-171450">
              <a:buFont typeface="Wingdings" panose="05000000000000000000" pitchFamily="2" charset="2"/>
              <a:buChar char="ü"/>
            </a:pPr>
            <a:endParaRPr lang="en-US" sz="1000" dirty="0"/>
          </a:p>
          <a:p>
            <a:pPr marL="171450" lvl="0" indent="-171450">
              <a:buFont typeface="Wingdings" panose="05000000000000000000" pitchFamily="2" charset="2"/>
              <a:buChar char="ü"/>
            </a:pPr>
            <a:endParaRPr lang="en-US" sz="1000" dirty="0" smtClean="0"/>
          </a:p>
          <a:p>
            <a:pPr marL="171450" lvl="0" indent="-171450">
              <a:buFont typeface="Wingdings" panose="05000000000000000000" pitchFamily="2" charset="2"/>
              <a:buChar char="ü"/>
            </a:pPr>
            <a:endParaRPr lang="en-US" sz="1000" dirty="0"/>
          </a:p>
          <a:p>
            <a:pPr marL="171450" lvl="0" indent="-171450">
              <a:buFont typeface="Wingdings" panose="05000000000000000000" pitchFamily="2" charset="2"/>
              <a:buChar char="ü"/>
            </a:pPr>
            <a:endParaRPr lang="en-US" sz="1000" dirty="0" smtClean="0"/>
          </a:p>
          <a:p>
            <a:pPr marL="171450" lvl="0" indent="-171450">
              <a:buFont typeface="Wingdings" panose="05000000000000000000" pitchFamily="2" charset="2"/>
              <a:buChar char="ü"/>
            </a:pPr>
            <a:endParaRPr lang="en-US" sz="1000" dirty="0"/>
          </a:p>
          <a:p>
            <a:pPr marL="171450" lvl="0" indent="-171450">
              <a:buFont typeface="Wingdings" panose="05000000000000000000" pitchFamily="2" charset="2"/>
              <a:buChar char="ü"/>
            </a:pPr>
            <a:endParaRPr lang="en-US" sz="1000" dirty="0" smtClean="0"/>
          </a:p>
          <a:p>
            <a:pPr marL="171450" lvl="0" indent="-171450">
              <a:buFont typeface="Wingdings" panose="05000000000000000000" pitchFamily="2" charset="2"/>
              <a:buChar char="ü"/>
            </a:pPr>
            <a:endParaRPr lang="en-US" sz="1000" dirty="0"/>
          </a:p>
          <a:p>
            <a:pPr marL="171450" lvl="0" indent="-171450">
              <a:buFont typeface="Wingdings" panose="05000000000000000000" pitchFamily="2" charset="2"/>
              <a:buChar char="ü"/>
            </a:pPr>
            <a:endParaRPr lang="en-US" sz="1000" dirty="0" smtClean="0"/>
          </a:p>
          <a:p>
            <a:pPr marL="171450" lvl="0" indent="-171450">
              <a:buFont typeface="Wingdings" panose="05000000000000000000" pitchFamily="2" charset="2"/>
              <a:buChar char="ü"/>
            </a:pPr>
            <a:endParaRPr lang="en-US" sz="1000" dirty="0" smtClean="0"/>
          </a:p>
          <a:p>
            <a:pPr marL="171450" lvl="0" indent="-171450">
              <a:buFont typeface="Wingdings" panose="05000000000000000000" pitchFamily="2" charset="2"/>
              <a:buChar char="ü"/>
            </a:pPr>
            <a:endParaRPr lang="en-US" sz="1000" dirty="0"/>
          </a:p>
          <a:p>
            <a:pPr marL="171450" lvl="0" indent="-171450">
              <a:buFont typeface="Wingdings" panose="05000000000000000000" pitchFamily="2" charset="2"/>
              <a:buChar char="ü"/>
            </a:pPr>
            <a:endParaRPr lang="en-US" sz="1000" dirty="0" smtClean="0"/>
          </a:p>
          <a:p>
            <a:pPr marL="171450" lvl="0" indent="-171450">
              <a:buFont typeface="Wingdings" panose="05000000000000000000" pitchFamily="2" charset="2"/>
              <a:buChar char="ü"/>
            </a:pPr>
            <a:endParaRPr lang="en-US" sz="1000" dirty="0"/>
          </a:p>
          <a:p>
            <a:pPr marL="171450" indent="-171450">
              <a:buFont typeface="Wingdings" panose="05000000000000000000" pitchFamily="2" charset="2"/>
              <a:buChar char="ü"/>
            </a:pPr>
            <a:r>
              <a:rPr lang="en-US" sz="1000" dirty="0" smtClean="0"/>
              <a:t>As of the publishing of this pamphlet, HUD had not released the updated 2021 AMI figures.  These numbers are likely to increase.  It is suggested you submit an application even if your income is slightly above the limits shown in this chart.</a:t>
            </a:r>
          </a:p>
        </p:txBody>
      </p:sp>
      <p:sp>
        <p:nvSpPr>
          <p:cNvPr id="13" name="Text Box 34"/>
          <p:cNvSpPr txBox="1">
            <a:spLocks noChangeArrowheads="1"/>
          </p:cNvSpPr>
          <p:nvPr/>
        </p:nvSpPr>
        <p:spPr bwMode="auto">
          <a:xfrm>
            <a:off x="3631305" y="355590"/>
            <a:ext cx="2926080" cy="7195816"/>
          </a:xfrm>
          <a:prstGeom prst="rect">
            <a:avLst/>
          </a:prstGeom>
          <a:noFill/>
          <a:ln w="9525">
            <a:noFill/>
            <a:miter lim="800000"/>
            <a:headEnd/>
            <a:tailEnd/>
          </a:ln>
          <a:effectLst/>
        </p:spPr>
        <p:txBody>
          <a:bodyPr wrap="square">
            <a:spAutoFit/>
          </a:bodyPr>
          <a:lstStyle/>
          <a:p>
            <a:pPr lvl="0" defTabSz="1019175">
              <a:tabLst>
                <a:tab pos="228600" algn="l"/>
              </a:tabLst>
            </a:pPr>
            <a:r>
              <a:rPr lang="en-US" sz="1000" dirty="0" smtClean="0">
                <a:solidFill>
                  <a:srgbClr val="FF0000"/>
                </a:solidFill>
                <a:latin typeface="Arial Narrow" pitchFamily="34" charset="0"/>
              </a:rPr>
              <a:t>City </a:t>
            </a:r>
            <a:r>
              <a:rPr lang="en-US" sz="1000" dirty="0">
                <a:solidFill>
                  <a:srgbClr val="FF0000"/>
                </a:solidFill>
                <a:latin typeface="Arial Narrow" pitchFamily="34" charset="0"/>
              </a:rPr>
              <a:t>of Columbus</a:t>
            </a:r>
          </a:p>
          <a:p>
            <a:pPr lvl="0" defTabSz="1019175">
              <a:tabLst>
                <a:tab pos="228600" algn="l"/>
              </a:tabLst>
            </a:pPr>
            <a:r>
              <a:rPr lang="en-US" sz="1200" b="1" dirty="0">
                <a:solidFill>
                  <a:srgbClr val="FF0000"/>
                </a:solidFill>
                <a:latin typeface="Tahoma" pitchFamily="34" charset="0"/>
              </a:rPr>
              <a:t>Steps to </a:t>
            </a:r>
            <a:r>
              <a:rPr lang="en-US" sz="1200" b="1" dirty="0" smtClean="0">
                <a:solidFill>
                  <a:srgbClr val="FF0000"/>
                </a:solidFill>
                <a:latin typeface="Tahoma" pitchFamily="34" charset="0"/>
              </a:rPr>
              <a:t>completing a Sidewalk Rescue Grant repair: </a:t>
            </a:r>
            <a:endParaRPr lang="en-US" sz="1200" b="1" dirty="0">
              <a:solidFill>
                <a:srgbClr val="FF0000"/>
              </a:solidFill>
              <a:latin typeface="Tahoma" pitchFamily="34" charset="0"/>
            </a:endParaRPr>
          </a:p>
          <a:p>
            <a:pPr lvl="0"/>
            <a:r>
              <a:rPr lang="en-US" sz="1600" b="1" dirty="0" smtClean="0">
                <a:solidFill>
                  <a:srgbClr val="FF0000"/>
                </a:solidFill>
                <a:latin typeface="Times New Roman"/>
              </a:rPr>
              <a:t>1</a:t>
            </a:r>
            <a:r>
              <a:rPr lang="en-US" sz="1000" b="1" dirty="0" smtClean="0">
                <a:solidFill>
                  <a:srgbClr val="E41B25"/>
                </a:solidFill>
                <a:latin typeface="Times New Roman"/>
              </a:rPr>
              <a:t> </a:t>
            </a:r>
            <a:r>
              <a:rPr lang="en-US" sz="1000" dirty="0" smtClean="0">
                <a:latin typeface="+mn-lt"/>
              </a:rPr>
              <a:t>Obtain a Sidewalk Rescue Grant application form by downloading it from the Public Service website or contact 311 and request a copy by mail. If a Notice to Repair was received, an application was included in that packet.</a:t>
            </a:r>
            <a:endParaRPr lang="en-US" sz="2400" dirty="0">
              <a:latin typeface="+mn-lt"/>
            </a:endParaRPr>
          </a:p>
          <a:p>
            <a:pPr lvl="0"/>
            <a:r>
              <a:rPr lang="en-US" sz="1600" b="1" dirty="0" smtClean="0">
                <a:solidFill>
                  <a:srgbClr val="FF0000"/>
                </a:solidFill>
                <a:latin typeface="Times New Roman"/>
              </a:rPr>
              <a:t>2</a:t>
            </a:r>
            <a:r>
              <a:rPr lang="en-US" sz="1000" b="1" dirty="0" smtClean="0">
                <a:solidFill>
                  <a:srgbClr val="E41B25"/>
                </a:solidFill>
                <a:latin typeface="Times New Roman"/>
              </a:rPr>
              <a:t>  </a:t>
            </a:r>
            <a:r>
              <a:rPr lang="en-US" sz="1000" dirty="0" smtClean="0">
                <a:latin typeface="+mn-lt"/>
              </a:rPr>
              <a:t>Complete the application and submit it to the Department of Public Service along with the required income verification. </a:t>
            </a:r>
            <a:endParaRPr lang="en-US" sz="2400" dirty="0" smtClean="0">
              <a:latin typeface="+mn-lt"/>
            </a:endParaRPr>
          </a:p>
          <a:p>
            <a:pPr lvl="0"/>
            <a:r>
              <a:rPr lang="en-US" sz="1600" b="1" dirty="0" smtClean="0">
                <a:solidFill>
                  <a:srgbClr val="FF0000"/>
                </a:solidFill>
                <a:latin typeface="Times New Roman"/>
              </a:rPr>
              <a:t>3</a:t>
            </a:r>
            <a:r>
              <a:rPr lang="en-US" b="1" dirty="0" smtClean="0">
                <a:solidFill>
                  <a:srgbClr val="FF0000"/>
                </a:solidFill>
                <a:latin typeface="Times New Roman"/>
              </a:rPr>
              <a:t> </a:t>
            </a:r>
            <a:r>
              <a:rPr lang="en-US" sz="1000" dirty="0" smtClean="0">
                <a:solidFill>
                  <a:srgbClr val="000000"/>
                </a:solidFill>
              </a:rPr>
              <a:t>Public Service will verify eligibility and</a:t>
            </a:r>
            <a:r>
              <a:rPr lang="en-US" sz="1000" dirty="0">
                <a:solidFill>
                  <a:srgbClr val="000000"/>
                </a:solidFill>
              </a:rPr>
              <a:t> inform the property owner of the results by mail. </a:t>
            </a:r>
            <a:endParaRPr lang="en-US" sz="1000" b="1" dirty="0" smtClean="0">
              <a:solidFill>
                <a:srgbClr val="E41B25"/>
              </a:solidFill>
              <a:latin typeface="Times New Roman"/>
            </a:endParaRPr>
          </a:p>
          <a:p>
            <a:pPr lvl="0"/>
            <a:r>
              <a:rPr lang="en-US" sz="1600" b="1" dirty="0" smtClean="0">
                <a:solidFill>
                  <a:srgbClr val="FF0000"/>
                </a:solidFill>
                <a:latin typeface="Times New Roman"/>
              </a:rPr>
              <a:t>4</a:t>
            </a:r>
            <a:r>
              <a:rPr lang="en-US" b="1" dirty="0" smtClean="0">
                <a:solidFill>
                  <a:srgbClr val="FF0000"/>
                </a:solidFill>
                <a:latin typeface="Times New Roman"/>
              </a:rPr>
              <a:t> </a:t>
            </a:r>
            <a:r>
              <a:rPr lang="en-US" sz="1000" dirty="0" smtClean="0">
                <a:solidFill>
                  <a:srgbClr val="000000"/>
                </a:solidFill>
              </a:rPr>
              <a:t>If approved, the location will be added to the next available repair contract performed by the City. If the property owner elects to make repairs or hire their own contractor then an inspection request should be submitted to the contact included in the approval notice. An inspection will then be performed and the property owner will be informed of the results.</a:t>
            </a:r>
          </a:p>
          <a:p>
            <a:pPr lvl="0"/>
            <a:r>
              <a:rPr lang="en-US" sz="1600" b="1" dirty="0" smtClean="0">
                <a:solidFill>
                  <a:srgbClr val="FF0000"/>
                </a:solidFill>
                <a:latin typeface="Times New Roman"/>
              </a:rPr>
              <a:t>5</a:t>
            </a:r>
            <a:r>
              <a:rPr lang="en-US" sz="2400" b="1" dirty="0" smtClean="0">
                <a:solidFill>
                  <a:srgbClr val="FF0000"/>
                </a:solidFill>
                <a:latin typeface="Times New Roman"/>
              </a:rPr>
              <a:t> </a:t>
            </a:r>
            <a:r>
              <a:rPr lang="en-US" sz="1000" dirty="0" smtClean="0">
                <a:solidFill>
                  <a:srgbClr val="000000"/>
                </a:solidFill>
              </a:rPr>
              <a:t>Repairs are performed by the City or the property owner. </a:t>
            </a:r>
            <a:endParaRPr lang="en-US" sz="1000" b="1" dirty="0">
              <a:solidFill>
                <a:srgbClr val="E41B25"/>
              </a:solidFill>
              <a:latin typeface="Times New Roman"/>
            </a:endParaRPr>
          </a:p>
          <a:p>
            <a:pPr lvl="0"/>
            <a:r>
              <a:rPr lang="en-US" sz="1600" b="1" dirty="0">
                <a:solidFill>
                  <a:srgbClr val="FF0000"/>
                </a:solidFill>
                <a:latin typeface="Times New Roman"/>
              </a:rPr>
              <a:t>6</a:t>
            </a:r>
            <a:r>
              <a:rPr lang="en-US" sz="2400" b="1" dirty="0">
                <a:solidFill>
                  <a:srgbClr val="E41B25"/>
                </a:solidFill>
                <a:latin typeface="Times New Roman"/>
              </a:rPr>
              <a:t> </a:t>
            </a:r>
            <a:r>
              <a:rPr lang="en-US" sz="1000" dirty="0">
                <a:solidFill>
                  <a:srgbClr val="000000"/>
                </a:solidFill>
              </a:rPr>
              <a:t>T</a:t>
            </a:r>
            <a:r>
              <a:rPr lang="en-US" sz="1000" dirty="0" smtClean="0">
                <a:solidFill>
                  <a:srgbClr val="000000"/>
                </a:solidFill>
              </a:rPr>
              <a:t>he City applies the grant award to the cost of the repairs made by the City contractor OR the property owner submits receipts/invoices for repairs they completed and a re-imbursement will be issued.</a:t>
            </a:r>
            <a:endParaRPr lang="en-US" sz="2400" b="1" dirty="0">
              <a:solidFill>
                <a:srgbClr val="E41B25"/>
              </a:solidFill>
              <a:latin typeface="Times New Roman"/>
            </a:endParaRPr>
          </a:p>
          <a:p>
            <a:pPr lvl="0"/>
            <a:r>
              <a:rPr lang="en-US" sz="1600" b="1" dirty="0">
                <a:solidFill>
                  <a:srgbClr val="FF0000"/>
                </a:solidFill>
                <a:latin typeface="Times New Roman"/>
              </a:rPr>
              <a:t>7</a:t>
            </a:r>
            <a:r>
              <a:rPr lang="en-US" sz="2400" b="1" dirty="0">
                <a:solidFill>
                  <a:srgbClr val="E41B25"/>
                </a:solidFill>
                <a:latin typeface="Times New Roman"/>
              </a:rPr>
              <a:t> </a:t>
            </a:r>
            <a:r>
              <a:rPr lang="en-US" sz="1000" dirty="0" smtClean="0">
                <a:solidFill>
                  <a:srgbClr val="000000"/>
                </a:solidFill>
              </a:rPr>
              <a:t>If applicable, the property </a:t>
            </a:r>
            <a:r>
              <a:rPr lang="en-US" sz="1000" dirty="0">
                <a:solidFill>
                  <a:srgbClr val="000000"/>
                </a:solidFill>
              </a:rPr>
              <a:t>owner pays any remaining </a:t>
            </a:r>
            <a:r>
              <a:rPr lang="en-US" sz="1000" dirty="0" smtClean="0">
                <a:solidFill>
                  <a:srgbClr val="000000"/>
                </a:solidFill>
              </a:rPr>
              <a:t>balance or </a:t>
            </a:r>
            <a:r>
              <a:rPr lang="en-US" sz="1000" dirty="0">
                <a:solidFill>
                  <a:srgbClr val="000000"/>
                </a:solidFill>
              </a:rPr>
              <a:t>the City pays the remaining balance and </a:t>
            </a:r>
            <a:r>
              <a:rPr lang="en-US" sz="1000" dirty="0" smtClean="0">
                <a:solidFill>
                  <a:srgbClr val="000000"/>
                </a:solidFill>
              </a:rPr>
              <a:t>submits a property </a:t>
            </a:r>
            <a:r>
              <a:rPr lang="en-US" sz="1000" dirty="0">
                <a:solidFill>
                  <a:srgbClr val="000000"/>
                </a:solidFill>
              </a:rPr>
              <a:t>tax </a:t>
            </a:r>
            <a:r>
              <a:rPr lang="en-US" sz="1000" dirty="0" smtClean="0">
                <a:solidFill>
                  <a:srgbClr val="000000"/>
                </a:solidFill>
              </a:rPr>
              <a:t>assessment against the property.</a:t>
            </a:r>
            <a:endParaRPr lang="en-US" sz="1000" dirty="0">
              <a:solidFill>
                <a:srgbClr val="000000"/>
              </a:solidFill>
            </a:endParaRPr>
          </a:p>
          <a:p>
            <a:pPr lvl="0"/>
            <a:r>
              <a:rPr lang="en-US" sz="2400" b="1" dirty="0">
                <a:solidFill>
                  <a:srgbClr val="E41B25"/>
                </a:solidFill>
                <a:latin typeface="Times New Roman"/>
              </a:rPr>
              <a:t> </a:t>
            </a:r>
            <a:endParaRPr lang="en-US" sz="2400" b="1" dirty="0" smtClean="0">
              <a:solidFill>
                <a:srgbClr val="E41B25"/>
              </a:solidFill>
              <a:latin typeface="Times New Roman"/>
            </a:endParaRPr>
          </a:p>
          <a:p>
            <a:pPr lvl="0"/>
            <a:endParaRPr lang="en-US" sz="2400" dirty="0">
              <a:solidFill>
                <a:srgbClr val="000000"/>
              </a:solidFill>
              <a:latin typeface="Arial Narrow" pitchFamily="34" charset="0"/>
            </a:endParaRPr>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1232" y="3155773"/>
            <a:ext cx="2638793" cy="210897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80" name="Text Box 36"/>
          <p:cNvSpPr txBox="1">
            <a:spLocks noChangeArrowheads="1"/>
          </p:cNvSpPr>
          <p:nvPr/>
        </p:nvSpPr>
        <p:spPr bwMode="auto">
          <a:xfrm>
            <a:off x="6950551" y="304624"/>
            <a:ext cx="2926080" cy="5278496"/>
          </a:xfrm>
          <a:prstGeom prst="rect">
            <a:avLst/>
          </a:prstGeom>
          <a:noFill/>
          <a:ln w="9525">
            <a:noFill/>
            <a:miter lim="800000"/>
            <a:headEnd/>
            <a:tailEnd/>
          </a:ln>
          <a:effectLst/>
        </p:spPr>
        <p:txBody>
          <a:bodyPr wrap="square">
            <a:spAutoFit/>
          </a:bodyPr>
          <a:lstStyle/>
          <a:p>
            <a:pPr marL="0" marR="0">
              <a:lnSpc>
                <a:spcPct val="107000"/>
              </a:lnSpc>
              <a:spcBef>
                <a:spcPts val="0"/>
              </a:spcBef>
              <a:spcAft>
                <a:spcPts val="0"/>
              </a:spcAft>
            </a:pPr>
            <a:endPar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marR="0">
              <a:lnSpc>
                <a:spcPct val="107000"/>
              </a:lnSpc>
              <a:spcBef>
                <a:spcPts val="0"/>
              </a:spcBef>
              <a:spcAft>
                <a:spcPts val="0"/>
              </a:spcAft>
            </a:pPr>
            <a:r>
              <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Eligibility Requirements</a:t>
            </a:r>
          </a:p>
          <a:p>
            <a:pPr marL="171450" marR="0" indent="-171450">
              <a:lnSpc>
                <a:spcPct val="107000"/>
              </a:lnSpc>
              <a:spcBef>
                <a:spcPts val="0"/>
              </a:spcBef>
              <a:spcAft>
                <a:spcPts val="0"/>
              </a:spcAft>
              <a:buFont typeface="Wingdings" panose="05000000000000000000" pitchFamily="2" charset="2"/>
              <a:buChar char="ü"/>
            </a:pPr>
            <a:r>
              <a:rPr lang="en-US" sz="1000" dirty="0" smtClean="0">
                <a:latin typeface="+mn-lt"/>
                <a:ea typeface="Tahoma" panose="020B0604030504040204" pitchFamily="34" charset="0"/>
                <a:cs typeface="Tahoma" panose="020B0604030504040204" pitchFamily="34" charset="0"/>
              </a:rPr>
              <a:t>The property owner must meet both income and property requirements, which are explained below and in the next section. </a:t>
            </a:r>
          </a:p>
          <a:p>
            <a:pPr marL="0" marR="0">
              <a:lnSpc>
                <a:spcPct val="107000"/>
              </a:lnSpc>
              <a:spcBef>
                <a:spcPts val="0"/>
              </a:spcBef>
              <a:spcAft>
                <a:spcPts val="0"/>
              </a:spcAft>
            </a:pPr>
            <a:endPar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marR="0">
              <a:lnSpc>
                <a:spcPct val="107000"/>
              </a:lnSpc>
              <a:spcBef>
                <a:spcPts val="0"/>
              </a:spcBef>
              <a:spcAft>
                <a:spcPts val="0"/>
              </a:spcAft>
            </a:pPr>
            <a:r>
              <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Properties eligible </a:t>
            </a:r>
            <a:r>
              <a:rPr lang="en-US" sz="1200" b="1" dirty="0">
                <a:solidFill>
                  <a:srgbClr val="FF0000"/>
                </a:solidFill>
                <a:latin typeface="Tahoma" panose="020B0604030504040204" pitchFamily="34" charset="0"/>
                <a:ea typeface="Tahoma" panose="020B0604030504040204" pitchFamily="34" charset="0"/>
                <a:cs typeface="Tahoma" panose="020B0604030504040204" pitchFamily="34" charset="0"/>
              </a:rPr>
              <a:t>for the </a:t>
            </a:r>
            <a:r>
              <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sidewalk rescue grant:</a:t>
            </a:r>
          </a:p>
          <a:p>
            <a:pPr marL="171450" marR="0" lvl="0" indent="-171450">
              <a:spcBef>
                <a:spcPts val="0"/>
              </a:spcBef>
              <a:spcAft>
                <a:spcPts val="0"/>
              </a:spcAft>
              <a:buFont typeface="Wingdings" panose="05000000000000000000" pitchFamily="2" charset="2"/>
              <a:buChar char="ü"/>
            </a:pPr>
            <a:r>
              <a:rPr lang="en-US" sz="1000" dirty="0" smtClean="0">
                <a:latin typeface="+mn-lt"/>
                <a:ea typeface="Calibri"/>
                <a:cs typeface="Times New Roman"/>
              </a:rPr>
              <a:t>Eligible </a:t>
            </a:r>
            <a:r>
              <a:rPr lang="en-US" sz="1000" dirty="0">
                <a:latin typeface="+mn-lt"/>
                <a:ea typeface="Calibri"/>
                <a:cs typeface="Times New Roman"/>
              </a:rPr>
              <a:t>properties are residential single-family owner-occupied properties located within the City of Columbus </a:t>
            </a:r>
            <a:r>
              <a:rPr lang="en-US" sz="1000" dirty="0" smtClean="0">
                <a:latin typeface="+mn-lt"/>
                <a:ea typeface="Calibri"/>
                <a:cs typeface="Times New Roman"/>
              </a:rPr>
              <a:t>corporation </a:t>
            </a:r>
            <a:r>
              <a:rPr lang="en-US" sz="1000" dirty="0">
                <a:latin typeface="+mn-lt"/>
                <a:ea typeface="Calibri"/>
                <a:cs typeface="Times New Roman"/>
              </a:rPr>
              <a:t>limits or </a:t>
            </a:r>
            <a:r>
              <a:rPr lang="en-US" sz="1000" dirty="0" smtClean="0">
                <a:latin typeface="+mn-lt"/>
                <a:ea typeface="Calibri"/>
                <a:cs typeface="Times New Roman"/>
              </a:rPr>
              <a:t>businesses located </a:t>
            </a:r>
            <a:r>
              <a:rPr lang="en-US" sz="1000" dirty="0">
                <a:latin typeface="+mn-lt"/>
                <a:ea typeface="Calibri"/>
                <a:cs typeface="Times New Roman"/>
              </a:rPr>
              <a:t>within one of the City’s </a:t>
            </a:r>
            <a:r>
              <a:rPr lang="en-US" sz="1000" dirty="0" smtClean="0">
                <a:latin typeface="+mn-lt"/>
                <a:ea typeface="Calibri"/>
                <a:cs typeface="Times New Roman"/>
              </a:rPr>
              <a:t>Neighborhood </a:t>
            </a:r>
            <a:r>
              <a:rPr lang="en-US" sz="1000" dirty="0">
                <a:latin typeface="+mn-lt"/>
                <a:ea typeface="Calibri"/>
                <a:cs typeface="Times New Roman"/>
              </a:rPr>
              <a:t>Commercial Revitalization (NCR) </a:t>
            </a:r>
            <a:r>
              <a:rPr lang="en-US" sz="1000" dirty="0" smtClean="0">
                <a:latin typeface="+mn-lt"/>
                <a:ea typeface="Calibri"/>
                <a:cs typeface="Times New Roman"/>
              </a:rPr>
              <a:t>districts</a:t>
            </a:r>
            <a:r>
              <a:rPr lang="en-US" sz="1000" dirty="0">
                <a:latin typeface="+mn-lt"/>
                <a:ea typeface="Calibri"/>
                <a:cs typeface="Times New Roman"/>
              </a:rPr>
              <a:t>. The </a:t>
            </a:r>
            <a:r>
              <a:rPr lang="en-US" sz="1000" dirty="0" smtClean="0">
                <a:latin typeface="+mn-lt"/>
                <a:ea typeface="Calibri"/>
                <a:cs typeface="Times New Roman"/>
              </a:rPr>
              <a:t> </a:t>
            </a:r>
            <a:r>
              <a:rPr lang="en-US" sz="1000" dirty="0">
                <a:latin typeface="+mn-lt"/>
                <a:ea typeface="Calibri"/>
                <a:cs typeface="Times New Roman"/>
              </a:rPr>
              <a:t>business </a:t>
            </a:r>
            <a:r>
              <a:rPr lang="en-US" sz="1000" dirty="0" smtClean="0">
                <a:latin typeface="+mn-lt"/>
                <a:ea typeface="Calibri"/>
                <a:cs typeface="Times New Roman"/>
              </a:rPr>
              <a:t>must </a:t>
            </a:r>
            <a:r>
              <a:rPr lang="en-US" sz="1000" dirty="0">
                <a:latin typeface="+mn-lt"/>
                <a:ea typeface="Calibri"/>
                <a:cs typeface="Times New Roman"/>
              </a:rPr>
              <a:t>be the owner of the property. </a:t>
            </a:r>
          </a:p>
          <a:p>
            <a:pPr marL="171450" marR="0" lvl="0" indent="-171450">
              <a:spcBef>
                <a:spcPts val="0"/>
              </a:spcBef>
              <a:spcAft>
                <a:spcPts val="0"/>
              </a:spcAft>
              <a:buFont typeface="Wingdings" panose="05000000000000000000" pitchFamily="2" charset="2"/>
              <a:buChar char="ü"/>
            </a:pPr>
            <a:r>
              <a:rPr lang="en-US" sz="1000" dirty="0">
                <a:latin typeface="+mn-lt"/>
                <a:ea typeface="Calibri"/>
                <a:cs typeface="Times New Roman"/>
              </a:rPr>
              <a:t>The applicant must have owned </a:t>
            </a:r>
            <a:r>
              <a:rPr lang="en-US" sz="1000" dirty="0" smtClean="0">
                <a:latin typeface="+mn-lt"/>
                <a:ea typeface="Calibri"/>
                <a:cs typeface="Times New Roman"/>
              </a:rPr>
              <a:t>and </a:t>
            </a:r>
            <a:r>
              <a:rPr lang="en-US" sz="1000" dirty="0">
                <a:latin typeface="+mn-lt"/>
                <a:ea typeface="Calibri"/>
                <a:cs typeface="Times New Roman"/>
              </a:rPr>
              <a:t>occupied the property for at least 12 months prior to the time of </a:t>
            </a:r>
            <a:r>
              <a:rPr lang="en-US" sz="1000" dirty="0" smtClean="0">
                <a:latin typeface="+mn-lt"/>
                <a:ea typeface="Calibri"/>
                <a:cs typeface="Times New Roman"/>
              </a:rPr>
              <a:t>the grant  application.</a:t>
            </a:r>
            <a:r>
              <a:rPr lang="en-US" sz="1000" dirty="0">
                <a:latin typeface="+mn-lt"/>
                <a:ea typeface="Calibri"/>
                <a:cs typeface="Times New Roman"/>
              </a:rPr>
              <a:t> </a:t>
            </a:r>
          </a:p>
          <a:p>
            <a:pPr marL="171450" marR="0" lvl="0" indent="-171450">
              <a:spcBef>
                <a:spcPts val="0"/>
              </a:spcBef>
              <a:spcAft>
                <a:spcPts val="0"/>
              </a:spcAft>
              <a:buFont typeface="Wingdings" panose="05000000000000000000" pitchFamily="2" charset="2"/>
              <a:buChar char="ü"/>
            </a:pPr>
            <a:r>
              <a:rPr lang="en-US" sz="1000" dirty="0">
                <a:latin typeface="+mn-lt"/>
                <a:ea typeface="Calibri"/>
                <a:cs typeface="Times New Roman"/>
              </a:rPr>
              <a:t>Property taxes must be current at the time of </a:t>
            </a:r>
            <a:r>
              <a:rPr lang="en-US" sz="1000" dirty="0" smtClean="0">
                <a:latin typeface="+mn-lt"/>
                <a:ea typeface="Calibri"/>
                <a:cs typeface="Times New Roman"/>
              </a:rPr>
              <a:t>the grant application </a:t>
            </a:r>
            <a:r>
              <a:rPr lang="en-US" sz="1000" dirty="0">
                <a:latin typeface="+mn-lt"/>
                <a:ea typeface="Calibri"/>
                <a:cs typeface="Times New Roman"/>
              </a:rPr>
              <a:t>or the owner must be on a verifiable payment plan with the Franklin County Auditor's Office</a:t>
            </a:r>
            <a:r>
              <a:rPr lang="en-US" sz="1000" dirty="0" smtClean="0">
                <a:latin typeface="+mn-lt"/>
                <a:ea typeface="Calibri"/>
                <a:cs typeface="Times New Roman"/>
              </a:rPr>
              <a:t>.</a:t>
            </a:r>
          </a:p>
          <a:p>
            <a:pPr marL="171450" marR="0" lvl="0" indent="-171450">
              <a:spcBef>
                <a:spcPts val="0"/>
              </a:spcBef>
              <a:spcAft>
                <a:spcPts val="0"/>
              </a:spcAft>
              <a:buFont typeface="Wingdings" panose="05000000000000000000" pitchFamily="2" charset="2"/>
              <a:buChar char="ü"/>
            </a:pPr>
            <a:r>
              <a:rPr lang="en-US" sz="1000" dirty="0" smtClean="0">
                <a:latin typeface="+mn-lt"/>
                <a:ea typeface="Calibri"/>
                <a:cs typeface="Times New Roman"/>
              </a:rPr>
              <a:t>Property owners must not be delinquent on taxes or other money owed to the City of Columbus.</a:t>
            </a:r>
          </a:p>
          <a:p>
            <a:pPr marL="171450" marR="0" lvl="0" indent="-171450">
              <a:spcBef>
                <a:spcPts val="0"/>
              </a:spcBef>
              <a:spcAft>
                <a:spcPts val="0"/>
              </a:spcAft>
              <a:buFont typeface="Wingdings" panose="05000000000000000000" pitchFamily="2" charset="2"/>
              <a:buChar char="ü"/>
            </a:pPr>
            <a:r>
              <a:rPr lang="en-US" sz="1000" dirty="0" smtClean="0">
                <a:latin typeface="+mn-lt"/>
                <a:ea typeface="Calibri"/>
                <a:cs typeface="Times New Roman"/>
              </a:rPr>
              <a:t>Residential applicants must be able to provide income verification. </a:t>
            </a:r>
            <a:endParaRPr lang="en-US" sz="1000" dirty="0">
              <a:latin typeface="+mn-lt"/>
              <a:ea typeface="Calibri"/>
              <a:cs typeface="Times New Roman"/>
            </a:endParaRPr>
          </a:p>
          <a:p>
            <a:pPr marL="171450" marR="0" lvl="0" indent="-171450">
              <a:spcBef>
                <a:spcPts val="0"/>
              </a:spcBef>
              <a:spcAft>
                <a:spcPts val="0"/>
              </a:spcAft>
              <a:buFont typeface="Wingdings" panose="05000000000000000000" pitchFamily="2" charset="2"/>
              <a:buChar char="ü"/>
            </a:pPr>
            <a:endParaRPr lang="en-US" sz="1000" dirty="0" smtClean="0">
              <a:latin typeface="+mn-lt"/>
              <a:ea typeface="Calibri"/>
              <a:cs typeface="Times New Roman"/>
            </a:endParaRPr>
          </a:p>
          <a:p>
            <a:pPr marL="171450" marR="0" lvl="0" indent="-171450" algn="just">
              <a:spcBef>
                <a:spcPts val="0"/>
              </a:spcBef>
              <a:spcAft>
                <a:spcPts val="0"/>
              </a:spcAft>
              <a:buFont typeface="Wingdings" panose="05000000000000000000" pitchFamily="2" charset="2"/>
              <a:buChar char="ü"/>
            </a:pPr>
            <a:endParaRPr lang="en-US" sz="1000" dirty="0" smtClean="0">
              <a:latin typeface="+mn-lt"/>
              <a:ea typeface="Calibri"/>
              <a:cs typeface="Times New Roman"/>
            </a:endParaRPr>
          </a:p>
        </p:txBody>
      </p:sp>
      <p:sp>
        <p:nvSpPr>
          <p:cNvPr id="8" name="Text Box 32"/>
          <p:cNvSpPr txBox="1">
            <a:spLocks noChangeArrowheads="1"/>
          </p:cNvSpPr>
          <p:nvPr/>
        </p:nvSpPr>
        <p:spPr bwMode="auto">
          <a:xfrm>
            <a:off x="180013" y="413390"/>
            <a:ext cx="2926080" cy="6982782"/>
          </a:xfrm>
          <a:prstGeom prst="rect">
            <a:avLst/>
          </a:prstGeom>
          <a:solidFill>
            <a:schemeClr val="bg1"/>
          </a:solidFill>
          <a:ln w="9525">
            <a:noFill/>
            <a:miter lim="800000"/>
            <a:headEnd/>
            <a:tailEnd/>
          </a:ln>
          <a:effectLst/>
        </p:spPr>
        <p:txBody>
          <a:bodyPr wrap="square">
            <a:noAutofit/>
          </a:bodyPr>
          <a:lstStyle/>
          <a:p>
            <a:pPr algn="ctr"/>
            <a:r>
              <a:rPr lang="en-US" sz="1400" b="1" dirty="0" smtClean="0">
                <a:solidFill>
                  <a:srgbClr val="00529B"/>
                </a:solidFill>
                <a:latin typeface="Tahoma" panose="020B0604030504040204" pitchFamily="34" charset="0"/>
                <a:ea typeface="Tahoma" panose="020B0604030504040204" pitchFamily="34" charset="0"/>
                <a:cs typeface="Tahoma" panose="020B0604030504040204" pitchFamily="34" charset="0"/>
              </a:rPr>
              <a:t>Sidewalk Rescue Program</a:t>
            </a:r>
            <a:endParaRPr lang="en-US" sz="1400" b="1" u="sng" dirty="0">
              <a:solidFill>
                <a:srgbClr val="E41B25"/>
              </a:solidFill>
              <a:latin typeface="Tahoma" panose="020B0604030504040204" pitchFamily="34" charset="0"/>
              <a:ea typeface="Tahoma" panose="020B0604030504040204" pitchFamily="34" charset="0"/>
              <a:cs typeface="Tahoma" panose="020B0604030504040204" pitchFamily="34" charset="0"/>
            </a:endParaRPr>
          </a:p>
          <a:p>
            <a:endParaRPr lang="en-US" sz="1200" b="1" u="sng"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marR="0">
              <a:lnSpc>
                <a:spcPct val="107000"/>
              </a:lnSpc>
              <a:spcBef>
                <a:spcPts val="0"/>
              </a:spcBef>
              <a:spcAft>
                <a:spcPts val="0"/>
              </a:spcAft>
            </a:pPr>
            <a:r>
              <a:rPr lang="en-US" sz="1200" b="1" dirty="0">
                <a:solidFill>
                  <a:srgbClr val="FF0000"/>
                </a:solidFill>
                <a:latin typeface="Tahoma" panose="020B0604030504040204" pitchFamily="34" charset="0"/>
                <a:ea typeface="Tahoma" panose="020B0604030504040204" pitchFamily="34" charset="0"/>
                <a:cs typeface="Tahoma" panose="020B0604030504040204" pitchFamily="34" charset="0"/>
              </a:rPr>
              <a:t>Program </a:t>
            </a:r>
            <a:r>
              <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purpose</a:t>
            </a:r>
            <a:r>
              <a:rPr lang="en-US" sz="1200" b="1" dirty="0">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12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1000" dirty="0">
                <a:ea typeface="Calibri"/>
                <a:cs typeface="Times New Roman"/>
              </a:rPr>
              <a:t>To </a:t>
            </a:r>
            <a:r>
              <a:rPr lang="en-US" sz="1000" dirty="0" smtClean="0">
                <a:ea typeface="Calibri"/>
                <a:cs typeface="Times New Roman"/>
              </a:rPr>
              <a:t>make funds available to </a:t>
            </a:r>
            <a:r>
              <a:rPr lang="en-US" sz="1000" dirty="0">
                <a:ea typeface="Calibri"/>
                <a:cs typeface="Times New Roman"/>
              </a:rPr>
              <a:t>low income residential property owners and Neighborhood Commercial Revitalization (NCR) </a:t>
            </a:r>
            <a:r>
              <a:rPr lang="en-US" sz="1000" dirty="0" smtClean="0">
                <a:ea typeface="Calibri"/>
                <a:cs typeface="Times New Roman"/>
              </a:rPr>
              <a:t>district business </a:t>
            </a:r>
            <a:r>
              <a:rPr lang="en-US" sz="1000" dirty="0">
                <a:ea typeface="Calibri"/>
                <a:cs typeface="Times New Roman"/>
              </a:rPr>
              <a:t>owners to </a:t>
            </a:r>
            <a:r>
              <a:rPr lang="en-US" sz="1000" dirty="0" smtClean="0">
                <a:ea typeface="Calibri"/>
                <a:cs typeface="Times New Roman"/>
              </a:rPr>
              <a:t>help them pay for sidewalk/drive approach repairs within the right-of-way.</a:t>
            </a:r>
          </a:p>
          <a:p>
            <a:pPr marL="0" marR="0">
              <a:lnSpc>
                <a:spcPct val="107000"/>
              </a:lnSpc>
              <a:spcBef>
                <a:spcPts val="0"/>
              </a:spcBef>
              <a:spcAft>
                <a:spcPts val="0"/>
              </a:spcAft>
            </a:pPr>
            <a:endParaRPr lang="en-US" sz="1000" dirty="0">
              <a:ea typeface="Calibri"/>
              <a:cs typeface="Times New Roman"/>
            </a:endParaRPr>
          </a:p>
          <a:p>
            <a:r>
              <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Amount</a:t>
            </a:r>
            <a:r>
              <a:rPr lang="en-US" sz="1200" b="1" dirty="0" smtClean="0">
                <a:latin typeface="Tahoma" panose="020B0604030504040204" pitchFamily="34" charset="0"/>
                <a:ea typeface="Tahoma" panose="020B0604030504040204" pitchFamily="34" charset="0"/>
                <a:cs typeface="Tahoma" panose="020B0604030504040204" pitchFamily="34" charset="0"/>
              </a:rPr>
              <a:t> </a:t>
            </a:r>
            <a:r>
              <a:rPr lang="en-US" sz="1200" b="1" dirty="0">
                <a:solidFill>
                  <a:srgbClr val="FF0000"/>
                </a:solidFill>
                <a:latin typeface="Tahoma" panose="020B0604030504040204" pitchFamily="34" charset="0"/>
                <a:ea typeface="Tahoma" panose="020B0604030504040204" pitchFamily="34" charset="0"/>
                <a:cs typeface="Tahoma" panose="020B0604030504040204" pitchFamily="34" charset="0"/>
              </a:rPr>
              <a:t>of the grant</a:t>
            </a:r>
            <a:r>
              <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endParaRPr lang="en-US" sz="12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171450" lvl="0" indent="-171450">
              <a:buFont typeface="Wingdings" panose="05000000000000000000" pitchFamily="2" charset="2"/>
              <a:buChar char="ü"/>
            </a:pPr>
            <a:r>
              <a:rPr lang="en-US" sz="1000" dirty="0"/>
              <a:t>A maximum of $2,500, or the amount of the approved repairs, whichever is less.</a:t>
            </a:r>
          </a:p>
          <a:p>
            <a:pPr marL="171450" lvl="0" indent="-171450">
              <a:buFont typeface="Wingdings" panose="05000000000000000000" pitchFamily="2" charset="2"/>
              <a:buChar char="ü"/>
            </a:pPr>
            <a:r>
              <a:rPr lang="en-US" sz="1000" dirty="0"/>
              <a:t>Grants are dependent on the availability of funds.</a:t>
            </a:r>
          </a:p>
          <a:p>
            <a:pPr marL="171450" lvl="0" indent="-171450">
              <a:buFont typeface="Wingdings" panose="05000000000000000000" pitchFamily="2" charset="2"/>
              <a:buChar char="ü"/>
            </a:pPr>
            <a:r>
              <a:rPr lang="en-US" sz="1000" dirty="0"/>
              <a:t>Property owners will be responsible for payment of any repair charges in excess of the grant </a:t>
            </a:r>
            <a:r>
              <a:rPr lang="en-US" sz="1000" dirty="0" smtClean="0"/>
              <a:t>award. Unpaid balances can be </a:t>
            </a:r>
            <a:r>
              <a:rPr lang="en-US" sz="1000" dirty="0"/>
              <a:t>assessed against the property as a property tax lien. </a:t>
            </a:r>
          </a:p>
          <a:p>
            <a:pPr marL="171450" lvl="0" indent="-171450">
              <a:buFont typeface="Wingdings" panose="05000000000000000000" pitchFamily="2" charset="2"/>
              <a:buChar char="ü"/>
            </a:pPr>
            <a:r>
              <a:rPr lang="en-US" sz="1000" dirty="0" smtClean="0"/>
              <a:t>The </a:t>
            </a:r>
            <a:r>
              <a:rPr lang="en-US" sz="1000" dirty="0"/>
              <a:t>City is required to report any funds distributed under the Sidewalk Rescue Program to the IRS as taxable income for the property owner.  Anyone eligible for Sidewalk Rescue funds will be required to complete a Form W9 before receiving any grant funds.</a:t>
            </a:r>
          </a:p>
          <a:p>
            <a:pPr marL="0" marR="0">
              <a:lnSpc>
                <a:spcPct val="107000"/>
              </a:lnSpc>
              <a:spcBef>
                <a:spcPts val="0"/>
              </a:spcBef>
              <a:spcAft>
                <a:spcPts val="0"/>
              </a:spcAft>
            </a:pPr>
            <a:endParaRPr lang="en-US" sz="12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Items eligible for repair:</a:t>
            </a:r>
            <a:endParaRPr lang="en-US" sz="12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171450" lvl="0" indent="-171450">
              <a:buFont typeface="Wingdings" panose="05000000000000000000" pitchFamily="2" charset="2"/>
              <a:buChar char="ü"/>
            </a:pPr>
            <a:r>
              <a:rPr lang="en-US" sz="1000" dirty="0"/>
              <a:t>Only existing noncompliant or damaged </a:t>
            </a:r>
            <a:r>
              <a:rPr lang="en-US" sz="1000" dirty="0" smtClean="0"/>
              <a:t>sidewalk, drive approach, or drive approach curb within </a:t>
            </a:r>
            <a:r>
              <a:rPr lang="en-US" sz="1000" dirty="0"/>
              <a:t>the right of way will be approved for repair by the Sidewalk Rescue Grant, the criteria for noncompliant walk </a:t>
            </a:r>
            <a:r>
              <a:rPr lang="en-US" sz="1000" dirty="0" smtClean="0"/>
              <a:t>can be </a:t>
            </a:r>
            <a:r>
              <a:rPr lang="en-US" sz="1000" dirty="0"/>
              <a:t>found </a:t>
            </a:r>
            <a:r>
              <a:rPr lang="en-US" sz="1000" dirty="0" smtClean="0"/>
              <a:t>in City code section 905.11. </a:t>
            </a:r>
          </a:p>
          <a:p>
            <a:pPr marL="171450" lvl="0" indent="-171450">
              <a:buFont typeface="Wingdings" panose="05000000000000000000" pitchFamily="2" charset="2"/>
              <a:buChar char="ü"/>
            </a:pPr>
            <a:r>
              <a:rPr lang="en-US" sz="1000" dirty="0" smtClean="0"/>
              <a:t>City street-tree root damaged concrete is not eligible for repair under this program. Please report City street-tree related sidewalk damage to the 311 call center for future repair.</a:t>
            </a:r>
            <a:endPar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lvl="0"/>
            <a:endParaRPr lang="en-US" sz="1000" dirty="0" smtClean="0"/>
          </a:p>
          <a:p>
            <a:pPr marL="171450" lvl="0" indent="-171450">
              <a:buFont typeface="Wingdings" panose="05000000000000000000" pitchFamily="2" charset="2"/>
              <a:buChar char="ü"/>
            </a:pPr>
            <a:endParaRPr lang="en-US" sz="1000" dirty="0" smtClean="0"/>
          </a:p>
          <a:p>
            <a:pPr marR="0" lvl="0" algn="just">
              <a:lnSpc>
                <a:spcPct val="107000"/>
              </a:lnSpc>
              <a:spcBef>
                <a:spcPts val="0"/>
              </a:spcBef>
              <a:spcAft>
                <a:spcPts val="0"/>
              </a:spcAft>
            </a:pPr>
            <a:endParaRPr lang="en-US" sz="1000" dirty="0" smtClean="0">
              <a:solidFill>
                <a:srgbClr val="00529B"/>
              </a:solidFill>
              <a:ea typeface="Calibri"/>
              <a:cs typeface="Times New Roman"/>
            </a:endParaRPr>
          </a:p>
          <a:p>
            <a:pPr algn="r" defTabSz="1019175">
              <a:tabLst>
                <a:tab pos="228600" algn="l"/>
              </a:tabLst>
            </a:pPr>
            <a:endParaRPr lang="en-US" sz="1000" dirty="0">
              <a:latin typeface="Arial Narrow" panose="020B0606020202030204" pitchFamily="34" charset="0"/>
            </a:endParaRPr>
          </a:p>
        </p:txBody>
      </p:sp>
      <p:sp>
        <p:nvSpPr>
          <p:cNvPr id="9" name="TextBox 8"/>
          <p:cNvSpPr txBox="1"/>
          <p:nvPr/>
        </p:nvSpPr>
        <p:spPr>
          <a:xfrm>
            <a:off x="3534495" y="426906"/>
            <a:ext cx="2926080" cy="6340197"/>
          </a:xfrm>
          <a:prstGeom prst="rect">
            <a:avLst/>
          </a:prstGeom>
          <a:solidFill>
            <a:schemeClr val="bg1"/>
          </a:solidFill>
        </p:spPr>
        <p:txBody>
          <a:bodyPr wrap="square" rtlCol="0">
            <a:spAutoFit/>
          </a:bodyPr>
          <a:lstStyle/>
          <a:p>
            <a:r>
              <a:rPr lang="en-US" sz="1200" b="1" dirty="0">
                <a:solidFill>
                  <a:srgbClr val="FF0000"/>
                </a:solidFill>
                <a:latin typeface="Tahoma" panose="020B0604030504040204" pitchFamily="34" charset="0"/>
                <a:ea typeface="Tahoma" panose="020B0604030504040204" pitchFamily="34" charset="0"/>
                <a:cs typeface="Tahoma" panose="020B0604030504040204" pitchFamily="34" charset="0"/>
              </a:rPr>
              <a:t>How to apply for a grant:</a:t>
            </a:r>
            <a:endParaRPr lang="en-US" sz="12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171450" lvl="0" indent="-171450">
              <a:buFont typeface="Wingdings" panose="05000000000000000000" pitchFamily="2" charset="2"/>
              <a:buChar char="ü"/>
            </a:pPr>
            <a:r>
              <a:rPr lang="en-US" sz="1000" dirty="0"/>
              <a:t>Download the application from the Department of Public </a:t>
            </a:r>
            <a:r>
              <a:rPr lang="en-US" sz="1000" dirty="0" smtClean="0"/>
              <a:t>Service </a:t>
            </a:r>
            <a:r>
              <a:rPr lang="en-US" sz="1000" dirty="0"/>
              <a:t>website </a:t>
            </a:r>
            <a:r>
              <a:rPr lang="en-US" sz="1000" dirty="0" smtClean="0"/>
              <a:t>(</a:t>
            </a:r>
            <a:r>
              <a:rPr lang="en-US" sz="1000" dirty="0" smtClean="0">
                <a:solidFill>
                  <a:schemeClr val="accent1">
                    <a:lumMod val="50000"/>
                  </a:schemeClr>
                </a:solidFill>
              </a:rPr>
              <a:t>www.columbus.gov/publicservice/Sidewalk-Repair-Grant-Program/) </a:t>
            </a:r>
            <a:r>
              <a:rPr lang="en-US" sz="1000" dirty="0" smtClean="0"/>
              <a:t>or contact 311 to request </a:t>
            </a:r>
            <a:r>
              <a:rPr lang="en-US" sz="1000" dirty="0"/>
              <a:t>an </a:t>
            </a:r>
            <a:r>
              <a:rPr lang="en-US" sz="1000" dirty="0" smtClean="0"/>
              <a:t>application be sent to you by </a:t>
            </a:r>
            <a:r>
              <a:rPr lang="en-US" sz="1000" dirty="0"/>
              <a:t>calling (614)645-3111 or by email at </a:t>
            </a:r>
            <a:r>
              <a:rPr lang="en-US" sz="1000" u="sng" dirty="0">
                <a:solidFill>
                  <a:schemeClr val="accent1">
                    <a:lumMod val="50000"/>
                  </a:schemeClr>
                </a:solidFill>
                <a:hlinkClick r:id="rId2"/>
              </a:rPr>
              <a:t>311@Columbus.gov</a:t>
            </a:r>
            <a:r>
              <a:rPr lang="en-US" sz="1000" dirty="0">
                <a:solidFill>
                  <a:schemeClr val="accent1">
                    <a:lumMod val="50000"/>
                  </a:schemeClr>
                </a:solidFill>
              </a:rPr>
              <a:t>. </a:t>
            </a:r>
            <a:endParaRPr lang="en-US" sz="1000" dirty="0" smtClean="0">
              <a:solidFill>
                <a:schemeClr val="accent1">
                  <a:lumMod val="50000"/>
                </a:schemeClr>
              </a:solidFill>
            </a:endParaRPr>
          </a:p>
          <a:p>
            <a:pPr marL="171450" lvl="0" indent="-171450">
              <a:buFont typeface="Wingdings" panose="05000000000000000000" pitchFamily="2" charset="2"/>
              <a:buChar char="ü"/>
            </a:pPr>
            <a:endParaRPr lang="en-US" sz="1000" dirty="0">
              <a:solidFill>
                <a:schemeClr val="accent1">
                  <a:lumMod val="50000"/>
                </a:schemeClr>
              </a:solidFill>
            </a:endParaRPr>
          </a:p>
          <a:p>
            <a:pPr marL="171450" lvl="0" indent="-171450">
              <a:buFont typeface="Wingdings" panose="05000000000000000000" pitchFamily="2" charset="2"/>
              <a:buChar char="ü"/>
            </a:pPr>
            <a:r>
              <a:rPr lang="en-US" sz="1000" dirty="0"/>
              <a:t>Mail completed applications to: </a:t>
            </a:r>
          </a:p>
          <a:p>
            <a:r>
              <a:rPr lang="en-US" sz="1000" dirty="0"/>
              <a:t> </a:t>
            </a:r>
            <a:r>
              <a:rPr lang="en-US" sz="1000" dirty="0" smtClean="0"/>
              <a:t>           </a:t>
            </a:r>
            <a:r>
              <a:rPr lang="en-US" sz="1000" dirty="0" smtClean="0">
                <a:solidFill>
                  <a:srgbClr val="00529B"/>
                </a:solidFill>
              </a:rPr>
              <a:t>Department </a:t>
            </a:r>
            <a:r>
              <a:rPr lang="en-US" sz="1000" dirty="0">
                <a:solidFill>
                  <a:srgbClr val="00529B"/>
                </a:solidFill>
              </a:rPr>
              <a:t>of Public Service </a:t>
            </a:r>
            <a:br>
              <a:rPr lang="en-US" sz="1000" dirty="0">
                <a:solidFill>
                  <a:srgbClr val="00529B"/>
                </a:solidFill>
              </a:rPr>
            </a:br>
            <a:r>
              <a:rPr lang="en-US" sz="1000" dirty="0" smtClean="0">
                <a:solidFill>
                  <a:srgbClr val="00529B"/>
                </a:solidFill>
              </a:rPr>
              <a:t>            Division </a:t>
            </a:r>
            <a:r>
              <a:rPr lang="en-US" sz="1000" dirty="0">
                <a:solidFill>
                  <a:srgbClr val="00529B"/>
                </a:solidFill>
              </a:rPr>
              <a:t>of Infrastructure Management</a:t>
            </a:r>
          </a:p>
          <a:p>
            <a:r>
              <a:rPr lang="en-US" sz="1000" dirty="0" smtClean="0">
                <a:solidFill>
                  <a:srgbClr val="00529B"/>
                </a:solidFill>
              </a:rPr>
              <a:t>            Sidewalk </a:t>
            </a:r>
            <a:r>
              <a:rPr lang="en-US" sz="1000" dirty="0">
                <a:solidFill>
                  <a:srgbClr val="00529B"/>
                </a:solidFill>
              </a:rPr>
              <a:t>Rescue Program</a:t>
            </a:r>
          </a:p>
          <a:p>
            <a:r>
              <a:rPr lang="en-US" sz="1000" dirty="0" smtClean="0">
                <a:solidFill>
                  <a:srgbClr val="00529B"/>
                </a:solidFill>
              </a:rPr>
              <a:t>            111 </a:t>
            </a:r>
            <a:r>
              <a:rPr lang="en-US" sz="1000" dirty="0">
                <a:solidFill>
                  <a:srgbClr val="00529B"/>
                </a:solidFill>
              </a:rPr>
              <a:t>N. Front Street, 5</a:t>
            </a:r>
            <a:r>
              <a:rPr lang="en-US" sz="1000" baseline="30000" dirty="0">
                <a:solidFill>
                  <a:srgbClr val="00529B"/>
                </a:solidFill>
              </a:rPr>
              <a:t>th</a:t>
            </a:r>
            <a:r>
              <a:rPr lang="en-US" sz="1000" dirty="0">
                <a:solidFill>
                  <a:srgbClr val="00529B"/>
                </a:solidFill>
              </a:rPr>
              <a:t> Floor </a:t>
            </a:r>
            <a:br>
              <a:rPr lang="en-US" sz="1000" dirty="0">
                <a:solidFill>
                  <a:srgbClr val="00529B"/>
                </a:solidFill>
              </a:rPr>
            </a:br>
            <a:r>
              <a:rPr lang="en-US" sz="1000" dirty="0" smtClean="0">
                <a:solidFill>
                  <a:srgbClr val="00529B"/>
                </a:solidFill>
              </a:rPr>
              <a:t>            Columbus</a:t>
            </a:r>
            <a:r>
              <a:rPr lang="en-US" sz="1000" dirty="0">
                <a:solidFill>
                  <a:srgbClr val="00529B"/>
                </a:solidFill>
              </a:rPr>
              <a:t>, OH 43215-9005</a:t>
            </a:r>
            <a:r>
              <a:rPr lang="en-US" sz="1000" dirty="0">
                <a:solidFill>
                  <a:schemeClr val="tx1">
                    <a:lumMod val="75000"/>
                    <a:lumOff val="25000"/>
                  </a:schemeClr>
                </a:solidFill>
              </a:rPr>
              <a:t> </a:t>
            </a:r>
            <a:endParaRPr lang="en-US" sz="1000" dirty="0" smtClean="0">
              <a:solidFill>
                <a:schemeClr val="tx1">
                  <a:lumMod val="75000"/>
                  <a:lumOff val="25000"/>
                </a:schemeClr>
              </a:solidFill>
            </a:endParaRPr>
          </a:p>
          <a:p>
            <a:endParaRPr lang="en-US" sz="1000" dirty="0">
              <a:solidFill>
                <a:schemeClr val="tx1">
                  <a:lumMod val="75000"/>
                  <a:lumOff val="25000"/>
                </a:schemeClr>
              </a:solidFill>
            </a:endParaRPr>
          </a:p>
          <a:p>
            <a:pPr marL="171450" indent="-171450">
              <a:buFont typeface="Wingdings" panose="05000000000000000000" pitchFamily="2" charset="2"/>
              <a:buChar char="ü"/>
            </a:pPr>
            <a:r>
              <a:rPr lang="en-US" sz="1000" dirty="0" smtClean="0"/>
              <a:t>Please </a:t>
            </a:r>
            <a:r>
              <a:rPr lang="en-US" sz="1000" i="1" dirty="0" smtClean="0"/>
              <a:t>DO NOT </a:t>
            </a:r>
            <a:r>
              <a:rPr lang="en-US" sz="1000" dirty="0" smtClean="0"/>
              <a:t>submit an application or any personal documentation by email or other electronic means. </a:t>
            </a:r>
          </a:p>
          <a:p>
            <a:endParaRPr lang="en-US" sz="1000" dirty="0" smtClean="0"/>
          </a:p>
          <a:p>
            <a:pPr>
              <a:spcBef>
                <a:spcPts val="0"/>
              </a:spcBef>
              <a:spcAft>
                <a:spcPts val="0"/>
              </a:spcAft>
            </a:pPr>
            <a:r>
              <a:rPr lang="en-US" sz="1200" b="1" dirty="0">
                <a:solidFill>
                  <a:srgbClr val="FF0000"/>
                </a:solidFill>
                <a:latin typeface="Tahoma" panose="020B0604030504040204" pitchFamily="34" charset="0"/>
                <a:ea typeface="Tahoma" panose="020B0604030504040204" pitchFamily="34" charset="0"/>
                <a:cs typeface="Tahoma" panose="020B0604030504040204" pitchFamily="34" charset="0"/>
              </a:rPr>
              <a:t>R</a:t>
            </a:r>
            <a:r>
              <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epair </a:t>
            </a:r>
            <a:r>
              <a:rPr lang="en-US" sz="1200" b="1" dirty="0">
                <a:solidFill>
                  <a:srgbClr val="FF0000"/>
                </a:solidFill>
                <a:latin typeface="Tahoma" panose="020B0604030504040204" pitchFamily="34" charset="0"/>
                <a:ea typeface="Tahoma" panose="020B0604030504040204" pitchFamily="34" charset="0"/>
                <a:cs typeface="Tahoma" panose="020B0604030504040204" pitchFamily="34" charset="0"/>
              </a:rPr>
              <a:t>schedule: </a:t>
            </a:r>
          </a:p>
          <a:p>
            <a:pPr marL="171450" lvl="0" indent="-171450">
              <a:spcBef>
                <a:spcPts val="0"/>
              </a:spcBef>
              <a:spcAft>
                <a:spcPts val="0"/>
              </a:spcAft>
              <a:buFont typeface="Wingdings" panose="05000000000000000000" pitchFamily="2" charset="2"/>
              <a:buChar char="ü"/>
            </a:pPr>
            <a:r>
              <a:rPr lang="en-US" sz="1000" dirty="0" smtClean="0"/>
              <a:t>Approved grant locations will be added to the next available sidewalk repair contract. </a:t>
            </a:r>
            <a:endParaRPr lang="en-US" sz="1000" dirty="0"/>
          </a:p>
          <a:p>
            <a:pPr marL="171450" lvl="0" indent="-171450">
              <a:buFont typeface="Wingdings" panose="05000000000000000000" pitchFamily="2" charset="2"/>
              <a:buChar char="ü"/>
            </a:pPr>
            <a:r>
              <a:rPr lang="en-US" sz="1000" dirty="0" smtClean="0"/>
              <a:t>Upon </a:t>
            </a:r>
            <a:r>
              <a:rPr lang="en-US" sz="1000" dirty="0"/>
              <a:t>request, a property owner can be approved to </a:t>
            </a:r>
            <a:r>
              <a:rPr lang="en-US" sz="1000" dirty="0" smtClean="0"/>
              <a:t>schedule repairs </a:t>
            </a:r>
            <a:r>
              <a:rPr lang="en-US" sz="1000" dirty="0"/>
              <a:t>using their own labor and material or by hiring a private contractor. An inspection performed  by Infrastructure Management </a:t>
            </a:r>
            <a:r>
              <a:rPr lang="en-US" sz="1000" dirty="0" smtClean="0"/>
              <a:t>and a 905 permit are required </a:t>
            </a:r>
            <a:r>
              <a:rPr lang="en-US" sz="1000" dirty="0"/>
              <a:t>prior to beginning any repair</a:t>
            </a:r>
            <a:r>
              <a:rPr lang="en-US" sz="1000" dirty="0" smtClean="0"/>
              <a:t>.</a:t>
            </a:r>
            <a:endParaRPr lang="en-US" sz="1000" dirty="0"/>
          </a:p>
          <a:p>
            <a:pPr marL="171450" indent="-171450">
              <a:buFont typeface="Wingdings" panose="05000000000000000000" pitchFamily="2" charset="2"/>
              <a:buChar char="ü"/>
            </a:pPr>
            <a:r>
              <a:rPr lang="en-US" sz="1000" dirty="0" smtClean="0"/>
              <a:t>Property </a:t>
            </a:r>
            <a:r>
              <a:rPr lang="en-US" sz="1000" dirty="0"/>
              <a:t>owners that opt to make their own repairs will need </a:t>
            </a:r>
            <a:r>
              <a:rPr lang="en-US" sz="1000" dirty="0" smtClean="0"/>
              <a:t>to submit receipts </a:t>
            </a:r>
            <a:r>
              <a:rPr lang="en-US" sz="1000" dirty="0"/>
              <a:t>for all expenses for which they are claiming grant reimbursement or an itemized invoice from their contractor for work completed</a:t>
            </a:r>
            <a:r>
              <a:rPr lang="en-US" sz="1000" dirty="0" smtClean="0"/>
              <a:t>.</a:t>
            </a:r>
          </a:p>
          <a:p>
            <a:pPr marL="171450" indent="-171450">
              <a:buFont typeface="Wingdings" panose="05000000000000000000" pitchFamily="2" charset="2"/>
              <a:buChar char="ü"/>
            </a:pPr>
            <a:endParaRPr lang="en-US" sz="1000" dirty="0"/>
          </a:p>
          <a:p>
            <a:r>
              <a:rPr lang="en-US" sz="1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Questions or concerns?</a:t>
            </a:r>
          </a:p>
          <a:p>
            <a:pPr marL="171450" indent="-171450">
              <a:buFont typeface="Wingdings" panose="05000000000000000000" pitchFamily="2" charset="2"/>
              <a:buChar char="ü"/>
            </a:pPr>
            <a:r>
              <a:rPr lang="en-US" sz="1000" dirty="0" smtClean="0">
                <a:latin typeface="Tahoma" panose="020B0604030504040204" pitchFamily="34" charset="0"/>
                <a:ea typeface="Tahoma" panose="020B0604030504040204" pitchFamily="34" charset="0"/>
                <a:cs typeface="Tahoma" panose="020B0604030504040204" pitchFamily="34" charset="0"/>
              </a:rPr>
              <a:t>Please submit further questions or concerns to the 311 call center by calling (614)645-3111 or by email at </a:t>
            </a:r>
            <a:r>
              <a:rPr lang="en-US" sz="1000" u="sng" dirty="0" smtClean="0">
                <a:solidFill>
                  <a:schemeClr val="accent1">
                    <a:lumMod val="50000"/>
                  </a:schemeClr>
                </a:solidFill>
                <a:hlinkClick r:id="rId2"/>
              </a:rPr>
              <a:t>311@Columbus.gov</a:t>
            </a:r>
            <a:r>
              <a:rPr lang="en-US" sz="1000" dirty="0">
                <a:solidFill>
                  <a:schemeClr val="accent1">
                    <a:lumMod val="50000"/>
                  </a:schemeClr>
                </a:solidFill>
              </a:rPr>
              <a:t>. </a:t>
            </a:r>
            <a:endParaRPr lang="en-US" sz="10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Wingdings" panose="05000000000000000000" pitchFamily="2" charset="2"/>
              <a:buChar char="ü"/>
            </a:pPr>
            <a:endParaRPr lang="en-US" sz="1000" dirty="0"/>
          </a:p>
        </p:txBody>
      </p:sp>
      <p:pic>
        <p:nvPicPr>
          <p:cNvPr id="3" name="Picture 2" descr="K:\Infrastructure Management\Sidewalk Assessment\Photos_Sidewalk Investigation\Sandrock 2017\8-2-2017\8-2-2017 04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0551" y="5076825"/>
            <a:ext cx="2834640" cy="21259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14778</TotalTime>
  <Words>741</Words>
  <Application>Microsoft Office PowerPoint</Application>
  <PresentationFormat>Custom</PresentationFormat>
  <Paragraphs>85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 Narrow</vt:lpstr>
      <vt:lpstr>Calibri</vt:lpstr>
      <vt:lpstr>Tahoma</vt:lpstr>
      <vt:lpstr>Times New Roman</vt:lpstr>
      <vt:lpstr>Wingdings</vt:lpstr>
      <vt:lpstr>Default Design</vt:lpstr>
      <vt:lpstr>PowerPoint Presentation</vt:lpstr>
      <vt:lpstr>PowerPoint Presentation</vt:lpstr>
    </vt:vector>
  </TitlesOfParts>
  <Company>City of Columbus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City of Columbus</dc:creator>
  <cp:lastModifiedBy>Sampeur, Cassandra C.</cp:lastModifiedBy>
  <cp:revision>860</cp:revision>
  <cp:lastPrinted>2019-04-11T19:50:38Z</cp:lastPrinted>
  <dcterms:created xsi:type="dcterms:W3CDTF">2007-08-13T12:47:55Z</dcterms:created>
  <dcterms:modified xsi:type="dcterms:W3CDTF">2021-09-09T13:19:52Z</dcterms:modified>
</cp:coreProperties>
</file>