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0" r:id="rId5"/>
  </p:sldMasterIdLst>
  <p:notesMasterIdLst>
    <p:notesMasterId r:id="rId26"/>
  </p:notesMasterIdLst>
  <p:sldIdLst>
    <p:sldId id="260" r:id="rId6"/>
    <p:sldId id="265" r:id="rId7"/>
    <p:sldId id="266" r:id="rId8"/>
    <p:sldId id="267" r:id="rId9"/>
    <p:sldId id="269" r:id="rId10"/>
    <p:sldId id="271" r:id="rId11"/>
    <p:sldId id="274" r:id="rId12"/>
    <p:sldId id="275" r:id="rId13"/>
    <p:sldId id="273" r:id="rId14"/>
    <p:sldId id="272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70" r:id="rId24"/>
    <p:sldId id="284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D"/>
    <a:srgbClr val="00539B"/>
    <a:srgbClr val="E31B23"/>
    <a:srgbClr val="90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 snapToObjects="1">
      <p:cViewPr varScale="1">
        <p:scale>
          <a:sx n="90" d="100"/>
          <a:sy n="90" d="100"/>
        </p:scale>
        <p:origin x="5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192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0797B-518E-4456-9B8F-83F033E76A9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88AB-94CE-4818-81D8-F2D08D75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with_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" y="5577840"/>
            <a:ext cx="2286000" cy="7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871538"/>
            <a:ext cx="7599362" cy="1533525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 sz="2600">
                <a:solidFill>
                  <a:srgbClr val="90A2CD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1" y="6495767"/>
            <a:ext cx="9217152" cy="365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7FD56-D7E6-4560-8433-9C6FD0605803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9247F5-6A52-428C-A430-738F5390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B56608-490A-47F1-A028-7845994ACAD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63E529-9C19-41A5-BEEF-184FA4EE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CABF49-9CEB-491B-A00E-1D7E08FCB295}" type="datetimeFigureOut">
              <a:rPr lang="en-US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59E6BF-FAEC-4FD0-94C5-C292CFE93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94B136-A9FB-441E-9B1A-2C2C27028901}" type="datetimeFigureOut">
              <a:rPr lang="en-US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D160AB-544A-44DB-B0F5-2788D63B8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62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0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B5A5-29DD-40EF-A409-BD509275F86A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3893-CB39-4169-9818-86DD03FEB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5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636B-631D-406F-BDC2-3F39DB41A820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AC549-2E54-4B39-AA7F-2A963E885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871538"/>
            <a:ext cx="7599362" cy="1533525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 sz="2600">
                <a:solidFill>
                  <a:srgbClr val="90A2CD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" y="5486400"/>
            <a:ext cx="2286000" cy="7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1" y="6484193"/>
            <a:ext cx="9180576" cy="363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0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A00C-2DB2-4C77-B375-8F23A7E0F94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D4CA-6C83-4D61-AFB4-AC902312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D61D-46F9-4E87-A865-5CFEF1456F65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8A62-B6EE-4C8D-9D78-F5C004ADE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9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75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591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3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03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FD56-D7E6-4560-8433-9C6FD0605803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47F5-6A52-428C-A430-738F5390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54300" y="4595813"/>
            <a:ext cx="6489700" cy="1547812"/>
          </a:xfrm>
          <a:prstGeom prst="rect">
            <a:avLst/>
          </a:prstGeom>
          <a:solidFill>
            <a:srgbClr val="00438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11" descr="03998_h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388" y="825500"/>
            <a:ext cx="15128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02800_h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2520950"/>
            <a:ext cx="33734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01358_h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25500"/>
            <a:ext cx="26543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ire Engine"/>
          <p:cNvPicPr>
            <a:picLocks noChangeAspect="1" noChangeArrowheads="1"/>
          </p:cNvPicPr>
          <p:nvPr/>
        </p:nvPicPr>
        <p:blipFill>
          <a:blip r:embed="rId5"/>
          <a:srcRect t="21677" r="18457"/>
          <a:stretch>
            <a:fillRect/>
          </a:stretch>
        </p:blipFill>
        <p:spPr bwMode="auto">
          <a:xfrm>
            <a:off x="2527300" y="825500"/>
            <a:ext cx="3240088" cy="3768725"/>
          </a:xfrm>
          <a:prstGeom prst="rect">
            <a:avLst/>
          </a:prstGeom>
          <a:noFill/>
        </p:spPr>
      </p:pic>
      <p:pic>
        <p:nvPicPr>
          <p:cNvPr id="14" name="Picture 12" descr="patch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0275" y="825500"/>
            <a:ext cx="1863725" cy="1695450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914197" y="4985657"/>
            <a:ext cx="5565774" cy="914400"/>
          </a:xfrm>
        </p:spPr>
        <p:txBody>
          <a:bodyPr/>
          <a:lstStyle>
            <a:lvl1pPr>
              <a:buNone/>
              <a:defRPr sz="30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5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" y="5120640"/>
            <a:ext cx="2011680" cy="6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6568194"/>
            <a:ext cx="9180576" cy="295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6608-490A-47F1-A028-7845994ACAD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E529-9C19-41A5-BEEF-184FA4EEB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88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871538"/>
            <a:ext cx="7599362" cy="1533525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 sz="2600">
                <a:solidFill>
                  <a:srgbClr val="90A2CD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1" y="6495767"/>
            <a:ext cx="9217152" cy="3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8294914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8294914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6568194"/>
            <a:ext cx="9180576" cy="29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88" y="5839425"/>
            <a:ext cx="1828800" cy="6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4040188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7694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6705"/>
            <a:ext cx="4041775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88" y="5839425"/>
            <a:ext cx="1828800" cy="6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6568194"/>
            <a:ext cx="9180576" cy="295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20B5A5-29DD-40EF-A409-BD509275F86A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953893-CB39-4169-9818-86DD03FEB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6D636B-631D-406F-BDC2-3F39DB41A820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0AC549-2E54-4B39-AA7F-2A963E885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69A00C-2DB2-4C77-B375-8F23A7E0F94E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A7D4CA-6C83-4D61-AFB4-AC902312C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85D61D-46F9-4E87-A865-5CFEF1456F65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08A62-B6EE-4C8D-9D78-F5C004ADE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  <p:sldLayoutId id="2147483680" r:id="rId5"/>
    <p:sldLayoutId id="2147483665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39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hioattorneygeneral.gov/Legal/Sunshine-Laws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LNBaker@Columbus.gov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1" y="846667"/>
            <a:ext cx="8801099" cy="2446866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Meetings &amp; Public Records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Civilian Police Review Board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Baker-Morrish, Chief Counsel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Columbus City Attorney Zach Klein’s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425" y="243442"/>
            <a:ext cx="8505825" cy="447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Open Meetings Act requires that a public body keep and maintain 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 minutes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Minutes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be: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promptly prepared,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filed,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maintained, and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open to the public.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 minutes do not need to be verbatim transcripts, but must have enough detail to allow the public to understand and appreciate the rationale behind a public body’s decisions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213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374" y="257175"/>
            <a:ext cx="8467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Columbus City Codes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require: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“Meeting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and records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shall be maintained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with the general laws of the state of Ohio pertaining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records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4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500" y="176213"/>
            <a:ext cx="8810625" cy="4886853"/>
          </a:xfrm>
        </p:spPr>
        <p:txBody>
          <a:bodyPr>
            <a:normAutofit fontScale="92500"/>
          </a:bodyPr>
          <a:lstStyle/>
          <a:p>
            <a:r>
              <a:rPr lang="en-US" sz="36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Records Act 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following: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public inspection of state and local government records kept by any public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 marL="400050" indent="-400050"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Excludes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certain records from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enforcement measures if a request is denied improperly</a:t>
            </a:r>
          </a:p>
        </p:txBody>
      </p:sp>
    </p:spTree>
    <p:extLst>
      <p:ext uri="{BB962C8B-B14F-4D97-AF65-F5344CB8AC3E}">
        <p14:creationId xmlns:p14="http://schemas.microsoft.com/office/powerpoint/2010/main" val="24079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582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Civilian Police Review Board i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 a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Public Office subject to the Ohio Public Records 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Columbus City Codes state that the Civilian Police Review Board is subject to Ohio’s Public Records Act and the work of the Board would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 that of a public office under the Ohio Revised Code as well.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Ohio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Code §149.011(A) -  a public office includes any state agency,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institution,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subdivision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other organized body, office, agency, institution, or entity established by the laws of this state for the exercise of any function of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Within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political subdivision of Columbus,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Charter and Chapter 235 of the Columbus City Codes establish and provide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duties of the CPRB.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6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66675"/>
            <a:ext cx="858202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public record</a:t>
            </a:r>
            <a:r>
              <a:rPr lang="en-US" sz="24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 §149.011(G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document, device, or item,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regardless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characteristic, including an electronic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received by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coming under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jurisdiction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any public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serves to document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organization, functions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policies, decisions, procedures,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or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activities of the office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record is not subject to disclosure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Act if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meet all 3 parts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4106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825" y="1066800"/>
            <a:ext cx="8810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minutes from a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pPr marL="457200" indent="-457200">
              <a:buAutoNum type="arabicPeriod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Investigative materials (portions of which may be exempt)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Annual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/ financial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Emails/text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that document the “business” of the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CPRB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Recordings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Bylaws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CPRB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95275"/>
            <a:ext cx="769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Examples of public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en-US" sz="28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0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1362075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kept/organized in a manner that they can be made available, upon request,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timely manner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retention schedule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readily available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for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maintained/destroyed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with the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425" y="142875"/>
            <a:ext cx="652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What is required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properly maintain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records?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9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49" y="1190625"/>
            <a:ext cx="863917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made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any manner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 person, phone, email, letter,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can be made anonymously; no reason has to be provided for the request;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some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 comply, the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may request more details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made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in person inspection or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copies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provided, including electronic delivery</a:t>
            </a:r>
            <a:endParaRPr lang="en-U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existing records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provided;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records need not be created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1" y="207943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omplying </a:t>
            </a:r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with a public records </a:t>
            </a:r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7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49" y="1190625"/>
            <a:ext cx="863917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Revised Code contains a number of exceptions to the definition of a public record.  These exceptions can be found at RC 149.43(A)(1) and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records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preparation records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law enforcement investigatory records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public service worker residential and familial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the release of which is prohibited by state or federal law (e.g. SSNs)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depiction by photograph, film, videotape, or printed or digital image under either of the following circumstances: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Depiction of a victim that intrudes upon victim’s expectation of bodily privacy and integrity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of sexually oriented offense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portions of a body-worn camera or dashboard camera recording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1" y="207943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Exceptions to Public Records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3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508000"/>
            <a:ext cx="862965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Available, invaluable resource: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hangingPunct="0"/>
            <a:endParaRPr lang="en-US" altLang="en-US" sz="2800" dirty="0" smtClean="0">
              <a:latin typeface="Arial" panose="020B0604020202020204" pitchFamily="34" charset="0"/>
            </a:endParaRPr>
          </a:p>
          <a:p>
            <a:pPr lvl="0" algn="ctr" defTabSz="914400" eaLnBrk="0" hangingPunct="0"/>
            <a:r>
              <a:rPr lang="en-US" altLang="en-US" sz="2800" dirty="0" smtClean="0">
                <a:latin typeface="Arial" panose="020B0604020202020204" pitchFamily="34" charset="0"/>
              </a:rPr>
              <a:t>The Ohio Sunshine Law Manual 2021</a:t>
            </a:r>
          </a:p>
          <a:p>
            <a:pPr lvl="0" defTabSz="914400" eaLnBrk="0" hangingPunct="0"/>
            <a:endParaRPr lang="en-US" altLang="en-US" sz="2800" dirty="0" smtClean="0">
              <a:latin typeface="Arial" panose="020B0604020202020204" pitchFamily="34" charset="0"/>
            </a:endParaRPr>
          </a:p>
          <a:p>
            <a:pPr lvl="0" defTabSz="914400" eaLnBrk="0" hangingPunct="0"/>
            <a:endParaRPr lang="en-US" altLang="en-US" sz="2800" dirty="0">
              <a:latin typeface="Arial" panose="020B0604020202020204" pitchFamily="34" charset="0"/>
            </a:endParaRPr>
          </a:p>
          <a:p>
            <a:pPr lvl="0" defTabSz="914400" eaLnBrk="0" hangingPunct="0"/>
            <a:endParaRPr lang="en-US" altLang="en-US" sz="2800" dirty="0" smtClean="0">
              <a:latin typeface="Arial" panose="020B0604020202020204" pitchFamily="34" charset="0"/>
            </a:endParaRPr>
          </a:p>
          <a:p>
            <a:pPr lvl="0" defTabSz="914400" eaLnBrk="0" hangingPunct="0"/>
            <a:endParaRPr lang="en-US" altLang="en-US" sz="2800" dirty="0" smtClean="0">
              <a:latin typeface="Arial" panose="020B0604020202020204" pitchFamily="34" charset="0"/>
              <a:hlinkClick r:id="rId2"/>
            </a:endParaRPr>
          </a:p>
          <a:p>
            <a:pPr lvl="0" defTabSz="914400" eaLnBrk="0" hangingPunct="0"/>
            <a:endParaRPr lang="en-US" altLang="en-US" sz="2800" dirty="0">
              <a:latin typeface="Arial" panose="020B0604020202020204" pitchFamily="34" charset="0"/>
              <a:hlinkClick r:id="rId2"/>
            </a:endParaRPr>
          </a:p>
          <a:p>
            <a:pPr lvl="0" defTabSz="914400" eaLnBrk="0" hangingPunct="0"/>
            <a:endParaRPr lang="en-US" altLang="en-US" sz="2800" dirty="0" smtClean="0">
              <a:latin typeface="Arial" panose="020B0604020202020204" pitchFamily="34" charset="0"/>
              <a:hlinkClick r:id="rId2"/>
            </a:endParaRPr>
          </a:p>
          <a:p>
            <a:pPr lvl="0" defTabSz="914400" eaLnBrk="0" hangingPunct="0"/>
            <a:endParaRPr lang="en-US" altLang="en-US" sz="2800" dirty="0">
              <a:latin typeface="Arial" panose="020B0604020202020204" pitchFamily="34" charset="0"/>
              <a:hlinkClick r:id="rId2"/>
            </a:endParaRPr>
          </a:p>
          <a:p>
            <a:pPr lvl="0" defTabSz="914400" eaLnBrk="0" hangingPunct="0"/>
            <a:r>
              <a:rPr lang="en-US" altLang="en-US" sz="2800" dirty="0" smtClean="0">
                <a:latin typeface="Arial" panose="020B0604020202020204" pitchFamily="34" charset="0"/>
                <a:hlinkClick r:id="rId2"/>
              </a:rPr>
              <a:t>https</a:t>
            </a:r>
            <a:r>
              <a:rPr lang="en-US" altLang="en-US" sz="2800" dirty="0">
                <a:latin typeface="Arial" panose="020B0604020202020204" pitchFamily="34" charset="0"/>
                <a:hlinkClick r:id="rId2"/>
              </a:rPr>
              <a:t>://</a:t>
            </a:r>
            <a:r>
              <a:rPr lang="en-US" altLang="en-US" sz="2800" dirty="0" smtClean="0">
                <a:latin typeface="Arial" panose="020B0604020202020204" pitchFamily="34" charset="0"/>
                <a:hlinkClick r:id="rId2"/>
              </a:rPr>
              <a:t>www.ohioattorneygeneral.gov/Legal/Sunshine-Laws</a:t>
            </a:r>
            <a:endParaRPr lang="en-US" altLang="en-US" sz="2800" dirty="0" smtClean="0">
              <a:latin typeface="Arial" panose="020B0604020202020204" pitchFamily="34" charset="0"/>
            </a:endParaRPr>
          </a:p>
          <a:p>
            <a:pPr lvl="0" defTabSz="914400" eaLnBrk="0" hangingPunct="0"/>
            <a:endParaRPr lang="en-US" altLang="en-US" sz="2800" dirty="0">
              <a:latin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87" y="2214562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6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374" y="257175"/>
            <a:ext cx="8467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Columbus City Codes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require: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of the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[Civilian Police Review] Board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shall be public meetings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with the general laws of the state of Ohio pertaining to the requirements of open meetings of public bodies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72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508000"/>
            <a:ext cx="862965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Lara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Baker-Morrish</a:t>
            </a:r>
          </a:p>
          <a:p>
            <a:pPr lvl="0" algn="ctr" defTabSz="914400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 Counsel</a:t>
            </a:r>
          </a:p>
          <a:p>
            <a:pPr lvl="0" algn="ctr" defTabSz="914400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Deputy City Attorney </a:t>
            </a:r>
            <a:b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Columbus City Attorney Zach Klein's Office </a:t>
            </a:r>
            <a:b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Telephone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(614) 645-7388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hangingPunct="0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LNBaker-morrish@Columbus.gov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hangingPunct="0"/>
            <a:endParaRPr lang="en-US" altLang="en-US" sz="2800" dirty="0">
              <a:latin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49" y="971550"/>
            <a:ext cx="8305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Meetings Act requires that </a:t>
            </a: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bodies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their business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are open to the public.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body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include the committees or subcommittees of a public body, even if these committees do not make the final decisions of the public body.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“meeting”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MATTER WHAT YOU CALL IT – CAN EVEN BE ON EMAIL, OVER THE PHONE, ETC.)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224" y="280660"/>
            <a:ext cx="802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REQUIREMENTS OF THE OPEN MEETINGS 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08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5" y="681276"/>
            <a:ext cx="896302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AutoNum type="arabicParenBoth"/>
            </a:pP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prearranged gathering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buAutoNum type="arabicParenBoth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majority of the members of the public body (QUORUM), 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a public body must be </a:t>
            </a:r>
            <a:r>
              <a:rPr lang="en-US" sz="19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in person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 meeting in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considered present, vote, or be counted as part of a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quorum</a:t>
            </a:r>
            <a:r>
              <a:rPr lang="en-US" sz="19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unless a specific law permits otherwise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In the absence of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authority, public bodies may not conduct a meeting via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telephonic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conferencing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discussing or deliberating public business.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“Discussion” is an exchange of words, comments, or ideas. 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“Deliberation” is the weighing and examination of reasons for and against taking a course of action. 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“Discussion” or “deliberation” does not generally include information-gathering, attending presentations, or isolated conversations between employees.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561" y="177641"/>
            <a:ext cx="7562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Meeting is: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5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781050"/>
            <a:ext cx="73056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Meetings Act requires that a public body give appropriate public 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notice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its meetings.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712" y="400050"/>
            <a:ext cx="8553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regular meetings,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include the time and place of the meeting.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Bulletin is one option for providing notice.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the City webpage is another option.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meetings should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held at prearranged intervals, such as monthly.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other meetings—special and emergency meetings—notice must include the time, place, and purpose of the meeting.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provide at least 24 hours-notice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8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1974" y="674839"/>
            <a:ext cx="7972425" cy="371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Open Meetings Act requires that a public body make all of its meetings </a:t>
            </a:r>
            <a:r>
              <a:rPr lang="en-US" sz="4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the public at all times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4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546129"/>
            <a:ext cx="8705850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 ballots, whispering of public business, and “round-robin” discussions are all prohibited under the openness requirement.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public body may go into “executive session”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 of public hearing.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 procedure must be followed to move into an executive session, including a motion, second, and roll call vote in open session. </a:t>
            </a:r>
          </a:p>
        </p:txBody>
      </p:sp>
    </p:spTree>
    <p:extLst>
      <p:ext uri="{BB962C8B-B14F-4D97-AF65-F5344CB8AC3E}">
        <p14:creationId xmlns:p14="http://schemas.microsoft.com/office/powerpoint/2010/main" val="4610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25" y="204849"/>
            <a:ext cx="8801100" cy="569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in an executive session </a:t>
            </a:r>
            <a:r>
              <a:rPr lang="en-US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be limited to one of following topics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Personnel matters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Purchase or sale of property by the public body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Pending or imminent court action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Collective bargaining matters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Matters required, by law, to be kept confidential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 matters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Hospital trade secrets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Confidential business information of an applicant for economic development assistance (trade secret,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Veterans Service Commission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applications</a:t>
            </a:r>
          </a:p>
          <a:p>
            <a:pPr marR="0"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votes and no official action may be taken in executive session.</a:t>
            </a:r>
          </a:p>
        </p:txBody>
      </p:sp>
    </p:spTree>
    <p:extLst>
      <p:ext uri="{BB962C8B-B14F-4D97-AF65-F5344CB8AC3E}">
        <p14:creationId xmlns:p14="http://schemas.microsoft.com/office/powerpoint/2010/main" val="3551338138"/>
      </p:ext>
    </p:extLst>
  </p:cSld>
  <p:clrMapOvr>
    <a:masterClrMapping/>
  </p:clrMapOvr>
</p:sld>
</file>

<file path=ppt/theme/theme1.xml><?xml version="1.0" encoding="utf-8"?>
<a:theme xmlns:a="http://schemas.openxmlformats.org/drawingml/2006/main" name="City Branding">
  <a:themeElements>
    <a:clrScheme name="Custom 3">
      <a:dk1>
        <a:sysClr val="windowText" lastClr="000000"/>
      </a:dk1>
      <a:lt1>
        <a:sysClr val="window" lastClr="FFFFFF"/>
      </a:lt1>
      <a:dk2>
        <a:srgbClr val="F9F8F7"/>
      </a:dk2>
      <a:lt2>
        <a:srgbClr val="EEECE1"/>
      </a:lt2>
      <a:accent1>
        <a:srgbClr val="4F81BD"/>
      </a:accent1>
      <a:accent2>
        <a:srgbClr val="C0504D"/>
      </a:accent2>
      <a:accent3>
        <a:srgbClr val="00539B"/>
      </a:accent3>
      <a:accent4>
        <a:srgbClr val="FFFEFE"/>
      </a:accent4>
      <a:accent5>
        <a:srgbClr val="FFFFFE"/>
      </a:accent5>
      <a:accent6>
        <a:srgbClr val="FCFCF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ighborhoods Branding template 2019 [Read-Only]" id="{B3A930D0-0BA2-4E16-B4DA-91A0D4598660}" vid="{38426083-68B7-4BC2-8D61-D6A696DA0E0B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3F9D2A2DFFB43A567AC9E8FB8E646" ma:contentTypeVersion="0" ma:contentTypeDescription="Create a new document." ma:contentTypeScope="" ma:versionID="7d21dd603f67ae192e0bd9bd166f57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AAA72C-A17A-46E4-85C3-603E77BAFE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DDCF30-B3AB-4E79-BE82-BCAED28DA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16613D-2DC0-4838-9ACD-668F2934F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Neighborhoods Branding template 2019</Template>
  <TotalTime>200</TotalTime>
  <Words>1144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Wingdings 3</vt:lpstr>
      <vt:lpstr>City Branding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Columbus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Toya J.</dc:creator>
  <cp:lastModifiedBy>Baker-Morrish, Lara N.</cp:lastModifiedBy>
  <cp:revision>21</cp:revision>
  <dcterms:created xsi:type="dcterms:W3CDTF">2020-05-06T03:56:09Z</dcterms:created>
  <dcterms:modified xsi:type="dcterms:W3CDTF">2021-05-28T14:43:06Z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2200</vt:r8>
  </property>
</Properties>
</file>