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9" r:id="rId2"/>
    <p:sldId id="528" r:id="rId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ssault, Kathleen E." initials="DKE" lastIdx="1" clrIdx="0">
    <p:extLst>
      <p:ext uri="{19B8F6BF-5375-455C-9EA6-DF929625EA0E}">
        <p15:presenceInfo xmlns:p15="http://schemas.microsoft.com/office/powerpoint/2012/main" userId="S-1-5-21-3372424320-917912410-3870902482-59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D62"/>
    <a:srgbClr val="0000FF"/>
    <a:srgbClr val="B0B09C"/>
    <a:srgbClr val="1F694B"/>
    <a:srgbClr val="FF99FF"/>
    <a:srgbClr val="FF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52" autoAdjust="0"/>
    <p:restoredTop sz="76439" autoAdjust="0"/>
  </p:normalViewPr>
  <p:slideViewPr>
    <p:cSldViewPr snapToGrid="0">
      <p:cViewPr varScale="1">
        <p:scale>
          <a:sx n="98" d="100"/>
          <a:sy n="98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0" y="0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CDACACE-66FA-4CA8-86E2-3F15DCE20AE6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0" y="6948171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5BC26830-2541-4D54-A37B-27530557C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4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60" y="0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8E992EA-1901-4E05-A515-53AA0A833E38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3474720"/>
            <a:ext cx="7680960" cy="3291840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60" y="6948171"/>
            <a:ext cx="4160520" cy="36576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03A042C-0773-495A-8562-EFDE197D1C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Show the 2’  and 15’ dimension for offset and ROW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A042C-0773-495A-8562-EFDE197D1C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F5E-4727-4EBC-99E4-2F9139417B42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24574"/>
            <a:ext cx="2895600" cy="596901"/>
          </a:xfrm>
        </p:spPr>
        <p:txBody>
          <a:bodyPr/>
          <a:lstStyle/>
          <a:p>
            <a:r>
              <a:rPr lang="en-US" dirty="0" smtClean="0"/>
              <a:t>In-House Design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42875" y="180975"/>
            <a:ext cx="8915400" cy="117157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282" name="Picture 1" descr="COC_Public%20Service_RGB_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285750"/>
            <a:ext cx="1771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5CD-478C-4B2F-AD7B-B6AFCDEDF155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671D-41C3-4156-9F43-8D39F98F8187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A4A1-D8C9-4BA7-92A1-12544EEE5DF8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6505-AE76-47AE-B11B-4756E9ACA0CD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1D3-60D1-4351-BD8B-3320292DDE19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0D4C-B2D2-44F4-9B55-62BB2B63BF61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7FD9-DD3F-4AA7-9A9D-5277B4513523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01C2-04C5-48CA-88F1-B729C2EECCCE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6079-D86D-4721-9257-D6F4AD454A3B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F1B-8D15-4CF9-A847-3E35F7266EC3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779D-7AC2-481A-B4AF-DC9872F59067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8553-D7CE-49B8-A555-B856885E86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42875" y="180975"/>
            <a:ext cx="8915400" cy="117157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 descr="COC_Public%20Service_RGB_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285750"/>
            <a:ext cx="1771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file in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Go to Slide 2</a:t>
            </a:r>
          </a:p>
          <a:p>
            <a:r>
              <a:rPr lang="en-US" dirty="0" smtClean="0"/>
              <a:t>Click on slide show mode </a:t>
            </a:r>
          </a:p>
          <a:p>
            <a:r>
              <a:rPr lang="en-US" dirty="0" smtClean="0"/>
              <a:t>Click through the steps using the space bar or mouse as you would a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8553-D7CE-49B8-A555-B856885E86A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28601"/>
            <a:ext cx="91440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Intersection Design</a:t>
            </a:r>
            <a:r>
              <a:rPr lang="en-US" b="1" u="sng" dirty="0" smtClean="0">
                <a:solidFill>
                  <a:srgbClr val="1F694B"/>
                </a:solidFill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rgbClr val="1F694B"/>
                </a:solidFill>
                <a:cs typeface="Times New Roman" pitchFamily="18" charset="0"/>
              </a:rPr>
            </a:br>
            <a:endParaRPr lang="en-US" b="1" dirty="0"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48" y="1579028"/>
            <a:ext cx="4514850" cy="4695825"/>
          </a:xfrm>
          <a:prstGeom prst="rect">
            <a:avLst/>
          </a:prstGeom>
        </p:spPr>
      </p:pic>
      <p:grpSp>
        <p:nvGrpSpPr>
          <p:cNvPr id="98" name="Step 7.3 D callout left"/>
          <p:cNvGrpSpPr/>
          <p:nvPr/>
        </p:nvGrpSpPr>
        <p:grpSpPr>
          <a:xfrm>
            <a:off x="1596115" y="4239295"/>
            <a:ext cx="441159" cy="489627"/>
            <a:chOff x="1596115" y="4239295"/>
            <a:chExt cx="441159" cy="489627"/>
          </a:xfrm>
        </p:grpSpPr>
        <p:cxnSp>
          <p:nvCxnSpPr>
            <p:cNvPr id="95" name="Straight Connector 94"/>
            <p:cNvCxnSpPr/>
            <p:nvPr/>
          </p:nvCxnSpPr>
          <p:spPr>
            <a:xfrm rot="6829485">
              <a:off x="1482048" y="4382245"/>
              <a:ext cx="460744" cy="232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 rot="3057204">
              <a:off x="1756221" y="4447030"/>
              <a:ext cx="74952" cy="68873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825583" y="4239295"/>
              <a:ext cx="2116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93" name="Step 7.3 D callout right"/>
          <p:cNvGrpSpPr/>
          <p:nvPr/>
        </p:nvGrpSpPr>
        <p:grpSpPr>
          <a:xfrm>
            <a:off x="3266294" y="4048656"/>
            <a:ext cx="521071" cy="427977"/>
            <a:chOff x="3266294" y="4048656"/>
            <a:chExt cx="521071" cy="427977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3326621" y="4244024"/>
              <a:ext cx="460744" cy="232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 rot="17827719">
              <a:off x="3471059" y="4258442"/>
              <a:ext cx="74952" cy="68873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66294" y="4048656"/>
              <a:ext cx="2116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81" name="Step 7.3"/>
          <p:cNvSpPr txBox="1"/>
          <p:nvPr/>
        </p:nvSpPr>
        <p:spPr>
          <a:xfrm>
            <a:off x="6245066" y="1436779"/>
            <a:ext cx="25888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Where obstructions or vehicle sight distance prevent the curb ramps from being located as described in 1 and 2, the ramp may be located closer to the intersection providing a 4’x4’ clear space parallel to the ramp centerline is provided with a 2’ setback from the parallel roadway projection as shown (D)</a:t>
            </a:r>
          </a:p>
        </p:txBody>
      </p:sp>
      <p:sp>
        <p:nvSpPr>
          <p:cNvPr id="82" name="Step 7.2"/>
          <p:cNvSpPr txBox="1"/>
          <p:nvPr/>
        </p:nvSpPr>
        <p:spPr>
          <a:xfrm>
            <a:off x="6144520" y="1383541"/>
            <a:ext cx="2588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Either the Maximum Safe Crossing Limit (Line A) or the back of the legal crosswalk (Line B)-whichever is the closest to the intersection.</a:t>
            </a:r>
          </a:p>
        </p:txBody>
      </p:sp>
      <p:sp>
        <p:nvSpPr>
          <p:cNvPr id="18" name="Step 7.1"/>
          <p:cNvSpPr txBox="1"/>
          <p:nvPr/>
        </p:nvSpPr>
        <p:spPr>
          <a:xfrm>
            <a:off x="6220145" y="1401257"/>
            <a:ext cx="25888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7</a:t>
            </a:r>
          </a:p>
          <a:p>
            <a:r>
              <a:rPr lang="en-US" dirty="0" smtClean="0"/>
              <a:t>Establish Design Boundary defined by: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maximum rotation around the curb radius into the intersection that will allow a level turning area at the flat roadway crown inside the crosswalk and at a safe distance from parallel vehicular traffic.  Lines C1 and C2 represent the centerline of the curb ramp, perpendicular to the curb (radius), and</a:t>
            </a:r>
          </a:p>
        </p:txBody>
      </p:sp>
      <p:grpSp>
        <p:nvGrpSpPr>
          <p:cNvPr id="77" name="Step 6-C2 line &amp; label"/>
          <p:cNvGrpSpPr/>
          <p:nvPr/>
        </p:nvGrpSpPr>
        <p:grpSpPr>
          <a:xfrm>
            <a:off x="2670773" y="4173648"/>
            <a:ext cx="2006654" cy="687774"/>
            <a:chOff x="2670773" y="4173648"/>
            <a:chExt cx="2006654" cy="687774"/>
          </a:xfrm>
        </p:grpSpPr>
        <p:cxnSp>
          <p:nvCxnSpPr>
            <p:cNvPr id="71" name="Straight Connector 70"/>
            <p:cNvCxnSpPr/>
            <p:nvPr/>
          </p:nvCxnSpPr>
          <p:spPr>
            <a:xfrm flipH="1" flipV="1">
              <a:off x="2670773" y="4173648"/>
              <a:ext cx="1763709" cy="687774"/>
            </a:xfrm>
            <a:prstGeom prst="line">
              <a:avLst/>
            </a:prstGeom>
            <a:ln w="158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2 label"/>
            <p:cNvSpPr txBox="1"/>
            <p:nvPr/>
          </p:nvSpPr>
          <p:spPr>
            <a:xfrm rot="1233997">
              <a:off x="3969802" y="4546453"/>
              <a:ext cx="7076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Line C2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" name="Step 6-C1 line &amp; label"/>
          <p:cNvGrpSpPr/>
          <p:nvPr/>
        </p:nvGrpSpPr>
        <p:grpSpPr>
          <a:xfrm>
            <a:off x="978038" y="4173648"/>
            <a:ext cx="1692735" cy="869646"/>
            <a:chOff x="978038" y="4173648"/>
            <a:chExt cx="1692735" cy="869646"/>
          </a:xfrm>
        </p:grpSpPr>
        <p:cxnSp>
          <p:nvCxnSpPr>
            <p:cNvPr id="70" name="Straight Connector 69"/>
            <p:cNvCxnSpPr/>
            <p:nvPr/>
          </p:nvCxnSpPr>
          <p:spPr>
            <a:xfrm flipV="1">
              <a:off x="1079306" y="4173648"/>
              <a:ext cx="1591467" cy="869646"/>
            </a:xfrm>
            <a:prstGeom prst="line">
              <a:avLst/>
            </a:prstGeom>
            <a:ln w="158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1 label"/>
            <p:cNvSpPr txBox="1"/>
            <p:nvPr/>
          </p:nvSpPr>
          <p:spPr>
            <a:xfrm rot="19952427">
              <a:off x="978038" y="4590524"/>
              <a:ext cx="7387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Line C1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8" name="Step 6 text"/>
          <p:cNvSpPr txBox="1"/>
          <p:nvPr/>
        </p:nvSpPr>
        <p:spPr>
          <a:xfrm>
            <a:off x="6238707" y="1389835"/>
            <a:ext cx="2601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6-Intersect crown of roadway at 2 </a:t>
            </a:r>
            <a:r>
              <a:rPr lang="en-US" dirty="0" err="1" smtClean="0"/>
              <a:t>ft</a:t>
            </a:r>
            <a:r>
              <a:rPr lang="en-US" dirty="0" smtClean="0"/>
              <a:t> setback (Lines C1 &amp; C2)</a:t>
            </a:r>
            <a:endParaRPr lang="en-US" dirty="0"/>
          </a:p>
        </p:txBody>
      </p:sp>
      <p:grpSp>
        <p:nvGrpSpPr>
          <p:cNvPr id="43" name="Step 6"/>
          <p:cNvGrpSpPr/>
          <p:nvPr/>
        </p:nvGrpSpPr>
        <p:grpSpPr>
          <a:xfrm>
            <a:off x="3143288" y="2689392"/>
            <a:ext cx="787651" cy="378385"/>
            <a:chOff x="3152114" y="2534151"/>
            <a:chExt cx="787651" cy="378385"/>
          </a:xfrm>
        </p:grpSpPr>
        <p:sp>
          <p:nvSpPr>
            <p:cNvPr id="15" name="Rounded Rectangular Callout 14"/>
            <p:cNvSpPr/>
            <p:nvPr/>
          </p:nvSpPr>
          <p:spPr>
            <a:xfrm>
              <a:off x="3200492" y="2579416"/>
              <a:ext cx="679010" cy="287850"/>
            </a:xfrm>
            <a:prstGeom prst="wedgeRoundRectCallout">
              <a:avLst>
                <a:gd name="adj1" fmla="val -125396"/>
                <a:gd name="adj2" fmla="val 447068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52114" y="2534151"/>
              <a:ext cx="787651" cy="37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Step 6</a:t>
              </a:r>
              <a:endParaRPr lang="en-US" dirty="0"/>
            </a:p>
          </p:txBody>
        </p:sp>
      </p:grpSp>
      <p:cxnSp>
        <p:nvCxnSpPr>
          <p:cNvPr id="4" name="Step 3 R/W line2"/>
          <p:cNvCxnSpPr/>
          <p:nvPr/>
        </p:nvCxnSpPr>
        <p:spPr>
          <a:xfrm flipV="1">
            <a:off x="762092" y="5495925"/>
            <a:ext cx="1971583" cy="180975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ep 3 R/W line1"/>
          <p:cNvCxnSpPr/>
          <p:nvPr/>
        </p:nvCxnSpPr>
        <p:spPr>
          <a:xfrm flipV="1">
            <a:off x="2670773" y="5086235"/>
            <a:ext cx="1971583" cy="180975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140547" y="5176722"/>
            <a:ext cx="13653" cy="1179629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25422" y="5676900"/>
            <a:ext cx="0" cy="819764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21207925">
            <a:off x="278451" y="5557904"/>
            <a:ext cx="7876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R/W</a:t>
            </a:r>
            <a:endParaRPr lang="en-US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1207925">
            <a:off x="4574226" y="4929254"/>
            <a:ext cx="7876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R/W</a:t>
            </a:r>
            <a:endParaRPr lang="en-US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9" name="Step 5a-Line A"/>
          <p:cNvGrpSpPr/>
          <p:nvPr/>
        </p:nvGrpSpPr>
        <p:grpSpPr>
          <a:xfrm>
            <a:off x="1173801" y="5338829"/>
            <a:ext cx="2390180" cy="276999"/>
            <a:chOff x="1173801" y="5338829"/>
            <a:chExt cx="2390180" cy="276999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1653765" y="5343714"/>
              <a:ext cx="1910216" cy="170271"/>
            </a:xfrm>
            <a:prstGeom prst="line">
              <a:avLst/>
            </a:prstGeom>
            <a:ln w="571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21207925">
              <a:off x="1173801" y="5338829"/>
              <a:ext cx="78765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Line A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Step 5"/>
          <p:cNvGrpSpPr/>
          <p:nvPr/>
        </p:nvGrpSpPr>
        <p:grpSpPr>
          <a:xfrm>
            <a:off x="164151" y="4710179"/>
            <a:ext cx="787651" cy="378385"/>
            <a:chOff x="164151" y="4710179"/>
            <a:chExt cx="787651" cy="378385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212529" y="4755444"/>
              <a:ext cx="679010" cy="287850"/>
            </a:xfrm>
            <a:prstGeom prst="wedgeRoundRectCallout">
              <a:avLst>
                <a:gd name="adj1" fmla="val 194437"/>
                <a:gd name="adj2" fmla="val 195582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151" y="4710179"/>
              <a:ext cx="787651" cy="37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Step 5</a:t>
              </a:r>
              <a:endParaRPr lang="en-US" dirty="0"/>
            </a:p>
          </p:txBody>
        </p:sp>
      </p:grpSp>
      <p:sp>
        <p:nvSpPr>
          <p:cNvPr id="67" name="Step 5 text"/>
          <p:cNvSpPr txBox="1"/>
          <p:nvPr/>
        </p:nvSpPr>
        <p:spPr>
          <a:xfrm>
            <a:off x="6252379" y="1401257"/>
            <a:ext cx="2601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5-Locate Maximum Safe Crossing Limit (Line A)</a:t>
            </a:r>
          </a:p>
          <a:p>
            <a:r>
              <a:rPr lang="en-US" dirty="0" smtClean="0"/>
              <a:t>X=25’ for radius &lt; 20’</a:t>
            </a:r>
          </a:p>
          <a:p>
            <a:r>
              <a:rPr lang="en-US" dirty="0" smtClean="0"/>
              <a:t>Otherwise, X=radius +5’</a:t>
            </a:r>
            <a:endParaRPr lang="en-US" dirty="0"/>
          </a:p>
        </p:txBody>
      </p:sp>
      <p:grpSp>
        <p:nvGrpSpPr>
          <p:cNvPr id="48" name="Step 4a-Line B"/>
          <p:cNvGrpSpPr/>
          <p:nvPr/>
        </p:nvGrpSpPr>
        <p:grpSpPr>
          <a:xfrm>
            <a:off x="411801" y="5697318"/>
            <a:ext cx="3678008" cy="451910"/>
            <a:chOff x="411801" y="5697318"/>
            <a:chExt cx="3678008" cy="451910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914492" y="5697318"/>
              <a:ext cx="3175317" cy="322483"/>
            </a:xfrm>
            <a:prstGeom prst="line">
              <a:avLst/>
            </a:prstGeom>
            <a:ln w="571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21207925">
              <a:off x="411801" y="5872229"/>
              <a:ext cx="78765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Line B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6" name="Step 4 text"/>
          <p:cNvSpPr txBox="1"/>
          <p:nvPr/>
        </p:nvSpPr>
        <p:spPr>
          <a:xfrm>
            <a:off x="6238707" y="1411162"/>
            <a:ext cx="2601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4-Define legal crosswalk</a:t>
            </a:r>
          </a:p>
          <a:p>
            <a:r>
              <a:rPr lang="en-US" dirty="0" smtClean="0"/>
              <a:t>(Line B) using roadway projection farthest from roadway PLUS 15 </a:t>
            </a:r>
            <a:r>
              <a:rPr lang="en-US" dirty="0" err="1" smtClean="0"/>
              <a:t>ft</a:t>
            </a:r>
            <a:endParaRPr lang="en-US" dirty="0"/>
          </a:p>
        </p:txBody>
      </p:sp>
      <p:grpSp>
        <p:nvGrpSpPr>
          <p:cNvPr id="47" name="Step 4"/>
          <p:cNvGrpSpPr/>
          <p:nvPr/>
        </p:nvGrpSpPr>
        <p:grpSpPr>
          <a:xfrm>
            <a:off x="2999714" y="6243126"/>
            <a:ext cx="787651" cy="378385"/>
            <a:chOff x="2999714" y="6243126"/>
            <a:chExt cx="787651" cy="378385"/>
          </a:xfrm>
        </p:grpSpPr>
        <p:sp>
          <p:nvSpPr>
            <p:cNvPr id="34" name="Rounded Rectangular Callout 33"/>
            <p:cNvSpPr/>
            <p:nvPr/>
          </p:nvSpPr>
          <p:spPr>
            <a:xfrm>
              <a:off x="3057617" y="6288391"/>
              <a:ext cx="679010" cy="287850"/>
            </a:xfrm>
            <a:prstGeom prst="wedgeRoundRectCallout">
              <a:avLst>
                <a:gd name="adj1" fmla="val -180104"/>
                <a:gd name="adj2" fmla="val -191573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9714" y="6243126"/>
              <a:ext cx="787651" cy="37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Step 4</a:t>
              </a:r>
              <a:endParaRPr lang="en-US" dirty="0"/>
            </a:p>
          </p:txBody>
        </p:sp>
      </p:grpSp>
      <p:sp>
        <p:nvSpPr>
          <p:cNvPr id="65" name="Step 3 text"/>
          <p:cNvSpPr txBox="1"/>
          <p:nvPr/>
        </p:nvSpPr>
        <p:spPr>
          <a:xfrm>
            <a:off x="6252379" y="1435399"/>
            <a:ext cx="2601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3-Extend each R/W parallel to roadway projection</a:t>
            </a:r>
            <a:endParaRPr lang="en-US" dirty="0"/>
          </a:p>
        </p:txBody>
      </p:sp>
      <p:grpSp>
        <p:nvGrpSpPr>
          <p:cNvPr id="46" name="Step 3"/>
          <p:cNvGrpSpPr/>
          <p:nvPr/>
        </p:nvGrpSpPr>
        <p:grpSpPr>
          <a:xfrm>
            <a:off x="4809464" y="5909751"/>
            <a:ext cx="787651" cy="378385"/>
            <a:chOff x="4809464" y="5909751"/>
            <a:chExt cx="787651" cy="378385"/>
          </a:xfrm>
        </p:grpSpPr>
        <p:sp>
          <p:nvSpPr>
            <p:cNvPr id="21" name="Rounded Rectangular Callout 20"/>
            <p:cNvSpPr/>
            <p:nvPr/>
          </p:nvSpPr>
          <p:spPr>
            <a:xfrm>
              <a:off x="4857842" y="5955016"/>
              <a:ext cx="679010" cy="287850"/>
            </a:xfrm>
            <a:prstGeom prst="wedgeRoundRectCallout">
              <a:avLst>
                <a:gd name="adj1" fmla="val -248841"/>
                <a:gd name="adj2" fmla="val -31400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4867367" y="5955016"/>
              <a:ext cx="679010" cy="287850"/>
            </a:xfrm>
            <a:prstGeom prst="wedgeRoundRectCallout">
              <a:avLst>
                <a:gd name="adj1" fmla="val -369479"/>
                <a:gd name="adj2" fmla="val -198191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464" y="5909751"/>
              <a:ext cx="787651" cy="37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Step 3</a:t>
              </a:r>
              <a:endParaRPr lang="en-US" dirty="0"/>
            </a:p>
          </p:txBody>
        </p:sp>
      </p:grpSp>
      <p:grpSp>
        <p:nvGrpSpPr>
          <p:cNvPr id="79" name="Step 2 dimension calout"/>
          <p:cNvGrpSpPr/>
          <p:nvPr/>
        </p:nvGrpSpPr>
        <p:grpSpPr>
          <a:xfrm>
            <a:off x="2312670" y="2870768"/>
            <a:ext cx="574022" cy="1392622"/>
            <a:chOff x="2312670" y="2870768"/>
            <a:chExt cx="574022" cy="139262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2366010" y="3962400"/>
              <a:ext cx="22860" cy="300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312670" y="3996690"/>
              <a:ext cx="118110" cy="94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327910" y="4149090"/>
              <a:ext cx="118110" cy="94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/>
            <p:cNvSpPr/>
            <p:nvPr/>
          </p:nvSpPr>
          <p:spPr>
            <a:xfrm>
              <a:off x="2438355" y="2996700"/>
              <a:ext cx="151334" cy="1146675"/>
            </a:xfrm>
            <a:custGeom>
              <a:avLst/>
              <a:gdLst>
                <a:gd name="connsiteX0" fmla="*/ 45 w 181020"/>
                <a:gd name="connsiteY0" fmla="*/ 452859 h 452859"/>
                <a:gd name="connsiteX1" fmla="*/ 161970 w 181020"/>
                <a:gd name="connsiteY1" fmla="*/ 195684 h 452859"/>
                <a:gd name="connsiteX2" fmla="*/ 45 w 181020"/>
                <a:gd name="connsiteY2" fmla="*/ 24234 h 452859"/>
                <a:gd name="connsiteX3" fmla="*/ 181020 w 181020"/>
                <a:gd name="connsiteY3" fmla="*/ 5184 h 45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020" h="452859">
                  <a:moveTo>
                    <a:pt x="45" y="452859"/>
                  </a:moveTo>
                  <a:cubicBezTo>
                    <a:pt x="81007" y="359990"/>
                    <a:pt x="161970" y="267121"/>
                    <a:pt x="161970" y="195684"/>
                  </a:cubicBezTo>
                  <a:cubicBezTo>
                    <a:pt x="161970" y="124247"/>
                    <a:pt x="-3130" y="55984"/>
                    <a:pt x="45" y="24234"/>
                  </a:cubicBezTo>
                  <a:cubicBezTo>
                    <a:pt x="3220" y="-7516"/>
                    <a:pt x="92120" y="-1166"/>
                    <a:pt x="181020" y="5184"/>
                  </a:cubicBezTo>
                </a:path>
              </a:pathLst>
            </a:cu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553552" y="2870768"/>
              <a:ext cx="333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2’</a:t>
              </a:r>
              <a:endParaRPr lang="en-US" dirty="0"/>
            </a:p>
          </p:txBody>
        </p:sp>
      </p:grpSp>
      <p:cxnSp>
        <p:nvCxnSpPr>
          <p:cNvPr id="12" name="Step 2a"/>
          <p:cNvCxnSpPr/>
          <p:nvPr/>
        </p:nvCxnSpPr>
        <p:spPr>
          <a:xfrm flipV="1">
            <a:off x="1041149" y="3902044"/>
            <a:ext cx="3168712" cy="2716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Step 2"/>
          <p:cNvGrpSpPr/>
          <p:nvPr/>
        </p:nvGrpSpPr>
        <p:grpSpPr>
          <a:xfrm>
            <a:off x="713714" y="2520584"/>
            <a:ext cx="787651" cy="378385"/>
            <a:chOff x="713714" y="2520584"/>
            <a:chExt cx="787651" cy="378385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762092" y="2565849"/>
              <a:ext cx="679010" cy="287850"/>
            </a:xfrm>
            <a:prstGeom prst="wedgeRoundRectCallout">
              <a:avLst>
                <a:gd name="adj1" fmla="val 176201"/>
                <a:gd name="adj2" fmla="val 50663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3714" y="2520584"/>
              <a:ext cx="787651" cy="37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Step 2</a:t>
              </a:r>
              <a:endParaRPr lang="en-US" dirty="0"/>
            </a:p>
          </p:txBody>
        </p:sp>
      </p:grpSp>
      <p:sp>
        <p:nvSpPr>
          <p:cNvPr id="64" name="Step 2 text"/>
          <p:cNvSpPr txBox="1"/>
          <p:nvPr/>
        </p:nvSpPr>
        <p:spPr>
          <a:xfrm>
            <a:off x="6319222" y="1423360"/>
            <a:ext cx="2601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2-Establish 2 </a:t>
            </a:r>
            <a:r>
              <a:rPr lang="en-US" dirty="0" err="1" smtClean="0"/>
              <a:t>ft</a:t>
            </a:r>
            <a:r>
              <a:rPr lang="en-US" dirty="0" smtClean="0"/>
              <a:t> setback parallel to roadway projection</a:t>
            </a:r>
            <a:endParaRPr lang="en-US" dirty="0"/>
          </a:p>
        </p:txBody>
      </p:sp>
      <p:sp>
        <p:nvSpPr>
          <p:cNvPr id="63" name="Step 1 text"/>
          <p:cNvSpPr txBox="1"/>
          <p:nvPr/>
        </p:nvSpPr>
        <p:spPr>
          <a:xfrm>
            <a:off x="6332894" y="1389835"/>
            <a:ext cx="2601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1-Define Roadway Projection: Use PC &amp; PT to connect curb lines or extend edge of pavement</a:t>
            </a:r>
            <a:endParaRPr lang="en-US" dirty="0"/>
          </a:p>
        </p:txBody>
      </p:sp>
      <p:grpSp>
        <p:nvGrpSpPr>
          <p:cNvPr id="10" name="Step 1"/>
          <p:cNvGrpSpPr/>
          <p:nvPr/>
        </p:nvGrpSpPr>
        <p:grpSpPr>
          <a:xfrm>
            <a:off x="4934138" y="2996700"/>
            <a:ext cx="787651" cy="378385"/>
            <a:chOff x="3612335" y="4562944"/>
            <a:chExt cx="787651" cy="378385"/>
          </a:xfrm>
        </p:grpSpPr>
        <p:sp>
          <p:nvSpPr>
            <p:cNvPr id="8" name="Rounded Rectangular Callout 7"/>
            <p:cNvSpPr/>
            <p:nvPr/>
          </p:nvSpPr>
          <p:spPr>
            <a:xfrm>
              <a:off x="3657600" y="4608214"/>
              <a:ext cx="679010" cy="287850"/>
            </a:xfrm>
            <a:prstGeom prst="wedgeRoundRectCallout">
              <a:avLst>
                <a:gd name="adj1" fmla="val -301296"/>
                <a:gd name="adj2" fmla="val 26306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tep 1"/>
            <p:cNvSpPr txBox="1"/>
            <p:nvPr/>
          </p:nvSpPr>
          <p:spPr>
            <a:xfrm>
              <a:off x="3612335" y="4562944"/>
              <a:ext cx="787651" cy="378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Step 1</a:t>
              </a:r>
              <a:endParaRPr lang="en-US" dirty="0"/>
            </a:p>
          </p:txBody>
        </p:sp>
      </p:grpSp>
      <p:cxnSp>
        <p:nvCxnSpPr>
          <p:cNvPr id="80" name="Step 1-line"/>
          <p:cNvCxnSpPr/>
          <p:nvPr/>
        </p:nvCxnSpPr>
        <p:spPr>
          <a:xfrm flipV="1">
            <a:off x="1041149" y="3893661"/>
            <a:ext cx="3168712" cy="2716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Step 5 X"/>
          <p:cNvGrpSpPr/>
          <p:nvPr/>
        </p:nvGrpSpPr>
        <p:grpSpPr>
          <a:xfrm>
            <a:off x="2864570" y="3996690"/>
            <a:ext cx="213026" cy="1409027"/>
            <a:chOff x="2864570" y="3996690"/>
            <a:chExt cx="213026" cy="1409027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2999714" y="3996690"/>
              <a:ext cx="0" cy="1409027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2941631" y="4650159"/>
              <a:ext cx="135965" cy="138499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64570" y="4518327"/>
              <a:ext cx="211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Heirarchy of ramp placement"/>
          <p:cNvGrpSpPr/>
          <p:nvPr/>
        </p:nvGrpSpPr>
        <p:grpSpPr>
          <a:xfrm>
            <a:off x="5567158" y="3538950"/>
            <a:ext cx="3353620" cy="915479"/>
            <a:chOff x="394475" y="443343"/>
            <a:chExt cx="3353620" cy="915479"/>
          </a:xfrm>
        </p:grpSpPr>
        <p:sp>
          <p:nvSpPr>
            <p:cNvPr id="99" name="Rectangle 98"/>
            <p:cNvSpPr/>
            <p:nvPr/>
          </p:nvSpPr>
          <p:spPr>
            <a:xfrm>
              <a:off x="398597" y="512618"/>
              <a:ext cx="315117" cy="207818"/>
            </a:xfrm>
            <a:prstGeom prst="rect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94475" y="795823"/>
              <a:ext cx="315117" cy="20781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8592" y="1073797"/>
              <a:ext cx="315117" cy="20781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13713" y="443343"/>
              <a:ext cx="3022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First area to place ramps</a:t>
              </a:r>
              <a:endParaRPr lang="en-US" b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13713" y="714624"/>
              <a:ext cx="3022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Second area to place ramps</a:t>
              </a:r>
              <a:endParaRPr lang="en-US" b="1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5182" y="989490"/>
              <a:ext cx="3022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Third area to place ramps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591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1" grpId="1"/>
      <p:bldP spid="82" grpId="0"/>
      <p:bldP spid="82" grpId="1"/>
      <p:bldP spid="18" grpId="0"/>
      <p:bldP spid="18" grpId="1"/>
      <p:bldP spid="68" grpId="0"/>
      <p:bldP spid="68" grpId="1"/>
      <p:bldP spid="67" grpId="0"/>
      <p:bldP spid="67" grpId="1"/>
      <p:bldP spid="66" grpId="0"/>
      <p:bldP spid="66" grpId="1"/>
      <p:bldP spid="65" grpId="0"/>
      <p:bldP spid="65" grpId="1"/>
      <p:bldP spid="64" grpId="0"/>
      <p:bldP spid="64" grpId="1"/>
      <p:bldP spid="63" grpId="0"/>
      <p:bldP spid="63" grpId="1"/>
    </p:bldLst>
  </p:timing>
</p:sld>
</file>

<file path=ppt/theme/theme1.xml><?xml version="1.0" encoding="utf-8"?>
<a:theme xmlns:a="http://schemas.openxmlformats.org/drawingml/2006/main" name="DoM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DoMO</Template>
  <TotalTime>11594</TotalTime>
  <Words>332</Words>
  <Application>Microsoft Office PowerPoint</Application>
  <PresentationFormat>On-screen Show (4:3)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DoMO</vt:lpstr>
      <vt:lpstr>Instructions</vt:lpstr>
      <vt:lpstr>PowerPoint Presentation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Carrie F Fortman</dc:creator>
  <cp:lastModifiedBy>Wasosky, Steven S.</cp:lastModifiedBy>
  <cp:revision>611</cp:revision>
  <cp:lastPrinted>2018-07-13T15:03:51Z</cp:lastPrinted>
  <dcterms:created xsi:type="dcterms:W3CDTF">2011-02-07T13:44:17Z</dcterms:created>
  <dcterms:modified xsi:type="dcterms:W3CDTF">2018-07-13T15:10:09Z</dcterms:modified>
</cp:coreProperties>
</file>