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59" r:id="rId5"/>
    <p:sldId id="269" r:id="rId6"/>
    <p:sldId id="258" r:id="rId7"/>
    <p:sldId id="270" r:id="rId8"/>
    <p:sldId id="262" r:id="rId9"/>
    <p:sldId id="263" r:id="rId10"/>
    <p:sldId id="264" r:id="rId11"/>
    <p:sldId id="271" r:id="rId12"/>
    <p:sldId id="272" r:id="rId13"/>
    <p:sldId id="273" r:id="rId14"/>
    <p:sldId id="27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022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ysClr val="windowText" lastClr="000000"/>
                </a:solidFill>
              </a:rPr>
              <a:t>Citizens' Commission on Elected Official Compensation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dirty="0">
                <a:solidFill>
                  <a:sysClr val="windowText" lastClr="000000"/>
                </a:solidFill>
              </a:rPr>
              <a:t>Population of Studied </a:t>
            </a:r>
            <a:r>
              <a:rPr lang="en-US" sz="1800" b="1" dirty="0" smtClean="0">
                <a:solidFill>
                  <a:sysClr val="windowText" lastClr="000000"/>
                </a:solidFill>
              </a:rPr>
              <a:t>Municipalities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b="1" dirty="0">
                <a:solidFill>
                  <a:sysClr val="windowText" lastClr="000000"/>
                </a:solidFill>
              </a:rPr>
              <a:t>March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Population!$B$1</c:f>
              <c:strCache>
                <c:ptCount val="1"/>
                <c:pt idx="0">
                  <c:v>Population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3"/>
              <c:layout>
                <c:manualLayout>
                  <c:x val="0"/>
                  <c:y val="8.18832898771626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Population!$A$2:$A$15</c:f>
              <c:strCache>
                <c:ptCount val="14"/>
                <c:pt idx="0">
                  <c:v>San Antonio, TX</c:v>
                </c:pt>
                <c:pt idx="1">
                  <c:v>Austin, TX</c:v>
                </c:pt>
                <c:pt idx="2">
                  <c:v>Jacksonville.Duval Co, FL</c:v>
                </c:pt>
                <c:pt idx="3">
                  <c:v>Columbus, OH</c:v>
                </c:pt>
                <c:pt idx="4">
                  <c:v>Denver/Denver Co, CO</c:v>
                </c:pt>
                <c:pt idx="5">
                  <c:v>Nashville/Davidson Co, TN</c:v>
                </c:pt>
                <c:pt idx="6">
                  <c:v>El Paso, TX</c:v>
                </c:pt>
                <c:pt idx="7">
                  <c:v>Detroit, MI</c:v>
                </c:pt>
                <c:pt idx="8">
                  <c:v>Memphis, TN</c:v>
                </c:pt>
                <c:pt idx="9">
                  <c:v>Milwaukee, WI</c:v>
                </c:pt>
                <c:pt idx="10">
                  <c:v>Kansas, City, MO</c:v>
                </c:pt>
                <c:pt idx="11">
                  <c:v>Lexington, KY</c:v>
                </c:pt>
                <c:pt idx="12">
                  <c:v>St Louis, MO</c:v>
                </c:pt>
                <c:pt idx="13">
                  <c:v>Piitsburgh, PA</c:v>
                </c:pt>
              </c:strCache>
            </c:strRef>
          </c:cat>
          <c:val>
            <c:numRef>
              <c:f>Population!$B$2:$B$15</c:f>
              <c:numCache>
                <c:formatCode>_(* #,##0_);_(* \(#,##0\);_(* "-"??_);_(@_)</c:formatCode>
                <c:ptCount val="14"/>
                <c:pt idx="0">
                  <c:v>1547250</c:v>
                </c:pt>
                <c:pt idx="1">
                  <c:v>1006727</c:v>
                </c:pt>
                <c:pt idx="2">
                  <c:v>982080</c:v>
                </c:pt>
                <c:pt idx="3">
                  <c:v>914449</c:v>
                </c:pt>
                <c:pt idx="4">
                  <c:v>749103</c:v>
                </c:pt>
                <c:pt idx="5">
                  <c:v>715491</c:v>
                </c:pt>
                <c:pt idx="6">
                  <c:v>691610</c:v>
                </c:pt>
                <c:pt idx="7">
                  <c:v>670031</c:v>
                </c:pt>
                <c:pt idx="8">
                  <c:v>633104</c:v>
                </c:pt>
                <c:pt idx="9">
                  <c:v>587072</c:v>
                </c:pt>
                <c:pt idx="10">
                  <c:v>503443</c:v>
                </c:pt>
                <c:pt idx="11">
                  <c:v>322570</c:v>
                </c:pt>
                <c:pt idx="12">
                  <c:v>301578</c:v>
                </c:pt>
                <c:pt idx="13">
                  <c:v>300286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504968"/>
        <c:axId val="635505360"/>
      </c:barChart>
      <c:catAx>
        <c:axId val="63550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05360"/>
        <c:crosses val="autoZero"/>
        <c:auto val="1"/>
        <c:lblAlgn val="ctr"/>
        <c:lblOffset val="100"/>
        <c:noMultiLvlLbl val="0"/>
      </c:catAx>
      <c:valAx>
        <c:axId val="635505360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04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Citizens' Commission on</a:t>
            </a:r>
            <a:r>
              <a:rPr lang="en-US" sz="1600" b="1" baseline="0" dirty="0">
                <a:solidFill>
                  <a:schemeClr val="tx1"/>
                </a:solidFill>
              </a:rPr>
              <a:t> Elected Official Compensation</a:t>
            </a:r>
            <a:endParaRPr lang="en-US" sz="1600" b="1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800" b="1" dirty="0">
                <a:solidFill>
                  <a:schemeClr val="tx1"/>
                </a:solidFill>
              </a:rPr>
              <a:t>Mayor</a:t>
            </a:r>
            <a:r>
              <a:rPr lang="en-US" sz="1800" b="1" baseline="0" dirty="0">
                <a:solidFill>
                  <a:schemeClr val="tx1"/>
                </a:solidFill>
              </a:rPr>
              <a:t> &amp; City Manager Base Salary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Sorted by Highest to Lowest Mayor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March 2022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'Mayor &amp; City Mgr Base Salary'!$B$2</c:f>
              <c:strCache>
                <c:ptCount val="1"/>
                <c:pt idx="0">
                  <c:v>Mayor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cat>
            <c:strRef>
              <c:f>'Mayor &amp; City Mgr Base Salary'!$A$3:$A$16</c:f>
              <c:strCache>
                <c:ptCount val="14"/>
                <c:pt idx="0">
                  <c:v>Jacksonville/Duval Co, FL</c:v>
                </c:pt>
                <c:pt idx="1">
                  <c:v>Columbus, OH</c:v>
                </c:pt>
                <c:pt idx="2">
                  <c:v>Detroit, MI</c:v>
                </c:pt>
                <c:pt idx="3">
                  <c:v>Denver/Denver Co, CO</c:v>
                </c:pt>
                <c:pt idx="4">
                  <c:v>Nashville/Davidson Co, TN</c:v>
                </c:pt>
                <c:pt idx="5">
                  <c:v>Memphis, TN</c:v>
                </c:pt>
                <c:pt idx="6">
                  <c:v>Lexington, KY</c:v>
                </c:pt>
                <c:pt idx="7">
                  <c:v>Milwaukee, WI</c:v>
                </c:pt>
                <c:pt idx="8">
                  <c:v>Kansas, City, MO</c:v>
                </c:pt>
                <c:pt idx="9">
                  <c:v>St Louis, MO</c:v>
                </c:pt>
                <c:pt idx="10">
                  <c:v>Pittsburgh, PA</c:v>
                </c:pt>
                <c:pt idx="11">
                  <c:v>Austin, TX</c:v>
                </c:pt>
                <c:pt idx="12">
                  <c:v>El Paso, TX</c:v>
                </c:pt>
                <c:pt idx="13">
                  <c:v>San Antonio, TX</c:v>
                </c:pt>
              </c:strCache>
            </c:strRef>
          </c:cat>
          <c:val>
            <c:numRef>
              <c:f>'Mayor &amp; City Mgr Base Salary'!$B$3:$B$16</c:f>
              <c:numCache>
                <c:formatCode>"$"#,##0</c:formatCode>
                <c:ptCount val="14"/>
                <c:pt idx="0">
                  <c:v>208392.95999999999</c:v>
                </c:pt>
                <c:pt idx="1">
                  <c:v>204683</c:v>
                </c:pt>
                <c:pt idx="2">
                  <c:v>189300</c:v>
                </c:pt>
                <c:pt idx="3">
                  <c:v>184165</c:v>
                </c:pt>
                <c:pt idx="4">
                  <c:v>180000</c:v>
                </c:pt>
                <c:pt idx="5">
                  <c:v>170817.12</c:v>
                </c:pt>
                <c:pt idx="6">
                  <c:v>154784.69</c:v>
                </c:pt>
                <c:pt idx="7">
                  <c:v>147335.76</c:v>
                </c:pt>
                <c:pt idx="8">
                  <c:v>141455</c:v>
                </c:pt>
                <c:pt idx="9">
                  <c:v>131820</c:v>
                </c:pt>
                <c:pt idx="10">
                  <c:v>124657.73</c:v>
                </c:pt>
                <c:pt idx="11">
                  <c:v>97656</c:v>
                </c:pt>
                <c:pt idx="12">
                  <c:v>78750</c:v>
                </c:pt>
                <c:pt idx="13">
                  <c:v>61725.04</c:v>
                </c:pt>
              </c:numCache>
            </c:numRef>
          </c:val>
        </c:ser>
        <c:ser>
          <c:idx val="1"/>
          <c:order val="1"/>
          <c:tx>
            <c:strRef>
              <c:f>'Mayor &amp; City Mgr Base Salary'!$C$2</c:f>
              <c:strCache>
                <c:ptCount val="1"/>
                <c:pt idx="0">
                  <c:v>City Manager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'Mayor &amp; City Mgr Base Salary'!$A$3:$A$16</c:f>
              <c:strCache>
                <c:ptCount val="14"/>
                <c:pt idx="0">
                  <c:v>Jacksonville/Duval Co, FL</c:v>
                </c:pt>
                <c:pt idx="1">
                  <c:v>Columbus, OH</c:v>
                </c:pt>
                <c:pt idx="2">
                  <c:v>Detroit, MI</c:v>
                </c:pt>
                <c:pt idx="3">
                  <c:v>Denver/Denver Co, CO</c:v>
                </c:pt>
                <c:pt idx="4">
                  <c:v>Nashville/Davidson Co, TN</c:v>
                </c:pt>
                <c:pt idx="5">
                  <c:v>Memphis, TN</c:v>
                </c:pt>
                <c:pt idx="6">
                  <c:v>Lexington, KY</c:v>
                </c:pt>
                <c:pt idx="7">
                  <c:v>Milwaukee, WI</c:v>
                </c:pt>
                <c:pt idx="8">
                  <c:v>Kansas, City, MO</c:v>
                </c:pt>
                <c:pt idx="9">
                  <c:v>St Louis, MO</c:v>
                </c:pt>
                <c:pt idx="10">
                  <c:v>Pittsburgh, PA</c:v>
                </c:pt>
                <c:pt idx="11">
                  <c:v>Austin, TX</c:v>
                </c:pt>
                <c:pt idx="12">
                  <c:v>El Paso, TX</c:v>
                </c:pt>
                <c:pt idx="13">
                  <c:v>San Antonio, TX</c:v>
                </c:pt>
              </c:strCache>
            </c:strRef>
          </c:cat>
          <c:val>
            <c:numRef>
              <c:f>'Mayor &amp; City Mgr Base Salary'!$C$3:$C$16</c:f>
              <c:numCache>
                <c:formatCode>General</c:formatCode>
                <c:ptCount val="14"/>
                <c:pt idx="0" formatCode="&quot;$&quot;#,##0">
                  <c:v>322905</c:v>
                </c:pt>
                <c:pt idx="5" formatCode="&quot;$&quot;#,##0">
                  <c:v>158910.44</c:v>
                </c:pt>
                <c:pt idx="6" formatCode="&quot;$&quot;#,##0">
                  <c:v>154452.57999999999</c:v>
                </c:pt>
                <c:pt idx="8" formatCode="&quot;$&quot;#,##0">
                  <c:v>264999</c:v>
                </c:pt>
                <c:pt idx="11" formatCode="&quot;$&quot;#,##0">
                  <c:v>350002</c:v>
                </c:pt>
                <c:pt idx="12" formatCode="&quot;$&quot;#,##0">
                  <c:v>404377.75199999998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506144"/>
        <c:axId val="635506536"/>
      </c:barChart>
      <c:lineChart>
        <c:grouping val="standard"/>
        <c:varyColors val="0"/>
        <c:ser>
          <c:idx val="2"/>
          <c:order val="2"/>
          <c:tx>
            <c:strRef>
              <c:f>'Mayor &amp; City Mgr Base Salary'!$D$2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'Mayor &amp; City Mgr Base Salary'!$A$3:$A$16</c:f>
              <c:strCache>
                <c:ptCount val="14"/>
                <c:pt idx="0">
                  <c:v>Jacksonville/Duval Co, FL</c:v>
                </c:pt>
                <c:pt idx="1">
                  <c:v>Columbus, OH</c:v>
                </c:pt>
                <c:pt idx="2">
                  <c:v>Detroit, MI</c:v>
                </c:pt>
                <c:pt idx="3">
                  <c:v>Denver/Denver Co, CO</c:v>
                </c:pt>
                <c:pt idx="4">
                  <c:v>Nashville/Davidson Co, TN</c:v>
                </c:pt>
                <c:pt idx="5">
                  <c:v>Memphis, TN</c:v>
                </c:pt>
                <c:pt idx="6">
                  <c:v>Lexington, KY</c:v>
                </c:pt>
                <c:pt idx="7">
                  <c:v>Milwaukee, WI</c:v>
                </c:pt>
                <c:pt idx="8">
                  <c:v>Kansas, City, MO</c:v>
                </c:pt>
                <c:pt idx="9">
                  <c:v>St Louis, MO</c:v>
                </c:pt>
                <c:pt idx="10">
                  <c:v>Pittsburgh, PA</c:v>
                </c:pt>
                <c:pt idx="11">
                  <c:v>Austin, TX</c:v>
                </c:pt>
                <c:pt idx="12">
                  <c:v>El Paso, TX</c:v>
                </c:pt>
                <c:pt idx="13">
                  <c:v>San Antonio, TX</c:v>
                </c:pt>
              </c:strCache>
            </c:strRef>
          </c:cat>
          <c:val>
            <c:numRef>
              <c:f>'Mayor &amp; City Mgr Base Salary'!$D$3:$D$16</c:f>
              <c:numCache>
                <c:formatCode>"$"#,##0</c:formatCode>
                <c:ptCount val="14"/>
                <c:pt idx="0">
                  <c:v>151060</c:v>
                </c:pt>
                <c:pt idx="1">
                  <c:v>151060</c:v>
                </c:pt>
                <c:pt idx="2">
                  <c:v>151060</c:v>
                </c:pt>
                <c:pt idx="3">
                  <c:v>151060</c:v>
                </c:pt>
                <c:pt idx="4">
                  <c:v>151060</c:v>
                </c:pt>
                <c:pt idx="5">
                  <c:v>151060</c:v>
                </c:pt>
                <c:pt idx="6">
                  <c:v>151060</c:v>
                </c:pt>
                <c:pt idx="7">
                  <c:v>151060</c:v>
                </c:pt>
                <c:pt idx="8">
                  <c:v>151060</c:v>
                </c:pt>
                <c:pt idx="9">
                  <c:v>151060</c:v>
                </c:pt>
                <c:pt idx="10">
                  <c:v>151060</c:v>
                </c:pt>
                <c:pt idx="11">
                  <c:v>151060</c:v>
                </c:pt>
                <c:pt idx="12">
                  <c:v>151060</c:v>
                </c:pt>
                <c:pt idx="13">
                  <c:v>151060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5506144"/>
        <c:axId val="635506536"/>
      </c:lineChart>
      <c:catAx>
        <c:axId val="63550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06536"/>
        <c:crosses val="autoZero"/>
        <c:auto val="1"/>
        <c:lblAlgn val="ctr"/>
        <c:lblOffset val="100"/>
        <c:noMultiLvlLbl val="0"/>
      </c:catAx>
      <c:valAx>
        <c:axId val="63550653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0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chemeClr val="tx1"/>
                </a:solidFill>
                <a:effectLst/>
              </a:rPr>
              <a:t>Citizens' Commission on Elected Official Compensation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800" b="1" i="0" baseline="0" dirty="0">
                <a:solidFill>
                  <a:schemeClr val="tx1"/>
                </a:solidFill>
                <a:effectLst/>
              </a:rPr>
              <a:t>Mayor Base Salary</a:t>
            </a:r>
            <a:endParaRPr lang="en-US" sz="1800" dirty="0">
              <a:solidFill>
                <a:schemeClr val="tx1"/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  <a:effectLst/>
              </a:rPr>
              <a:t>March </a:t>
            </a:r>
            <a:r>
              <a:rPr lang="en-US" sz="1200" b="1" i="0" baseline="0" dirty="0">
                <a:solidFill>
                  <a:schemeClr val="tx1"/>
                </a:solidFill>
                <a:effectLst/>
              </a:rPr>
              <a:t>2022</a:t>
            </a:r>
            <a:endParaRPr lang="en-US" sz="1050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'Mayor Base Salary'!$B$1</c:f>
              <c:strCache>
                <c:ptCount val="1"/>
                <c:pt idx="0">
                  <c:v>Mayor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'Mayor Base Salary'!$A$2:$A$15</c:f>
              <c:strCache>
                <c:ptCount val="14"/>
                <c:pt idx="0">
                  <c:v>Jacksonville/Duval Co, FL</c:v>
                </c:pt>
                <c:pt idx="1">
                  <c:v>Columbus, OH</c:v>
                </c:pt>
                <c:pt idx="2">
                  <c:v>Detroit, MI</c:v>
                </c:pt>
                <c:pt idx="3">
                  <c:v>Denver/Denver Co, CO</c:v>
                </c:pt>
                <c:pt idx="4">
                  <c:v>Nashville/Davidson Co, TN</c:v>
                </c:pt>
                <c:pt idx="5">
                  <c:v>Memphis, TN</c:v>
                </c:pt>
                <c:pt idx="6">
                  <c:v>Lexington, KY</c:v>
                </c:pt>
                <c:pt idx="7">
                  <c:v>Milwaukee, WI</c:v>
                </c:pt>
                <c:pt idx="8">
                  <c:v>Kansas, City, MO</c:v>
                </c:pt>
                <c:pt idx="9">
                  <c:v>St Louis, MO</c:v>
                </c:pt>
                <c:pt idx="10">
                  <c:v>Pittsburgh, PA</c:v>
                </c:pt>
                <c:pt idx="11">
                  <c:v>Austin, TX</c:v>
                </c:pt>
                <c:pt idx="12">
                  <c:v>El Paso, TX</c:v>
                </c:pt>
                <c:pt idx="13">
                  <c:v>San Antonio, TX</c:v>
                </c:pt>
              </c:strCache>
            </c:strRef>
          </c:cat>
          <c:val>
            <c:numRef>
              <c:f>'Mayor Base Salary'!$B$2:$B$15</c:f>
              <c:numCache>
                <c:formatCode>"$"#,##0</c:formatCode>
                <c:ptCount val="14"/>
                <c:pt idx="0">
                  <c:v>208392.95999999999</c:v>
                </c:pt>
                <c:pt idx="1">
                  <c:v>204683</c:v>
                </c:pt>
                <c:pt idx="2">
                  <c:v>189300</c:v>
                </c:pt>
                <c:pt idx="3">
                  <c:v>184165</c:v>
                </c:pt>
                <c:pt idx="4">
                  <c:v>180000</c:v>
                </c:pt>
                <c:pt idx="5">
                  <c:v>170817.12</c:v>
                </c:pt>
                <c:pt idx="6">
                  <c:v>154784.69</c:v>
                </c:pt>
                <c:pt idx="7">
                  <c:v>147335.76</c:v>
                </c:pt>
                <c:pt idx="8">
                  <c:v>141455</c:v>
                </c:pt>
                <c:pt idx="9">
                  <c:v>131820</c:v>
                </c:pt>
                <c:pt idx="10">
                  <c:v>124657.73</c:v>
                </c:pt>
                <c:pt idx="11">
                  <c:v>97656</c:v>
                </c:pt>
                <c:pt idx="12">
                  <c:v>78750</c:v>
                </c:pt>
                <c:pt idx="13">
                  <c:v>61725.04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48408"/>
        <c:axId val="848351936"/>
      </c:barChart>
      <c:lineChart>
        <c:grouping val="standard"/>
        <c:varyColors val="0"/>
        <c:ser>
          <c:idx val="1"/>
          <c:order val="1"/>
          <c:tx>
            <c:strRef>
              <c:f>'Mayor Base Salary'!$C$1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'Mayor Base Salary'!$A$2:$A$15</c:f>
              <c:strCache>
                <c:ptCount val="14"/>
                <c:pt idx="0">
                  <c:v>Jacksonville/Duval Co, FL</c:v>
                </c:pt>
                <c:pt idx="1">
                  <c:v>Columbus, OH</c:v>
                </c:pt>
                <c:pt idx="2">
                  <c:v>Detroit, MI</c:v>
                </c:pt>
                <c:pt idx="3">
                  <c:v>Denver/Denver Co, CO</c:v>
                </c:pt>
                <c:pt idx="4">
                  <c:v>Nashville/Davidson Co, TN</c:v>
                </c:pt>
                <c:pt idx="5">
                  <c:v>Memphis, TN</c:v>
                </c:pt>
                <c:pt idx="6">
                  <c:v>Lexington, KY</c:v>
                </c:pt>
                <c:pt idx="7">
                  <c:v>Milwaukee, WI</c:v>
                </c:pt>
                <c:pt idx="8">
                  <c:v>Kansas, City, MO</c:v>
                </c:pt>
                <c:pt idx="9">
                  <c:v>St Louis, MO</c:v>
                </c:pt>
                <c:pt idx="10">
                  <c:v>Pittsburgh, PA</c:v>
                </c:pt>
                <c:pt idx="11">
                  <c:v>Austin, TX</c:v>
                </c:pt>
                <c:pt idx="12">
                  <c:v>El Paso, TX</c:v>
                </c:pt>
                <c:pt idx="13">
                  <c:v>San Antonio, TX</c:v>
                </c:pt>
              </c:strCache>
            </c:strRef>
          </c:cat>
          <c:val>
            <c:numRef>
              <c:f>'Mayor Base Salary'!$C$2:$C$15</c:f>
              <c:numCache>
                <c:formatCode>"$"#,##0</c:formatCode>
                <c:ptCount val="14"/>
                <c:pt idx="0">
                  <c:v>151060</c:v>
                </c:pt>
                <c:pt idx="1">
                  <c:v>151060</c:v>
                </c:pt>
                <c:pt idx="2">
                  <c:v>151060</c:v>
                </c:pt>
                <c:pt idx="3">
                  <c:v>151060</c:v>
                </c:pt>
                <c:pt idx="4">
                  <c:v>151060</c:v>
                </c:pt>
                <c:pt idx="5">
                  <c:v>151060</c:v>
                </c:pt>
                <c:pt idx="6">
                  <c:v>151060</c:v>
                </c:pt>
                <c:pt idx="7">
                  <c:v>151060</c:v>
                </c:pt>
                <c:pt idx="8">
                  <c:v>151060</c:v>
                </c:pt>
                <c:pt idx="9">
                  <c:v>151060</c:v>
                </c:pt>
                <c:pt idx="10">
                  <c:v>151060</c:v>
                </c:pt>
                <c:pt idx="11">
                  <c:v>151060</c:v>
                </c:pt>
                <c:pt idx="12">
                  <c:v>151060</c:v>
                </c:pt>
                <c:pt idx="13">
                  <c:v>151060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48408"/>
        <c:axId val="848351936"/>
      </c:lineChart>
      <c:catAx>
        <c:axId val="84834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51936"/>
        <c:crosses val="autoZero"/>
        <c:auto val="1"/>
        <c:lblAlgn val="ctr"/>
        <c:lblOffset val="100"/>
        <c:noMultiLvlLbl val="0"/>
      </c:catAx>
      <c:valAx>
        <c:axId val="848351936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8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ysClr val="windowText" lastClr="000000"/>
                </a:solidFill>
              </a:rPr>
              <a:t>Citizens' Commission on Elected Official Compensation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dirty="0">
                <a:solidFill>
                  <a:sysClr val="windowText" lastClr="000000"/>
                </a:solidFill>
              </a:rPr>
              <a:t>City Attorney Base Salary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200" b="1" dirty="0">
                <a:solidFill>
                  <a:sysClr val="windowText" lastClr="000000"/>
                </a:solidFill>
              </a:rPr>
              <a:t>March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'City Attorney Base Salary'!$B$1</c:f>
              <c:strCache>
                <c:ptCount val="1"/>
                <c:pt idx="0">
                  <c:v>City Attorney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 Attorney Base Salary'!$A$2:$A$14</c:f>
              <c:strCache>
                <c:ptCount val="13"/>
                <c:pt idx="0">
                  <c:v>El Paso, TX</c:v>
                </c:pt>
                <c:pt idx="1">
                  <c:v>Austin, TX</c:v>
                </c:pt>
                <c:pt idx="2">
                  <c:v>Jacksonville/Duval Co, FL</c:v>
                </c:pt>
                <c:pt idx="3">
                  <c:v>Nashville/Davidson Co, TN</c:v>
                </c:pt>
                <c:pt idx="4">
                  <c:v>Columbus, OH</c:v>
                </c:pt>
                <c:pt idx="5">
                  <c:v>Denver/Denver Co, CO</c:v>
                </c:pt>
                <c:pt idx="6">
                  <c:v>St Louis, MO</c:v>
                </c:pt>
                <c:pt idx="7">
                  <c:v>Kansas, City, MO</c:v>
                </c:pt>
                <c:pt idx="8">
                  <c:v>Lexington, KY</c:v>
                </c:pt>
                <c:pt idx="9">
                  <c:v>Milwaukee, WI</c:v>
                </c:pt>
                <c:pt idx="10">
                  <c:v>Memphis, TN</c:v>
                </c:pt>
                <c:pt idx="11">
                  <c:v>Detroit, MI*</c:v>
                </c:pt>
                <c:pt idx="12">
                  <c:v>Pittsburgh, PA</c:v>
                </c:pt>
              </c:strCache>
            </c:strRef>
          </c:cat>
          <c:val>
            <c:numRef>
              <c:f>'City Attorney Base Salary'!$B$2:$B$14</c:f>
              <c:numCache>
                <c:formatCode>"$"#,##0</c:formatCode>
                <c:ptCount val="13"/>
                <c:pt idx="0">
                  <c:v>276053.96000000002</c:v>
                </c:pt>
                <c:pt idx="1">
                  <c:v>244920</c:v>
                </c:pt>
                <c:pt idx="2">
                  <c:v>236205.04</c:v>
                </c:pt>
                <c:pt idx="3">
                  <c:v>202238.56</c:v>
                </c:pt>
                <c:pt idx="4">
                  <c:v>200339</c:v>
                </c:pt>
                <c:pt idx="5">
                  <c:v>196650</c:v>
                </c:pt>
                <c:pt idx="6">
                  <c:v>174174</c:v>
                </c:pt>
                <c:pt idx="7">
                  <c:v>173064</c:v>
                </c:pt>
                <c:pt idx="8">
                  <c:v>148420.48000000001</c:v>
                </c:pt>
                <c:pt idx="9">
                  <c:v>147335.5</c:v>
                </c:pt>
                <c:pt idx="10">
                  <c:v>141000.07999999999</c:v>
                </c:pt>
                <c:pt idx="11">
                  <c:v>133111</c:v>
                </c:pt>
                <c:pt idx="12">
                  <c:v>118212.64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49584"/>
        <c:axId val="848344096"/>
      </c:barChart>
      <c:lineChart>
        <c:grouping val="standard"/>
        <c:varyColors val="0"/>
        <c:ser>
          <c:idx val="1"/>
          <c:order val="1"/>
          <c:tx>
            <c:strRef>
              <c:f>'City Attorney Base Salary'!$C$1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'City Attorney Base Salary'!$A$2:$A$14</c:f>
              <c:strCache>
                <c:ptCount val="13"/>
                <c:pt idx="0">
                  <c:v>El Paso, TX</c:v>
                </c:pt>
                <c:pt idx="1">
                  <c:v>Austin, TX</c:v>
                </c:pt>
                <c:pt idx="2">
                  <c:v>Jacksonville/Duval Co, FL</c:v>
                </c:pt>
                <c:pt idx="3">
                  <c:v>Nashville/Davidson Co, TN</c:v>
                </c:pt>
                <c:pt idx="4">
                  <c:v>Columbus, OH</c:v>
                </c:pt>
                <c:pt idx="5">
                  <c:v>Denver/Denver Co, CO</c:v>
                </c:pt>
                <c:pt idx="6">
                  <c:v>St Louis, MO</c:v>
                </c:pt>
                <c:pt idx="7">
                  <c:v>Kansas, City, MO</c:v>
                </c:pt>
                <c:pt idx="8">
                  <c:v>Lexington, KY</c:v>
                </c:pt>
                <c:pt idx="9">
                  <c:v>Milwaukee, WI</c:v>
                </c:pt>
                <c:pt idx="10">
                  <c:v>Memphis, TN</c:v>
                </c:pt>
                <c:pt idx="11">
                  <c:v>Detroit, MI*</c:v>
                </c:pt>
                <c:pt idx="12">
                  <c:v>Pittsburgh, PA</c:v>
                </c:pt>
              </c:strCache>
            </c:strRef>
          </c:cat>
          <c:val>
            <c:numRef>
              <c:f>'City Attorney Base Salary'!$C$2:$C$14</c:f>
              <c:numCache>
                <c:formatCode>"$"#,##0</c:formatCode>
                <c:ptCount val="13"/>
                <c:pt idx="0">
                  <c:v>174174</c:v>
                </c:pt>
                <c:pt idx="1">
                  <c:v>174174</c:v>
                </c:pt>
                <c:pt idx="2">
                  <c:v>174174</c:v>
                </c:pt>
                <c:pt idx="3">
                  <c:v>174174</c:v>
                </c:pt>
                <c:pt idx="4">
                  <c:v>174174</c:v>
                </c:pt>
                <c:pt idx="5">
                  <c:v>174174</c:v>
                </c:pt>
                <c:pt idx="6">
                  <c:v>174174</c:v>
                </c:pt>
                <c:pt idx="7">
                  <c:v>174174</c:v>
                </c:pt>
                <c:pt idx="8">
                  <c:v>174174</c:v>
                </c:pt>
                <c:pt idx="9">
                  <c:v>174174</c:v>
                </c:pt>
                <c:pt idx="10">
                  <c:v>174174</c:v>
                </c:pt>
                <c:pt idx="11">
                  <c:v>174174</c:v>
                </c:pt>
                <c:pt idx="12">
                  <c:v>174174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49584"/>
        <c:axId val="848344096"/>
      </c:lineChart>
      <c:catAx>
        <c:axId val="84834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4096"/>
        <c:crosses val="autoZero"/>
        <c:auto val="1"/>
        <c:lblAlgn val="ctr"/>
        <c:lblOffset val="100"/>
        <c:noMultiLvlLbl val="0"/>
      </c:catAx>
      <c:valAx>
        <c:axId val="848344096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ysClr val="windowText" lastClr="000000"/>
                </a:solidFill>
                <a:effectLst/>
              </a:rPr>
              <a:t>Citizens' Commission on Elected Official Compensation</a:t>
            </a:r>
            <a:endParaRPr lang="en-US" sz="1600" dirty="0">
              <a:solidFill>
                <a:sysClr val="windowText" lastClr="000000"/>
              </a:solidFill>
              <a:effectLst/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i="0" baseline="0" dirty="0">
                <a:solidFill>
                  <a:sysClr val="windowText" lastClr="000000"/>
                </a:solidFill>
                <a:effectLst/>
              </a:rPr>
              <a:t>City Auditor or Comptroller Base Salary</a:t>
            </a:r>
            <a:endParaRPr lang="en-US" dirty="0">
              <a:solidFill>
                <a:sysClr val="windowText" lastClr="000000"/>
              </a:solidFill>
              <a:effectLst/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200" b="1" i="0" baseline="0" dirty="0">
                <a:solidFill>
                  <a:sysClr val="windowText" lastClr="000000"/>
                </a:solidFill>
                <a:effectLst/>
              </a:rPr>
              <a:t>March 2022</a:t>
            </a:r>
            <a:endParaRPr lang="en-US" sz="1200" dirty="0">
              <a:solidFill>
                <a:sysClr val="windowText" lastClr="000000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'City Auditor or Comptroller'!$B$1</c:f>
              <c:strCache>
                <c:ptCount val="1"/>
                <c:pt idx="0">
                  <c:v>City Auditor or Comptroller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 Auditor or Comptroller'!$A$2:$A$15</c:f>
              <c:strCache>
                <c:ptCount val="14"/>
                <c:pt idx="0">
                  <c:v>San Antonio, TX</c:v>
                </c:pt>
                <c:pt idx="1">
                  <c:v>Columbus, OH</c:v>
                </c:pt>
                <c:pt idx="2">
                  <c:v>Austin, TX</c:v>
                </c:pt>
                <c:pt idx="3">
                  <c:v>Nashville/Davidson Co, TN</c:v>
                </c:pt>
                <c:pt idx="4">
                  <c:v>Detroit, MI</c:v>
                </c:pt>
                <c:pt idx="5">
                  <c:v>Jacksonville/Duval Co, FL</c:v>
                </c:pt>
                <c:pt idx="6">
                  <c:v>Denver/Denver Co, CO</c:v>
                </c:pt>
                <c:pt idx="7">
                  <c:v>El Paso, TX</c:v>
                </c:pt>
                <c:pt idx="8">
                  <c:v>Kansas, City, MO</c:v>
                </c:pt>
                <c:pt idx="9">
                  <c:v>Milwaukee, WI</c:v>
                </c:pt>
                <c:pt idx="10">
                  <c:v>Lexington, KY</c:v>
                </c:pt>
                <c:pt idx="11">
                  <c:v>St Louis, MO</c:v>
                </c:pt>
                <c:pt idx="12">
                  <c:v>Memphis, TN</c:v>
                </c:pt>
                <c:pt idx="13">
                  <c:v>Pittsburgh, PA</c:v>
                </c:pt>
              </c:strCache>
            </c:strRef>
          </c:cat>
          <c:val>
            <c:numRef>
              <c:f>'City Auditor or Comptroller'!$B$2:$B$15</c:f>
              <c:numCache>
                <c:formatCode>"$"#,##0</c:formatCode>
                <c:ptCount val="14"/>
                <c:pt idx="0">
                  <c:v>203430.24</c:v>
                </c:pt>
                <c:pt idx="1">
                  <c:v>200339</c:v>
                </c:pt>
                <c:pt idx="2">
                  <c:v>179961.60000000001</c:v>
                </c:pt>
                <c:pt idx="3">
                  <c:v>167080.85</c:v>
                </c:pt>
                <c:pt idx="4">
                  <c:v>165289</c:v>
                </c:pt>
                <c:pt idx="5">
                  <c:v>164800</c:v>
                </c:pt>
                <c:pt idx="6">
                  <c:v>159277</c:v>
                </c:pt>
                <c:pt idx="7">
                  <c:v>147617.212</c:v>
                </c:pt>
                <c:pt idx="8">
                  <c:v>127980</c:v>
                </c:pt>
                <c:pt idx="9">
                  <c:v>125607.03999999999</c:v>
                </c:pt>
                <c:pt idx="10">
                  <c:v>124841.60000000001</c:v>
                </c:pt>
                <c:pt idx="11">
                  <c:v>112190</c:v>
                </c:pt>
                <c:pt idx="12">
                  <c:v>105585.22</c:v>
                </c:pt>
                <c:pt idx="13">
                  <c:v>82386.3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46840"/>
        <c:axId val="848353896"/>
      </c:barChart>
      <c:lineChart>
        <c:grouping val="standard"/>
        <c:varyColors val="0"/>
        <c:ser>
          <c:idx val="1"/>
          <c:order val="1"/>
          <c:tx>
            <c:strRef>
              <c:f>'City Auditor or Comptroller'!$C$1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'City Auditor or Comptroller'!$A$2:$A$15</c:f>
              <c:strCache>
                <c:ptCount val="14"/>
                <c:pt idx="0">
                  <c:v>San Antonio, TX</c:v>
                </c:pt>
                <c:pt idx="1">
                  <c:v>Columbus, OH</c:v>
                </c:pt>
                <c:pt idx="2">
                  <c:v>Austin, TX</c:v>
                </c:pt>
                <c:pt idx="3">
                  <c:v>Nashville/Davidson Co, TN</c:v>
                </c:pt>
                <c:pt idx="4">
                  <c:v>Detroit, MI</c:v>
                </c:pt>
                <c:pt idx="5">
                  <c:v>Jacksonville/Duval Co, FL</c:v>
                </c:pt>
                <c:pt idx="6">
                  <c:v>Denver/Denver Co, CO</c:v>
                </c:pt>
                <c:pt idx="7">
                  <c:v>El Paso, TX</c:v>
                </c:pt>
                <c:pt idx="8">
                  <c:v>Kansas, City, MO</c:v>
                </c:pt>
                <c:pt idx="9">
                  <c:v>Milwaukee, WI</c:v>
                </c:pt>
                <c:pt idx="10">
                  <c:v>Lexington, KY</c:v>
                </c:pt>
                <c:pt idx="11">
                  <c:v>St Louis, MO</c:v>
                </c:pt>
                <c:pt idx="12">
                  <c:v>Memphis, TN</c:v>
                </c:pt>
                <c:pt idx="13">
                  <c:v>Pittsburgh, PA</c:v>
                </c:pt>
              </c:strCache>
            </c:strRef>
          </c:cat>
          <c:val>
            <c:numRef>
              <c:f>'City Auditor or Comptroller'!$C$2:$C$15</c:f>
              <c:numCache>
                <c:formatCode>"$"#,##0</c:formatCode>
                <c:ptCount val="14"/>
                <c:pt idx="0">
                  <c:v>153447</c:v>
                </c:pt>
                <c:pt idx="1">
                  <c:v>153447</c:v>
                </c:pt>
                <c:pt idx="2">
                  <c:v>153447</c:v>
                </c:pt>
                <c:pt idx="3">
                  <c:v>153447</c:v>
                </c:pt>
                <c:pt idx="4">
                  <c:v>153447</c:v>
                </c:pt>
                <c:pt idx="5">
                  <c:v>153447</c:v>
                </c:pt>
                <c:pt idx="6">
                  <c:v>153447</c:v>
                </c:pt>
                <c:pt idx="7">
                  <c:v>153447</c:v>
                </c:pt>
                <c:pt idx="8">
                  <c:v>153447</c:v>
                </c:pt>
                <c:pt idx="9">
                  <c:v>153447</c:v>
                </c:pt>
                <c:pt idx="10">
                  <c:v>153447</c:v>
                </c:pt>
                <c:pt idx="11">
                  <c:v>153447</c:v>
                </c:pt>
                <c:pt idx="12">
                  <c:v>153447</c:v>
                </c:pt>
                <c:pt idx="13">
                  <c:v>153447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46840"/>
        <c:axId val="848353896"/>
      </c:lineChart>
      <c:catAx>
        <c:axId val="84834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53896"/>
        <c:crosses val="autoZero"/>
        <c:auto val="1"/>
        <c:lblAlgn val="ctr"/>
        <c:lblOffset val="100"/>
        <c:noMultiLvlLbl val="0"/>
      </c:catAx>
      <c:valAx>
        <c:axId val="848353896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6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ysClr val="windowText" lastClr="000000"/>
                </a:solidFill>
              </a:rPr>
              <a:t>Citizens' Commission</a:t>
            </a:r>
            <a:r>
              <a:rPr lang="en-US" sz="1600" b="1" baseline="0" dirty="0">
                <a:solidFill>
                  <a:sysClr val="windowText" lastClr="000000"/>
                </a:solidFill>
              </a:rPr>
              <a:t> on Elected Official Compensation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baseline="0" dirty="0">
                <a:solidFill>
                  <a:sysClr val="windowText" lastClr="000000"/>
                </a:solidFill>
              </a:rPr>
              <a:t>Councilmember Base Salary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200" b="1" baseline="0" dirty="0">
                <a:solidFill>
                  <a:sysClr val="windowText" lastClr="000000"/>
                </a:solidFill>
              </a:rPr>
              <a:t>March 2022</a:t>
            </a:r>
            <a:endParaRPr lang="en-US" sz="1200" b="1" dirty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'Councilmember Base Salary'!$B$1</c:f>
              <c:strCache>
                <c:ptCount val="1"/>
                <c:pt idx="0">
                  <c:v>Councilmember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'Councilmember Base Salary'!$A$2:$A$15</c:f>
              <c:strCache>
                <c:ptCount val="14"/>
                <c:pt idx="0">
                  <c:v>Denver/Denver Co, CO</c:v>
                </c:pt>
                <c:pt idx="1">
                  <c:v>Detroit, MI</c:v>
                </c:pt>
                <c:pt idx="2">
                  <c:v>Austin, TX</c:v>
                </c:pt>
                <c:pt idx="3">
                  <c:v>Pittsburgh, PA</c:v>
                </c:pt>
                <c:pt idx="4">
                  <c:v>Milwaukee, WI</c:v>
                </c:pt>
                <c:pt idx="5">
                  <c:v>Columbus, OH</c:v>
                </c:pt>
                <c:pt idx="6">
                  <c:v>Kansas, City, MO</c:v>
                </c:pt>
                <c:pt idx="7">
                  <c:v>El Paso, TX</c:v>
                </c:pt>
                <c:pt idx="8">
                  <c:v>Jacksonville/Duval Co, FL</c:v>
                </c:pt>
                <c:pt idx="9">
                  <c:v>San Antonio, TX</c:v>
                </c:pt>
                <c:pt idx="10">
                  <c:v>St Louis, MO</c:v>
                </c:pt>
                <c:pt idx="11">
                  <c:v>Lexington, KY</c:v>
                </c:pt>
                <c:pt idx="12">
                  <c:v>Memphis, TN</c:v>
                </c:pt>
                <c:pt idx="13">
                  <c:v>Nashville/Davidson Co, TN</c:v>
                </c:pt>
              </c:strCache>
            </c:strRef>
          </c:cat>
          <c:val>
            <c:numRef>
              <c:f>'Councilmember Base Salary'!$B$2:$B$15</c:f>
              <c:numCache>
                <c:formatCode>"$"#,##0</c:formatCode>
                <c:ptCount val="14"/>
                <c:pt idx="0">
                  <c:v>98878</c:v>
                </c:pt>
                <c:pt idx="1">
                  <c:v>89546</c:v>
                </c:pt>
                <c:pt idx="2">
                  <c:v>83158.399999999994</c:v>
                </c:pt>
                <c:pt idx="3">
                  <c:v>82386.3</c:v>
                </c:pt>
                <c:pt idx="4">
                  <c:v>73222.240000000005</c:v>
                </c:pt>
                <c:pt idx="5">
                  <c:v>72301</c:v>
                </c:pt>
                <c:pt idx="6">
                  <c:v>70718</c:v>
                </c:pt>
                <c:pt idx="7">
                  <c:v>52500</c:v>
                </c:pt>
                <c:pt idx="8">
                  <c:v>52276.56</c:v>
                </c:pt>
                <c:pt idx="9">
                  <c:v>45722.04</c:v>
                </c:pt>
                <c:pt idx="10">
                  <c:v>37299.339999999997</c:v>
                </c:pt>
                <c:pt idx="11">
                  <c:v>33033.49</c:v>
                </c:pt>
                <c:pt idx="12">
                  <c:v>29070</c:v>
                </c:pt>
                <c:pt idx="13">
                  <c:v>23100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52328"/>
        <c:axId val="848344488"/>
      </c:barChart>
      <c:lineChart>
        <c:grouping val="standard"/>
        <c:varyColors val="0"/>
        <c:ser>
          <c:idx val="1"/>
          <c:order val="1"/>
          <c:tx>
            <c:strRef>
              <c:f>'Councilmember Base Salary'!$C$1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'Councilmember Base Salary'!$A$2:$A$15</c:f>
              <c:strCache>
                <c:ptCount val="14"/>
                <c:pt idx="0">
                  <c:v>Denver/Denver Co, CO</c:v>
                </c:pt>
                <c:pt idx="1">
                  <c:v>Detroit, MI</c:v>
                </c:pt>
                <c:pt idx="2">
                  <c:v>Austin, TX</c:v>
                </c:pt>
                <c:pt idx="3">
                  <c:v>Pittsburgh, PA</c:v>
                </c:pt>
                <c:pt idx="4">
                  <c:v>Milwaukee, WI</c:v>
                </c:pt>
                <c:pt idx="5">
                  <c:v>Columbus, OH</c:v>
                </c:pt>
                <c:pt idx="6">
                  <c:v>Kansas, City, MO</c:v>
                </c:pt>
                <c:pt idx="7">
                  <c:v>El Paso, TX</c:v>
                </c:pt>
                <c:pt idx="8">
                  <c:v>Jacksonville/Duval Co, FL</c:v>
                </c:pt>
                <c:pt idx="9">
                  <c:v>San Antonio, TX</c:v>
                </c:pt>
                <c:pt idx="10">
                  <c:v>St Louis, MO</c:v>
                </c:pt>
                <c:pt idx="11">
                  <c:v>Lexington, KY</c:v>
                </c:pt>
                <c:pt idx="12">
                  <c:v>Memphis, TN</c:v>
                </c:pt>
                <c:pt idx="13">
                  <c:v>Nashville/Davidson Co, TN</c:v>
                </c:pt>
              </c:strCache>
            </c:strRef>
          </c:cat>
          <c:val>
            <c:numRef>
              <c:f>'Councilmember Base Salary'!$C$2:$C$15</c:f>
              <c:numCache>
                <c:formatCode>"$"#,##0</c:formatCode>
                <c:ptCount val="14"/>
                <c:pt idx="0">
                  <c:v>61609</c:v>
                </c:pt>
                <c:pt idx="1">
                  <c:v>61609</c:v>
                </c:pt>
                <c:pt idx="2">
                  <c:v>61609</c:v>
                </c:pt>
                <c:pt idx="3">
                  <c:v>61609</c:v>
                </c:pt>
                <c:pt idx="4">
                  <c:v>61609</c:v>
                </c:pt>
                <c:pt idx="5">
                  <c:v>61609</c:v>
                </c:pt>
                <c:pt idx="6">
                  <c:v>61609</c:v>
                </c:pt>
                <c:pt idx="7">
                  <c:v>61609</c:v>
                </c:pt>
                <c:pt idx="8">
                  <c:v>61609</c:v>
                </c:pt>
                <c:pt idx="9">
                  <c:v>61609</c:v>
                </c:pt>
                <c:pt idx="10">
                  <c:v>61609</c:v>
                </c:pt>
                <c:pt idx="11">
                  <c:v>61609</c:v>
                </c:pt>
                <c:pt idx="12">
                  <c:v>61609</c:v>
                </c:pt>
                <c:pt idx="13">
                  <c:v>61609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52328"/>
        <c:axId val="848344488"/>
      </c:lineChart>
      <c:catAx>
        <c:axId val="84835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4488"/>
        <c:crosses val="autoZero"/>
        <c:auto val="1"/>
        <c:lblAlgn val="ctr"/>
        <c:lblOffset val="100"/>
        <c:noMultiLvlLbl val="0"/>
      </c:catAx>
      <c:valAx>
        <c:axId val="848344488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52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ysClr val="windowText" lastClr="000000"/>
                </a:solidFill>
                <a:effectLst/>
              </a:rPr>
              <a:t>Citizens' Commission on Elected Official Compensation</a:t>
            </a:r>
            <a:endParaRPr lang="en-US" sz="1600" dirty="0">
              <a:solidFill>
                <a:sysClr val="windowText" lastClr="000000"/>
              </a:solidFill>
              <a:effectLst/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i="0" baseline="0" dirty="0">
                <a:solidFill>
                  <a:sysClr val="windowText" lastClr="000000"/>
                </a:solidFill>
                <a:effectLst/>
              </a:rPr>
              <a:t>Council President Base Salary</a:t>
            </a:r>
            <a:endParaRPr lang="en-US" sz="1800" dirty="0">
              <a:solidFill>
                <a:sysClr val="windowText" lastClr="000000"/>
              </a:solidFill>
              <a:effectLst/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400" b="1" i="0" baseline="0" dirty="0">
                <a:solidFill>
                  <a:sysClr val="windowText" lastClr="000000"/>
                </a:solidFill>
                <a:effectLst/>
              </a:rPr>
              <a:t>March 2022</a:t>
            </a:r>
            <a:endParaRPr lang="en-US" sz="1400" dirty="0">
              <a:solidFill>
                <a:sysClr val="windowText" lastClr="000000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'Council President Base Salary'!$B$1</c:f>
              <c:strCache>
                <c:ptCount val="1"/>
                <c:pt idx="0">
                  <c:v>Council President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'Council President Base Salary'!$A$2:$A$10</c:f>
              <c:strCache>
                <c:ptCount val="9"/>
                <c:pt idx="0">
                  <c:v>Denver/Denver Co, CO</c:v>
                </c:pt>
                <c:pt idx="1">
                  <c:v>Detroit, MI</c:v>
                </c:pt>
                <c:pt idx="2">
                  <c:v>St Louis, MO</c:v>
                </c:pt>
                <c:pt idx="3">
                  <c:v>Columbus, OH</c:v>
                </c:pt>
                <c:pt idx="4">
                  <c:v>Milwaukee, WI</c:v>
                </c:pt>
                <c:pt idx="5">
                  <c:v>Pittsburgh, PA</c:v>
                </c:pt>
                <c:pt idx="6">
                  <c:v>Jacksonville/Duval Co, FL</c:v>
                </c:pt>
                <c:pt idx="7">
                  <c:v>Lexington, KY</c:v>
                </c:pt>
                <c:pt idx="8">
                  <c:v>Memphis, TN</c:v>
                </c:pt>
              </c:strCache>
            </c:strRef>
          </c:cat>
          <c:val>
            <c:numRef>
              <c:f>'Council President Base Salary'!$B$2:$B$10</c:f>
              <c:numCache>
                <c:formatCode>"$"#,##0</c:formatCode>
                <c:ptCount val="9"/>
                <c:pt idx="0">
                  <c:v>110725</c:v>
                </c:pt>
                <c:pt idx="1">
                  <c:v>94111</c:v>
                </c:pt>
                <c:pt idx="2">
                  <c:v>90766</c:v>
                </c:pt>
                <c:pt idx="3">
                  <c:v>86977</c:v>
                </c:pt>
                <c:pt idx="4">
                  <c:v>82749.16</c:v>
                </c:pt>
                <c:pt idx="5">
                  <c:v>82386.3</c:v>
                </c:pt>
                <c:pt idx="6">
                  <c:v>70502.039999999994</c:v>
                </c:pt>
                <c:pt idx="7">
                  <c:v>37148.33</c:v>
                </c:pt>
                <c:pt idx="8">
                  <c:v>30970.080000000002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53112"/>
        <c:axId val="848343312"/>
      </c:barChart>
      <c:lineChart>
        <c:grouping val="standard"/>
        <c:varyColors val="0"/>
        <c:ser>
          <c:idx val="1"/>
          <c:order val="1"/>
          <c:tx>
            <c:strRef>
              <c:f>'Council President Base Salary'!$C$1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'Council President Base Salary'!$A$2:$A$10</c:f>
              <c:strCache>
                <c:ptCount val="9"/>
                <c:pt idx="0">
                  <c:v>Denver/Denver Co, CO</c:v>
                </c:pt>
                <c:pt idx="1">
                  <c:v>Detroit, MI</c:v>
                </c:pt>
                <c:pt idx="2">
                  <c:v>St Louis, MO</c:v>
                </c:pt>
                <c:pt idx="3">
                  <c:v>Columbus, OH</c:v>
                </c:pt>
                <c:pt idx="4">
                  <c:v>Milwaukee, WI</c:v>
                </c:pt>
                <c:pt idx="5">
                  <c:v>Pittsburgh, PA</c:v>
                </c:pt>
                <c:pt idx="6">
                  <c:v>Jacksonville/Duval Co, FL</c:v>
                </c:pt>
                <c:pt idx="7">
                  <c:v>Lexington, KY</c:v>
                </c:pt>
                <c:pt idx="8">
                  <c:v>Memphis, TN</c:v>
                </c:pt>
              </c:strCache>
            </c:strRef>
          </c:cat>
          <c:val>
            <c:numRef>
              <c:f>'Council President Base Salary'!$C$2:$C$10</c:f>
              <c:numCache>
                <c:formatCode>"$"#,##0</c:formatCode>
                <c:ptCount val="9"/>
                <c:pt idx="0">
                  <c:v>82749</c:v>
                </c:pt>
                <c:pt idx="1">
                  <c:v>82749</c:v>
                </c:pt>
                <c:pt idx="2">
                  <c:v>82749</c:v>
                </c:pt>
                <c:pt idx="3">
                  <c:v>82749</c:v>
                </c:pt>
                <c:pt idx="4">
                  <c:v>82749</c:v>
                </c:pt>
                <c:pt idx="5">
                  <c:v>82749</c:v>
                </c:pt>
                <c:pt idx="6">
                  <c:v>82749</c:v>
                </c:pt>
                <c:pt idx="7">
                  <c:v>82749</c:v>
                </c:pt>
                <c:pt idx="8">
                  <c:v>82749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53112"/>
        <c:axId val="848343312"/>
      </c:lineChart>
      <c:catAx>
        <c:axId val="84835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3312"/>
        <c:crosses val="autoZero"/>
        <c:auto val="1"/>
        <c:lblAlgn val="ctr"/>
        <c:lblOffset val="100"/>
        <c:noMultiLvlLbl val="0"/>
      </c:catAx>
      <c:valAx>
        <c:axId val="848343312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53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ysClr val="windowText" lastClr="000000"/>
                </a:solidFill>
              </a:rPr>
              <a:t>Citizens'</a:t>
            </a:r>
            <a:r>
              <a:rPr lang="en-US" sz="1600" b="1" baseline="0" dirty="0">
                <a:solidFill>
                  <a:sysClr val="windowText" lastClr="000000"/>
                </a:solidFill>
              </a:rPr>
              <a:t> Commission on Elected Official Compensation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800" b="1" baseline="0" dirty="0">
                <a:solidFill>
                  <a:sysClr val="windowText" lastClr="000000"/>
                </a:solidFill>
              </a:rPr>
              <a:t>Number of Councilmembers per Municipality</a:t>
            </a: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n-US" sz="1200" b="1" baseline="0" dirty="0">
                <a:solidFill>
                  <a:sysClr val="windowText" lastClr="000000"/>
                </a:solidFill>
              </a:rPr>
              <a:t>March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'# Councilmembers'!$B$1</c:f>
              <c:strCache>
                <c:ptCount val="1"/>
                <c:pt idx="0">
                  <c:v># Councilmembers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'# Councilmembers'!$A$2:$A$15</c:f>
              <c:strCache>
                <c:ptCount val="14"/>
                <c:pt idx="0">
                  <c:v>Nashville/Davidson Co, TN</c:v>
                </c:pt>
                <c:pt idx="1">
                  <c:v>St Louis, MO</c:v>
                </c:pt>
                <c:pt idx="2">
                  <c:v>Jacksonville/Duval Co, FL</c:v>
                </c:pt>
                <c:pt idx="3">
                  <c:v>Lexington, KY</c:v>
                </c:pt>
                <c:pt idx="4">
                  <c:v>Milwaukee, WI</c:v>
                </c:pt>
                <c:pt idx="5">
                  <c:v>Denver/Denver Co, CO</c:v>
                </c:pt>
                <c:pt idx="6">
                  <c:v>Kansas, City, MO</c:v>
                </c:pt>
                <c:pt idx="7">
                  <c:v>Memphis, TN</c:v>
                </c:pt>
                <c:pt idx="8">
                  <c:v>Austin, TX</c:v>
                </c:pt>
                <c:pt idx="9">
                  <c:v>San Antonio, TX</c:v>
                </c:pt>
                <c:pt idx="10">
                  <c:v>Pittsburgh, PA</c:v>
                </c:pt>
                <c:pt idx="11">
                  <c:v>Detroit, MI</c:v>
                </c:pt>
                <c:pt idx="12">
                  <c:v>El Paso, TX</c:v>
                </c:pt>
                <c:pt idx="13">
                  <c:v>Columbus, OH</c:v>
                </c:pt>
              </c:strCache>
            </c:strRef>
          </c:cat>
          <c:val>
            <c:numRef>
              <c:f>'# Councilmembers'!$B$2:$B$15</c:f>
              <c:numCache>
                <c:formatCode>General</c:formatCode>
                <c:ptCount val="14"/>
                <c:pt idx="0">
                  <c:v>40</c:v>
                </c:pt>
                <c:pt idx="1">
                  <c:v>29</c:v>
                </c:pt>
                <c:pt idx="2">
                  <c:v>18</c:v>
                </c:pt>
                <c:pt idx="3">
                  <c:v>15</c:v>
                </c:pt>
                <c:pt idx="4">
                  <c:v>15</c:v>
                </c:pt>
                <c:pt idx="5">
                  <c:v>13</c:v>
                </c:pt>
                <c:pt idx="6">
                  <c:v>13</c:v>
                </c:pt>
                <c:pt idx="7">
                  <c:v>13</c:v>
                </c:pt>
                <c:pt idx="8">
                  <c:v>10</c:v>
                </c:pt>
                <c:pt idx="9">
                  <c:v>10</c:v>
                </c:pt>
                <c:pt idx="10">
                  <c:v>9</c:v>
                </c:pt>
                <c:pt idx="11">
                  <c:v>8</c:v>
                </c:pt>
                <c:pt idx="12">
                  <c:v>8</c:v>
                </c:pt>
                <c:pt idx="1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8346056"/>
        <c:axId val="848345272"/>
      </c:barChart>
      <c:lineChart>
        <c:grouping val="standard"/>
        <c:varyColors val="0"/>
        <c:ser>
          <c:idx val="1"/>
          <c:order val="1"/>
          <c:tx>
            <c:strRef>
              <c:f>'# Councilmembers'!$C$1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'# Councilmembers'!$A$2:$A$15</c:f>
              <c:strCache>
                <c:ptCount val="14"/>
                <c:pt idx="0">
                  <c:v>Nashville/Davidson Co, TN</c:v>
                </c:pt>
                <c:pt idx="1">
                  <c:v>St Louis, MO</c:v>
                </c:pt>
                <c:pt idx="2">
                  <c:v>Jacksonville/Duval Co, FL</c:v>
                </c:pt>
                <c:pt idx="3">
                  <c:v>Lexington, KY</c:v>
                </c:pt>
                <c:pt idx="4">
                  <c:v>Milwaukee, WI</c:v>
                </c:pt>
                <c:pt idx="5">
                  <c:v>Denver/Denver Co, CO</c:v>
                </c:pt>
                <c:pt idx="6">
                  <c:v>Kansas, City, MO</c:v>
                </c:pt>
                <c:pt idx="7">
                  <c:v>Memphis, TN</c:v>
                </c:pt>
                <c:pt idx="8">
                  <c:v>Austin, TX</c:v>
                </c:pt>
                <c:pt idx="9">
                  <c:v>San Antonio, TX</c:v>
                </c:pt>
                <c:pt idx="10">
                  <c:v>Pittsburgh, PA</c:v>
                </c:pt>
                <c:pt idx="11">
                  <c:v>Detroit, MI</c:v>
                </c:pt>
                <c:pt idx="12">
                  <c:v>El Paso, TX</c:v>
                </c:pt>
                <c:pt idx="13">
                  <c:v>Columbus, OH</c:v>
                </c:pt>
              </c:strCache>
            </c:strRef>
          </c:cat>
          <c:val>
            <c:numRef>
              <c:f>'# Councilmembers'!$C$2:$C$15</c:f>
              <c:numCache>
                <c:formatCode>General</c:formatCode>
                <c:ptCount val="14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346056"/>
        <c:axId val="848345272"/>
      </c:lineChart>
      <c:catAx>
        <c:axId val="84834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5272"/>
        <c:crosses val="autoZero"/>
        <c:auto val="1"/>
        <c:lblAlgn val="ctr"/>
        <c:lblOffset val="100"/>
        <c:noMultiLvlLbl val="0"/>
      </c:catAx>
      <c:valAx>
        <c:axId val="848345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346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0.73539</cdr:x>
      <cdr:y>0.48452</cdr:y>
    </cdr:from>
    <cdr:to>
      <cdr:x>0.86549</cdr:x>
      <cdr:y>0.51366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3176" y="2533651"/>
          <a:ext cx="112395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0.6345</cdr:x>
      <cdr:y>0.51526</cdr:y>
    </cdr:from>
    <cdr:to>
      <cdr:x>0.83506</cdr:x>
      <cdr:y>0.56469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88128" y="2836734"/>
          <a:ext cx="2019223" cy="27213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>
          <a:noAutofit/>
        </a:bodyPr>
        <a:lstStyle xmlns:a="http://schemas.openxmlformats.org/drawingml/2006/main"/>
        <a:p xmlns:a="http://schemas.openxmlformats.org/drawingml/2006/main">
          <a:r>
            <a:rPr lang="en-US" sz="1000" b="1" dirty="0">
              <a:ln>
                <a:noFill/>
              </a:ln>
              <a:solidFill>
                <a:srgbClr val="C00000"/>
              </a:solidFill>
            </a:rPr>
            <a:t>Median Mayor's Salary:  $151,060</a:t>
          </a:r>
        </a:p>
      </cdr:txBody>
    </cdr:sp>
  </cdr:relSizeAnchor>
  <cdr:relSizeAnchor xmlns:cdr="http://schemas.openxmlformats.org/drawingml/2006/chartDrawing">
    <cdr:from>
      <cdr:x>0.11946</cdr:x>
      <cdr:y>0.43517</cdr:y>
    </cdr:from>
    <cdr:to>
      <cdr:x>0.22531</cdr:x>
      <cdr:y>0.47889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02752" y="2395794"/>
          <a:ext cx="1065690" cy="240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r>
            <a:rPr lang="en-US" sz="1000" b="1" dirty="0">
              <a:solidFill>
                <a:schemeClr val="accent2"/>
              </a:solidFill>
            </a:rPr>
            <a:t>$204,683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0.78124</cdr:x>
      <cdr:y>0.3577</cdr:y>
    </cdr:from>
    <cdr:to>
      <cdr:x>0.97964</cdr:x>
      <cdr:y>0.40139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6213475" y="1657540"/>
          <a:ext cx="1577976" cy="20244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>
              <a:solidFill>
                <a:srgbClr val="C00000"/>
              </a:solidFill>
            </a:rPr>
            <a:t>Median Salary:  $82,749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0.77368</cdr:x>
      <cdr:y>0.51282</cdr:y>
    </cdr:from>
    <cdr:to>
      <cdr:x>0.97144</cdr:x>
      <cdr:y>0.56156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7391802" y="2847584"/>
          <a:ext cx="1889419" cy="270641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>
              <a:solidFill>
                <a:srgbClr val="C00000"/>
              </a:solidFill>
            </a:rPr>
            <a:t>Median Councilmembers:</a:t>
          </a:r>
          <a:r>
            <a:rPr lang="en-US" sz="1000" b="1" baseline="0" dirty="0">
              <a:solidFill>
                <a:srgbClr val="C00000"/>
              </a:solidFill>
            </a:rPr>
            <a:t>  13</a:t>
          </a:r>
          <a:endParaRPr lang="en-US" sz="10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96436E-1678-4D76-89B0-670CF77A1BEC}" type="datetimeFigureOut">
              <a:rPr lang="en-US" smtClean="0"/>
              <a:t>3/2/2022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846336-4725-44AF-A39C-58E2890B0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8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46336-4725-44AF-A39C-58E2890B0D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04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46336-4725-44AF-A39C-58E2890B0DC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9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DD9B-AC58-478A-8E16-4C35ABEF0DB4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4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D18A-6A71-4BAD-BDC6-DE39801A44CD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9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0073-70E0-42F7-8A36-0B49B376B5D7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6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C90-4E02-4E4A-9CF2-2DBCD2F0A8D1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1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C4E3-3ADA-4E47-8473-C1CA4A99E7A2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45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677C-40E5-4271-A26E-F3F29F582AC6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5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C988-E577-4C6C-966E-C620738B5FCD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BFCE-332F-4FB2-8C47-589D2FA15647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A32F-0F7F-4118-9A70-2B75A0438964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1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64CC-9F1D-4E0C-9D9E-4890F1D8C7D6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9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B296-23DC-436D-B5A5-DD5681702763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4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EE1FC-B9E0-42B8-94E1-90D93C551A0D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6975D-B197-485D-973C-A277CE46F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3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8" y="280554"/>
            <a:ext cx="22764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5"/>
          <p:cNvSpPr>
            <a:spLocks noGrp="1"/>
          </p:cNvSpPr>
          <p:nvPr>
            <p:ph type="ctrTitle"/>
          </p:nvPr>
        </p:nvSpPr>
        <p:spPr>
          <a:xfrm>
            <a:off x="990600" y="1346201"/>
            <a:ext cx="10414000" cy="2777066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2022 Citizens’ Commission on Elected Official Compensation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Michael Kasler, Chair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First Data Report</a:t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Greg Beaverson, Compensation Manager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City of Columbus Department of Human Resources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Subtitle 6"/>
          <p:cNvSpPr>
            <a:spLocks noGrp="1"/>
          </p:cNvSpPr>
          <p:nvPr>
            <p:ph type="subTitle" idx="1"/>
          </p:nvPr>
        </p:nvSpPr>
        <p:spPr>
          <a:xfrm>
            <a:off x="4330700" y="3656446"/>
            <a:ext cx="3598333" cy="1257300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March 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, 2022</a:t>
            </a: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33459" y="4665133"/>
            <a:ext cx="4920673" cy="15440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Sarah Ingles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Keisha Hunley-Jenkins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Fred Ransier 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Qiana Williams</a:t>
            </a: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2"/>
          <p:cNvSpPr txBox="1"/>
          <p:nvPr/>
        </p:nvSpPr>
        <p:spPr>
          <a:xfrm>
            <a:off x="1376998" y="6142673"/>
            <a:ext cx="5591175" cy="20002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number of councilmembers per municipality.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942174"/>
              </p:ext>
            </p:extLst>
          </p:nvPr>
        </p:nvGraphicFramePr>
        <p:xfrm>
          <a:off x="1278466" y="286279"/>
          <a:ext cx="9554104" cy="5552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96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48565"/>
              </p:ext>
            </p:extLst>
          </p:nvPr>
        </p:nvGraphicFramePr>
        <p:xfrm>
          <a:off x="1591732" y="481538"/>
          <a:ext cx="9084735" cy="55721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52272"/>
                <a:gridCol w="2931281"/>
                <a:gridCol w="3401182"/>
              </a:tblGrid>
              <a:tr h="6191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Full-Time or Part-Time Councilmembers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Full-Time (64%)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Part-Time (22%)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Not Defined in Charter (14%)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Austin, TX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Lexington, KY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Columbus, 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Denver/Denver Co, 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Memphis, TN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 Louis, 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Detroit, MI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Nashville/Davidson Co, TN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El Paso, TX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Jacksonville/Duval Co, FL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Kansas, City, MO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Milwaukee, WI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Pittsburgh, PA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San Antonio, TX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Box 22"/>
          <p:cNvSpPr txBox="1"/>
          <p:nvPr/>
        </p:nvSpPr>
        <p:spPr>
          <a:xfrm>
            <a:off x="1591732" y="6156852"/>
            <a:ext cx="5591175" cy="20002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municipalities with Full-Time, Part-Time, and Undefined councilmembers.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88936"/>
              </p:ext>
            </p:extLst>
          </p:nvPr>
        </p:nvGraphicFramePr>
        <p:xfrm>
          <a:off x="1102729" y="1038225"/>
          <a:ext cx="10003475" cy="4351337"/>
        </p:xfrm>
        <a:graphic>
          <a:graphicData uri="http://schemas.openxmlformats.org/drawingml/2006/table">
            <a:tbl>
              <a:tblPr/>
              <a:tblGrid>
                <a:gridCol w="2049043"/>
                <a:gridCol w="529528"/>
                <a:gridCol w="529528"/>
                <a:gridCol w="529528"/>
                <a:gridCol w="529528"/>
                <a:gridCol w="529528"/>
                <a:gridCol w="552551"/>
                <a:gridCol w="552551"/>
                <a:gridCol w="552551"/>
                <a:gridCol w="552551"/>
                <a:gridCol w="552551"/>
                <a:gridCol w="552551"/>
                <a:gridCol w="552551"/>
                <a:gridCol w="552551"/>
                <a:gridCol w="886384"/>
              </a:tblGrid>
              <a:tr h="18130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CPI-All Urban Consumers (Current Series)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30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Original Data Value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 gridSpan="6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Series Id: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CUURS200SA0</a:t>
                      </a:r>
                    </a:p>
                  </a:txBody>
                  <a:tcPr marL="8634" marR="8634" marT="8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 gridSpan="6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Seasonally Adjusted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90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Series Title: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items in Midwest - Size Class A, all urban consumers, not seasonally adjusted</a:t>
                      </a:r>
                    </a:p>
                  </a:txBody>
                  <a:tcPr marL="8634" marR="8634" marT="8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Area: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Midwest - Size Class A</a:t>
                      </a:r>
                    </a:p>
                  </a:txBody>
                  <a:tcPr marL="8634" marR="8634" marT="8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Item: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items</a:t>
                      </a:r>
                    </a:p>
                  </a:txBody>
                  <a:tcPr marL="8634" marR="8634" marT="8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Period: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1982-84=100</a:t>
                      </a:r>
                    </a:p>
                  </a:txBody>
                  <a:tcPr marL="8634" marR="8634" marT="8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Years: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to 2021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35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Directive (Columbus City Charter Section 15.4):</a:t>
                      </a:r>
                    </a:p>
                  </a:txBody>
                  <a:tcPr marL="8634" marR="8634" marT="86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"...An annual cost of living adjustment which shall not exceed the average increase in the consumer price index, or successor thereto, during the preceding four years."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8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Year-over-Year CPI Growth*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13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222.55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223.69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225.87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226.58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226.89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227.97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227.24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226.79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226.85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225.93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224.53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223.02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225.66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221.94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222.44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223.62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224.09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225.02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226.11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226.10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226.28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225.53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225.32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224.48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223.24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224.51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-0.51%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224.07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223.73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224.77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225.92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226.85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228.35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227.16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227.55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228.24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227.91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227.48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227.55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226.63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0.94%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813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228.97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229.33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229.55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230.48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230.63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230.94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230.96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231.44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232.22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231.66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232.39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231.70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230.86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1.86%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232.91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233.20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233.58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234.67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235.88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236.59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236.35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236.12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236.39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236.41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234.75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234.44</a:t>
                      </a:r>
                    </a:p>
                  </a:txBody>
                  <a:tcPr marL="8634" marR="8634" marT="86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235.11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1.84%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234.77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236.11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237.41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237.58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238.93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239.01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239.82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239.87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239.89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240.74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239.96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239.93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238.67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1.51%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72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241.14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241.65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240.44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237.34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238.70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240.63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240.89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241.85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243.27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243.18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242.35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242.36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241.15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1.04%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813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242.72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244.76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246.63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248.59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250.64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252.91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254.32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254.56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255.36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257.31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258.26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259.13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252.10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4.54%</a:t>
                      </a:r>
                    </a:p>
                  </a:txBody>
                  <a:tcPr marL="8634" marR="8634" marT="8634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6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557144"/>
              </p:ext>
            </p:extLst>
          </p:nvPr>
        </p:nvGraphicFramePr>
        <p:xfrm>
          <a:off x="2125134" y="2362890"/>
          <a:ext cx="2400830" cy="3526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4" imgW="1380993" imgH="2028996" progId="Excel.Sheet.12">
                  <p:embed/>
                </p:oleObj>
              </mc:Choice>
              <mc:Fallback>
                <p:oleObj name="Worksheet" r:id="rId4" imgW="1380993" imgH="20289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5134" y="2362890"/>
                        <a:ext cx="2400830" cy="35267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02734" y="722473"/>
            <a:ext cx="6096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Columbus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City Charter Section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15.4: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"...An annual cost of living adjustment which shall not exceed the average increase in the consumer price index, or successor thereto, during the preceding four years."</a:t>
            </a:r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0732" y="5014926"/>
            <a:ext cx="4301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4-Year (2018-2021) Average = 2.23%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 rot="10800000">
            <a:off x="4604015" y="4501093"/>
            <a:ext cx="270933" cy="1430866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3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14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506" y="2472267"/>
            <a:ext cx="9009787" cy="22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69068" y="2393821"/>
            <a:ext cx="1473356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05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 24 municipalities contacted, 13  responded to the survey for a response rate of </a:t>
            </a:r>
            <a:r>
              <a:rPr lang="en-US" alt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54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%. 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57675"/>
              </p:ext>
            </p:extLst>
          </p:nvPr>
        </p:nvGraphicFramePr>
        <p:xfrm>
          <a:off x="3936998" y="555633"/>
          <a:ext cx="5291667" cy="60084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83742"/>
                <a:gridCol w="1023730"/>
                <a:gridCol w="1384195"/>
              </a:tblGrid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Municipality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Response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No Response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Atlanta, GA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Austin, 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Baltimore, MD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Charlotte/Mecklenburg Co, NC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Cincinnati, OH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Cleveland, OH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Columbus, OH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Denver/Denver Co, CO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Detroit, 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El Paso, 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Fort Worth, 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Indianapolis/Marion Co, 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Jacksonville/Duval Co, FL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Kansas, City, MO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Lexington, KY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Louisville/Jefferson Co, KY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Memphis, TN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Milwaukee, WI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Minneapolis, MN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Nashville/Davidson Co, TN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Oklahoma City, OK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Pittsburgh, </a:t>
                      </a:r>
                      <a:r>
                        <a:rPr lang="en-US" sz="1400" u="none" strike="noStrike" dirty="0" smtClean="0">
                          <a:effectLst/>
                        </a:rPr>
                        <a:t>PA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San Antonio, 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Seattle, WA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 Louis, MO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166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8" y="280554"/>
            <a:ext cx="22764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2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4"/>
          <p:cNvSpPr txBox="1"/>
          <p:nvPr/>
        </p:nvSpPr>
        <p:spPr>
          <a:xfrm>
            <a:off x="1457325" y="6059170"/>
            <a:ext cx="8524875" cy="29718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populations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900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studied municipalities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694524"/>
              </p:ext>
            </p:extLst>
          </p:nvPr>
        </p:nvGraphicFramePr>
        <p:xfrm>
          <a:off x="1263119" y="622034"/>
          <a:ext cx="9648827" cy="5376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33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/>
          <p:nvPr/>
        </p:nvSpPr>
        <p:spPr>
          <a:xfrm>
            <a:off x="1005916" y="6215591"/>
            <a:ext cx="4981575" cy="28151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salaries of mayors and city managers in all municipalities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The median line displays mayors’ salaries.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058796"/>
              </p:ext>
            </p:extLst>
          </p:nvPr>
        </p:nvGraphicFramePr>
        <p:xfrm>
          <a:off x="1005916" y="651932"/>
          <a:ext cx="10067926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67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 Box 4"/>
          <p:cNvSpPr txBox="1"/>
          <p:nvPr/>
        </p:nvSpPr>
        <p:spPr>
          <a:xfrm>
            <a:off x="1741487" y="5895763"/>
            <a:ext cx="4981575" cy="16954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salaries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mayors in all municipalities.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041008"/>
              </p:ext>
            </p:extLst>
          </p:nvPr>
        </p:nvGraphicFramePr>
        <p:xfrm>
          <a:off x="1741487" y="503501"/>
          <a:ext cx="8765646" cy="527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2"/>
          <p:cNvSpPr txBox="1"/>
          <p:nvPr/>
        </p:nvSpPr>
        <p:spPr>
          <a:xfrm>
            <a:off x="8487303" y="2333888"/>
            <a:ext cx="1947921" cy="23625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>
                <a:solidFill>
                  <a:srgbClr val="C00000"/>
                </a:solidFill>
              </a:rPr>
              <a:t>Median Salary:  $151,060</a:t>
            </a:r>
          </a:p>
        </p:txBody>
      </p:sp>
    </p:spTree>
    <p:extLst>
      <p:ext uri="{BB962C8B-B14F-4D97-AF65-F5344CB8AC3E}">
        <p14:creationId xmlns:p14="http://schemas.microsoft.com/office/powerpoint/2010/main" val="34850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507942" y="5374480"/>
            <a:ext cx="2413000" cy="339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85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*Pay </a:t>
            </a:r>
            <a:r>
              <a:rPr lang="en-US" sz="85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Grade Midpoint - No Incumbent</a:t>
            </a:r>
            <a:r>
              <a:rPr lang="en-US" sz="8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8"/>
          <p:cNvSpPr txBox="1"/>
          <p:nvPr/>
        </p:nvSpPr>
        <p:spPr>
          <a:xfrm>
            <a:off x="1986598" y="5999162"/>
            <a:ext cx="6610350" cy="33337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sz="9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salaries of city attorneys in all municipalities.</a:t>
            </a:r>
            <a:endParaRPr lang="en-US" sz="900" b="1" dirty="0">
              <a:solidFill>
                <a:srgbClr val="4F81BD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934380"/>
              </p:ext>
            </p:extLst>
          </p:nvPr>
        </p:nvGraphicFramePr>
        <p:xfrm>
          <a:off x="1381124" y="1071562"/>
          <a:ext cx="9429751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94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8"/>
          <p:cNvSpPr txBox="1"/>
          <p:nvPr/>
        </p:nvSpPr>
        <p:spPr>
          <a:xfrm>
            <a:off x="1986598" y="5999162"/>
            <a:ext cx="6610350" cy="333375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salaries of city auditors </a:t>
            </a:r>
            <a:r>
              <a:rPr lang="en-US" sz="900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US" sz="9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comptrollers in all municipalities. 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081212" y="1026318"/>
            <a:ext cx="8029575" cy="4805363"/>
            <a:chOff x="0" y="0"/>
            <a:chExt cx="8029575" cy="4805363"/>
          </a:xfrm>
        </p:grpSpPr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584911821"/>
                </p:ext>
              </p:extLst>
            </p:nvPr>
          </p:nvGraphicFramePr>
          <p:xfrm>
            <a:off x="0" y="0"/>
            <a:ext cx="8029575" cy="48053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TextBox 2"/>
            <p:cNvSpPr txBox="1"/>
            <p:nvPr/>
          </p:nvSpPr>
          <p:spPr>
            <a:xfrm>
              <a:off x="6181726" y="1614489"/>
              <a:ext cx="1533525" cy="228600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rgbClr val="C00000"/>
                  </a:solidFill>
                </a:rPr>
                <a:t>Median Salary:  $153,447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574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/>
          <p:nvPr/>
        </p:nvSpPr>
        <p:spPr>
          <a:xfrm>
            <a:off x="1983899" y="6033770"/>
            <a:ext cx="4733925" cy="20955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salaries of councilmembers in all municipalities.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573398"/>
              </p:ext>
            </p:extLst>
          </p:nvPr>
        </p:nvGraphicFramePr>
        <p:xfrm>
          <a:off x="1638300" y="1019175"/>
          <a:ext cx="8915400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2"/>
          <p:cNvSpPr txBox="1"/>
          <p:nvPr/>
        </p:nvSpPr>
        <p:spPr>
          <a:xfrm>
            <a:off x="8610600" y="2886341"/>
            <a:ext cx="1533525" cy="22860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>
                <a:solidFill>
                  <a:srgbClr val="C00000"/>
                </a:solidFill>
              </a:rPr>
              <a:t>Median Salary:  </a:t>
            </a:r>
            <a:r>
              <a:rPr lang="en-US" sz="1000" b="1" dirty="0" smtClean="0">
                <a:solidFill>
                  <a:srgbClr val="C00000"/>
                </a:solidFill>
              </a:rPr>
              <a:t>$61,609</a:t>
            </a:r>
            <a:endParaRPr lang="en-US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5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/>
          <p:nvPr/>
        </p:nvSpPr>
        <p:spPr>
          <a:xfrm>
            <a:off x="1535641" y="5978922"/>
            <a:ext cx="5339292" cy="184811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base salaries of council presidents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municipalities with council presidents).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975D-B197-485D-973C-A277CE46FB9D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061974"/>
              </p:ext>
            </p:extLst>
          </p:nvPr>
        </p:nvGraphicFramePr>
        <p:xfrm>
          <a:off x="1535641" y="872330"/>
          <a:ext cx="8886826" cy="491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784</Words>
  <Application>Microsoft Office PowerPoint</Application>
  <PresentationFormat>Widescreen</PresentationFormat>
  <Paragraphs>320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Worksheet</vt:lpstr>
      <vt:lpstr>2022 Citizens’ Commission on Elected Official Compensation Michael Kasler, Chair  First Data Report Greg Beaverson, Compensation Manager City of Columbus Department of Human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Columbus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Herderick, Lauren N.</dc:creator>
  <cp:lastModifiedBy>Walters, Niyah I.</cp:lastModifiedBy>
  <cp:revision>53</cp:revision>
  <cp:lastPrinted>2022-03-02T14:20:07Z</cp:lastPrinted>
  <dcterms:created xsi:type="dcterms:W3CDTF">2018-07-10T20:13:34Z</dcterms:created>
  <dcterms:modified xsi:type="dcterms:W3CDTF">2022-03-03T15:13:58Z</dcterms:modified>
</cp:coreProperties>
</file>