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7" r:id="rId3"/>
    <p:sldId id="261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16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QWARC220Mega\hr_public$\Compensation\Elected%20Officials%20Comp%20Commission\2022\Elected%20Official%20Survey%20-%20Data%20Analysis%20-%200316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Citizens' Commission on</a:t>
            </a:r>
            <a:r>
              <a:rPr lang="en-US" sz="1600" b="1" baseline="0" dirty="0">
                <a:solidFill>
                  <a:schemeClr val="tx1"/>
                </a:solidFill>
              </a:rPr>
              <a:t> Elected Official Compensation</a:t>
            </a:r>
            <a:endParaRPr lang="en-US" sz="1600" b="1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800" b="1" dirty="0">
                <a:solidFill>
                  <a:schemeClr val="tx1"/>
                </a:solidFill>
              </a:rPr>
              <a:t>Mayor</a:t>
            </a:r>
            <a:r>
              <a:rPr lang="en-US" sz="1800" b="1" baseline="0" dirty="0">
                <a:solidFill>
                  <a:schemeClr val="tx1"/>
                </a:solidFill>
              </a:rPr>
              <a:t> &amp; City Manager Base Salary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Sorted by Highest to Lowest City Manager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>
                <a:solidFill>
                  <a:schemeClr val="tx1"/>
                </a:solidFill>
              </a:rPr>
              <a:t>March </a:t>
            </a:r>
            <a:r>
              <a:rPr lang="en-US" sz="1200" b="1" baseline="0" smtClean="0">
                <a:solidFill>
                  <a:schemeClr val="tx1"/>
                </a:solidFill>
              </a:rPr>
              <a:t>23, </a:t>
            </a:r>
            <a:r>
              <a:rPr lang="en-US" sz="1200" b="1" baseline="0" dirty="0" smtClean="0">
                <a:solidFill>
                  <a:schemeClr val="tx1"/>
                </a:solidFill>
              </a:rPr>
              <a:t>2022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 dirty="0" smtClean="0">
                <a:solidFill>
                  <a:schemeClr val="tx1"/>
                </a:solidFill>
              </a:rPr>
              <a:t>Follow-Up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'Mayor &amp; City Mgr Base Salary'!$B$2</c:f>
              <c:strCache>
                <c:ptCount val="1"/>
                <c:pt idx="0">
                  <c:v>Mayor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cat>
            <c:strRef>
              <c:f>'Mayor &amp; City Mgr Base Salary'!$A$3:$A$20</c:f>
              <c:strCache>
                <c:ptCount val="18"/>
                <c:pt idx="0">
                  <c:v>El Paso, TX</c:v>
                </c:pt>
                <c:pt idx="1">
                  <c:v>Charlotte/Mecklenburg Co, NC</c:v>
                </c:pt>
                <c:pt idx="2">
                  <c:v>Austin, TX</c:v>
                </c:pt>
                <c:pt idx="3">
                  <c:v>Jacksonville/Duval Co, FL</c:v>
                </c:pt>
                <c:pt idx="4">
                  <c:v>Cincinnati, OH</c:v>
                </c:pt>
                <c:pt idx="5">
                  <c:v>Kansas, City, MO</c:v>
                </c:pt>
                <c:pt idx="6">
                  <c:v>Memphis, TN</c:v>
                </c:pt>
                <c:pt idx="7">
                  <c:v>Lexington, KY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'Mayor &amp; City Mgr Base Salary'!$B$3:$B$20</c:f>
              <c:numCache>
                <c:formatCode>"$"#,##0</c:formatCode>
                <c:ptCount val="18"/>
                <c:pt idx="0">
                  <c:v>78750</c:v>
                </c:pt>
                <c:pt idx="1">
                  <c:v>39645.96</c:v>
                </c:pt>
                <c:pt idx="2">
                  <c:v>97656</c:v>
                </c:pt>
                <c:pt idx="3">
                  <c:v>208392.95999999999</c:v>
                </c:pt>
                <c:pt idx="4">
                  <c:v>121291</c:v>
                </c:pt>
                <c:pt idx="5">
                  <c:v>141455</c:v>
                </c:pt>
                <c:pt idx="6">
                  <c:v>170817.12</c:v>
                </c:pt>
                <c:pt idx="7">
                  <c:v>154784.69</c:v>
                </c:pt>
                <c:pt idx="8">
                  <c:v>204683</c:v>
                </c:pt>
                <c:pt idx="9">
                  <c:v>189300</c:v>
                </c:pt>
                <c:pt idx="10">
                  <c:v>184165</c:v>
                </c:pt>
                <c:pt idx="11">
                  <c:v>180000</c:v>
                </c:pt>
                <c:pt idx="12">
                  <c:v>155552</c:v>
                </c:pt>
                <c:pt idx="13">
                  <c:v>147335.76</c:v>
                </c:pt>
                <c:pt idx="14">
                  <c:v>131820</c:v>
                </c:pt>
                <c:pt idx="15">
                  <c:v>124657.73</c:v>
                </c:pt>
                <c:pt idx="16">
                  <c:v>95000</c:v>
                </c:pt>
                <c:pt idx="17">
                  <c:v>61725.04</c:v>
                </c:pt>
              </c:numCache>
            </c:numRef>
          </c:val>
        </c:ser>
        <c:ser>
          <c:idx val="1"/>
          <c:order val="1"/>
          <c:tx>
            <c:strRef>
              <c:f>'Mayor &amp; City Mgr Base Salary'!$C$2</c:f>
              <c:strCache>
                <c:ptCount val="1"/>
                <c:pt idx="0">
                  <c:v>City Manager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'Mayor &amp; City Mgr Base Salary'!$A$3:$A$20</c:f>
              <c:strCache>
                <c:ptCount val="18"/>
                <c:pt idx="0">
                  <c:v>El Paso, TX</c:v>
                </c:pt>
                <c:pt idx="1">
                  <c:v>Charlotte/Mecklenburg Co, NC</c:v>
                </c:pt>
                <c:pt idx="2">
                  <c:v>Austin, TX</c:v>
                </c:pt>
                <c:pt idx="3">
                  <c:v>Jacksonville/Duval Co, FL</c:v>
                </c:pt>
                <c:pt idx="4">
                  <c:v>Cincinnati, OH</c:v>
                </c:pt>
                <c:pt idx="5">
                  <c:v>Kansas, City, MO</c:v>
                </c:pt>
                <c:pt idx="6">
                  <c:v>Memphis, TN</c:v>
                </c:pt>
                <c:pt idx="7">
                  <c:v>Lexington, KY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'Mayor &amp; City Mgr Base Salary'!$C$3:$C$20</c:f>
              <c:numCache>
                <c:formatCode>"$"#,##0</c:formatCode>
                <c:ptCount val="18"/>
                <c:pt idx="0">
                  <c:v>404377.75199999998</c:v>
                </c:pt>
                <c:pt idx="1">
                  <c:v>379586</c:v>
                </c:pt>
                <c:pt idx="2">
                  <c:v>350002</c:v>
                </c:pt>
                <c:pt idx="3">
                  <c:v>322905</c:v>
                </c:pt>
                <c:pt idx="4">
                  <c:v>265131</c:v>
                </c:pt>
                <c:pt idx="5">
                  <c:v>264999</c:v>
                </c:pt>
                <c:pt idx="6">
                  <c:v>158910.44</c:v>
                </c:pt>
                <c:pt idx="7">
                  <c:v>154452.57999999999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054072"/>
        <c:axId val="394052896"/>
      </c:barChart>
      <c:lineChart>
        <c:grouping val="standard"/>
        <c:varyColors val="0"/>
        <c:ser>
          <c:idx val="2"/>
          <c:order val="2"/>
          <c:tx>
            <c:strRef>
              <c:f>'Mayor &amp; City Mgr Base Salary'!$D$2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'Mayor &amp; City Mgr Base Salary'!$A$3:$A$20</c:f>
              <c:strCache>
                <c:ptCount val="18"/>
                <c:pt idx="0">
                  <c:v>El Paso, TX</c:v>
                </c:pt>
                <c:pt idx="1">
                  <c:v>Charlotte/Mecklenburg Co, NC</c:v>
                </c:pt>
                <c:pt idx="2">
                  <c:v>Austin, TX</c:v>
                </c:pt>
                <c:pt idx="3">
                  <c:v>Jacksonville/Duval Co, FL</c:v>
                </c:pt>
                <c:pt idx="4">
                  <c:v>Cincinnati, OH</c:v>
                </c:pt>
                <c:pt idx="5">
                  <c:v>Kansas, City, MO</c:v>
                </c:pt>
                <c:pt idx="6">
                  <c:v>Memphis, TN</c:v>
                </c:pt>
                <c:pt idx="7">
                  <c:v>Lexington, KY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'Mayor &amp; City Mgr Base Salary'!$D$3:$D$20</c:f>
              <c:numCache>
                <c:formatCode>"$"#,##0</c:formatCode>
                <c:ptCount val="18"/>
                <c:pt idx="0">
                  <c:v>294018</c:v>
                </c:pt>
                <c:pt idx="1">
                  <c:v>294018</c:v>
                </c:pt>
                <c:pt idx="2">
                  <c:v>294018</c:v>
                </c:pt>
                <c:pt idx="3">
                  <c:v>294018</c:v>
                </c:pt>
                <c:pt idx="4">
                  <c:v>294018</c:v>
                </c:pt>
                <c:pt idx="5">
                  <c:v>294018</c:v>
                </c:pt>
                <c:pt idx="6">
                  <c:v>294018</c:v>
                </c:pt>
                <c:pt idx="7">
                  <c:v>294018</c:v>
                </c:pt>
                <c:pt idx="8">
                  <c:v>294018</c:v>
                </c:pt>
                <c:pt idx="9">
                  <c:v>294018</c:v>
                </c:pt>
                <c:pt idx="10">
                  <c:v>294018</c:v>
                </c:pt>
                <c:pt idx="11">
                  <c:v>294018</c:v>
                </c:pt>
                <c:pt idx="12">
                  <c:v>294018</c:v>
                </c:pt>
                <c:pt idx="13">
                  <c:v>294018</c:v>
                </c:pt>
                <c:pt idx="14">
                  <c:v>294018</c:v>
                </c:pt>
                <c:pt idx="15">
                  <c:v>294018</c:v>
                </c:pt>
                <c:pt idx="16">
                  <c:v>294018</c:v>
                </c:pt>
                <c:pt idx="17">
                  <c:v>294018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054072"/>
        <c:axId val="394052896"/>
      </c:lineChart>
      <c:catAx>
        <c:axId val="394054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052896"/>
        <c:crosses val="autoZero"/>
        <c:auto val="1"/>
        <c:lblAlgn val="ctr"/>
        <c:lblOffset val="100"/>
        <c:noMultiLvlLbl val="0"/>
      </c:catAx>
      <c:valAx>
        <c:axId val="39405289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054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Citizens' Commission on</a:t>
            </a:r>
            <a:r>
              <a:rPr lang="en-US" sz="1600" b="1" baseline="0" dirty="0">
                <a:solidFill>
                  <a:schemeClr val="tx1"/>
                </a:solidFill>
              </a:rPr>
              <a:t> Elected Official Compensation</a:t>
            </a:r>
            <a:endParaRPr lang="en-US" sz="1600" b="1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800" b="1" dirty="0">
                <a:solidFill>
                  <a:schemeClr val="tx1"/>
                </a:solidFill>
              </a:rPr>
              <a:t>Mayor</a:t>
            </a:r>
            <a:r>
              <a:rPr lang="en-US" sz="1800" b="1" baseline="0" dirty="0">
                <a:solidFill>
                  <a:schemeClr val="tx1"/>
                </a:solidFill>
              </a:rPr>
              <a:t> &amp; City Manager Combined Base Salaries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>
                <a:solidFill>
                  <a:schemeClr val="tx1"/>
                </a:solidFill>
              </a:rPr>
              <a:t>March </a:t>
            </a:r>
            <a:r>
              <a:rPr lang="en-US" sz="1200" b="1" baseline="0" smtClean="0">
                <a:solidFill>
                  <a:schemeClr val="tx1"/>
                </a:solidFill>
              </a:rPr>
              <a:t>23, </a:t>
            </a:r>
            <a:r>
              <a:rPr lang="en-US" sz="1200" b="1" baseline="0" dirty="0" smtClean="0">
                <a:solidFill>
                  <a:schemeClr val="tx1"/>
                </a:solidFill>
              </a:rPr>
              <a:t>2022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b="1" baseline="0" dirty="0" smtClean="0">
                <a:solidFill>
                  <a:schemeClr val="tx1"/>
                </a:solidFill>
              </a:rPr>
              <a:t>Follow-Up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'Combined Mayor &amp; City Manager'!$I$2</c:f>
              <c:strCache>
                <c:ptCount val="1"/>
                <c:pt idx="0">
                  <c:v>Mayor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'Combined Mayor &amp; City Manager'!$H$3:$H$20</c:f>
              <c:strCache>
                <c:ptCount val="18"/>
                <c:pt idx="0">
                  <c:v>Jacksonville/Duval Co, FL*</c:v>
                </c:pt>
                <c:pt idx="1">
                  <c:v>El Paso, TX*</c:v>
                </c:pt>
                <c:pt idx="2">
                  <c:v>Austin, TX*</c:v>
                </c:pt>
                <c:pt idx="3">
                  <c:v>Charlotte/Mecklenburg Co, NC*</c:v>
                </c:pt>
                <c:pt idx="4">
                  <c:v>Kansas, City, MO*</c:v>
                </c:pt>
                <c:pt idx="5">
                  <c:v>Cincinnati, OH*</c:v>
                </c:pt>
                <c:pt idx="6">
                  <c:v>Memphis, TN*</c:v>
                </c:pt>
                <c:pt idx="7">
                  <c:v>Lexington, KY*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'Combined Mayor &amp; City Manager'!$I$3:$I$20</c:f>
            </c:numRef>
          </c:val>
        </c:ser>
        <c:ser>
          <c:idx val="1"/>
          <c:order val="1"/>
          <c:tx>
            <c:strRef>
              <c:f>'Combined Mayor &amp; City Manager'!$J$2</c:f>
              <c:strCache>
                <c:ptCount val="1"/>
                <c:pt idx="0">
                  <c:v>City Manager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'Combined Mayor &amp; City Manager'!$H$3:$H$20</c:f>
              <c:strCache>
                <c:ptCount val="18"/>
                <c:pt idx="0">
                  <c:v>Jacksonville/Duval Co, FL*</c:v>
                </c:pt>
                <c:pt idx="1">
                  <c:v>El Paso, TX*</c:v>
                </c:pt>
                <c:pt idx="2">
                  <c:v>Austin, TX*</c:v>
                </c:pt>
                <c:pt idx="3">
                  <c:v>Charlotte/Mecklenburg Co, NC*</c:v>
                </c:pt>
                <c:pt idx="4">
                  <c:v>Kansas, City, MO*</c:v>
                </c:pt>
                <c:pt idx="5">
                  <c:v>Cincinnati, OH*</c:v>
                </c:pt>
                <c:pt idx="6">
                  <c:v>Memphis, TN*</c:v>
                </c:pt>
                <c:pt idx="7">
                  <c:v>Lexington, KY*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'Combined Mayor &amp; City Manager'!$J$3:$J$20</c:f>
            </c:numRef>
          </c:val>
        </c:ser>
        <c:ser>
          <c:idx val="2"/>
          <c:order val="2"/>
          <c:tx>
            <c:strRef>
              <c:f>'Combined Mayor &amp; City Manager'!$K$2</c:f>
              <c:strCache>
                <c:ptCount val="1"/>
                <c:pt idx="0">
                  <c:v>Combined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/>
            </c:spPr>
          </c:dPt>
          <c:dLbls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'Combined Mayor &amp; City Manager'!$H$3:$H$20</c:f>
              <c:strCache>
                <c:ptCount val="18"/>
                <c:pt idx="0">
                  <c:v>Jacksonville/Duval Co, FL*</c:v>
                </c:pt>
                <c:pt idx="1">
                  <c:v>El Paso, TX*</c:v>
                </c:pt>
                <c:pt idx="2">
                  <c:v>Austin, TX*</c:v>
                </c:pt>
                <c:pt idx="3">
                  <c:v>Charlotte/Mecklenburg Co, NC*</c:v>
                </c:pt>
                <c:pt idx="4">
                  <c:v>Kansas, City, MO*</c:v>
                </c:pt>
                <c:pt idx="5">
                  <c:v>Cincinnati, OH*</c:v>
                </c:pt>
                <c:pt idx="6">
                  <c:v>Memphis, TN*</c:v>
                </c:pt>
                <c:pt idx="7">
                  <c:v>Lexington, KY*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'Combined Mayor &amp; City Manager'!$K$3:$K$20</c:f>
              <c:numCache>
                <c:formatCode>"$"#,##0</c:formatCode>
                <c:ptCount val="18"/>
                <c:pt idx="0">
                  <c:v>531297.96</c:v>
                </c:pt>
                <c:pt idx="1">
                  <c:v>483127.75199999998</c:v>
                </c:pt>
                <c:pt idx="2">
                  <c:v>447658</c:v>
                </c:pt>
                <c:pt idx="3">
                  <c:v>419231.96</c:v>
                </c:pt>
                <c:pt idx="4">
                  <c:v>406454</c:v>
                </c:pt>
                <c:pt idx="5">
                  <c:v>386422</c:v>
                </c:pt>
                <c:pt idx="6">
                  <c:v>329727.56</c:v>
                </c:pt>
                <c:pt idx="7">
                  <c:v>309237.27</c:v>
                </c:pt>
                <c:pt idx="8">
                  <c:v>204683</c:v>
                </c:pt>
                <c:pt idx="9">
                  <c:v>189300</c:v>
                </c:pt>
                <c:pt idx="10">
                  <c:v>184165</c:v>
                </c:pt>
                <c:pt idx="11">
                  <c:v>180000</c:v>
                </c:pt>
                <c:pt idx="12">
                  <c:v>155552</c:v>
                </c:pt>
                <c:pt idx="13">
                  <c:v>147335.76</c:v>
                </c:pt>
                <c:pt idx="14">
                  <c:v>131820</c:v>
                </c:pt>
                <c:pt idx="15">
                  <c:v>124657.73</c:v>
                </c:pt>
                <c:pt idx="16">
                  <c:v>95000</c:v>
                </c:pt>
                <c:pt idx="17">
                  <c:v>61725.04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94055248"/>
        <c:axId val="394052112"/>
      </c:barChart>
      <c:lineChart>
        <c:grouping val="standard"/>
        <c:varyColors val="0"/>
        <c:ser>
          <c:idx val="3"/>
          <c:order val="3"/>
          <c:tx>
            <c:strRef>
              <c:f>'Combined Mayor &amp; City Manager'!$L$2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'Combined Mayor &amp; City Manager'!$H$3:$H$20</c:f>
              <c:strCache>
                <c:ptCount val="18"/>
                <c:pt idx="0">
                  <c:v>Jacksonville/Duval Co, FL*</c:v>
                </c:pt>
                <c:pt idx="1">
                  <c:v>El Paso, TX*</c:v>
                </c:pt>
                <c:pt idx="2">
                  <c:v>Austin, TX*</c:v>
                </c:pt>
                <c:pt idx="3">
                  <c:v>Charlotte/Mecklenburg Co, NC*</c:v>
                </c:pt>
                <c:pt idx="4">
                  <c:v>Kansas, City, MO*</c:v>
                </c:pt>
                <c:pt idx="5">
                  <c:v>Cincinnati, OH*</c:v>
                </c:pt>
                <c:pt idx="6">
                  <c:v>Memphis, TN*</c:v>
                </c:pt>
                <c:pt idx="7">
                  <c:v>Lexington, KY*</c:v>
                </c:pt>
                <c:pt idx="8">
                  <c:v>Columbus, OH</c:v>
                </c:pt>
                <c:pt idx="9">
                  <c:v>Detroit, MI</c:v>
                </c:pt>
                <c:pt idx="10">
                  <c:v>Denver/Denver Co, CO</c:v>
                </c:pt>
                <c:pt idx="11">
                  <c:v>Nashville/Davidson Co, TN</c:v>
                </c:pt>
                <c:pt idx="12">
                  <c:v>Cleveland, OH</c:v>
                </c:pt>
                <c:pt idx="13">
                  <c:v>Milwaukee, WI</c:v>
                </c:pt>
                <c:pt idx="14">
                  <c:v>St Louis, MO</c:v>
                </c:pt>
                <c:pt idx="15">
                  <c:v>Pittsburgh, PA</c:v>
                </c:pt>
                <c:pt idx="16">
                  <c:v>Indianapolis/Marion Co, IN</c:v>
                </c:pt>
                <c:pt idx="17">
                  <c:v>San Antonio, TX</c:v>
                </c:pt>
              </c:strCache>
            </c:strRef>
          </c:cat>
          <c:val>
            <c:numRef>
              <c:f>'Combined Mayor &amp; City Manager'!$L$3:$L$20</c:f>
              <c:numCache>
                <c:formatCode>"$"#,##0</c:formatCode>
                <c:ptCount val="18"/>
                <c:pt idx="0">
                  <c:v>196992</c:v>
                </c:pt>
                <c:pt idx="1">
                  <c:v>196992</c:v>
                </c:pt>
                <c:pt idx="2">
                  <c:v>196992</c:v>
                </c:pt>
                <c:pt idx="3">
                  <c:v>196992</c:v>
                </c:pt>
                <c:pt idx="4">
                  <c:v>196992</c:v>
                </c:pt>
                <c:pt idx="5">
                  <c:v>196992</c:v>
                </c:pt>
                <c:pt idx="6">
                  <c:v>196992</c:v>
                </c:pt>
                <c:pt idx="7">
                  <c:v>196992</c:v>
                </c:pt>
                <c:pt idx="8">
                  <c:v>196992</c:v>
                </c:pt>
                <c:pt idx="9">
                  <c:v>196992</c:v>
                </c:pt>
                <c:pt idx="10">
                  <c:v>196992</c:v>
                </c:pt>
                <c:pt idx="11">
                  <c:v>196992</c:v>
                </c:pt>
                <c:pt idx="12">
                  <c:v>196992</c:v>
                </c:pt>
                <c:pt idx="13">
                  <c:v>196992</c:v>
                </c:pt>
                <c:pt idx="14">
                  <c:v>196992</c:v>
                </c:pt>
                <c:pt idx="15">
                  <c:v>196992</c:v>
                </c:pt>
                <c:pt idx="16">
                  <c:v>196992</c:v>
                </c:pt>
                <c:pt idx="17">
                  <c:v>196992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055248"/>
        <c:axId val="394052112"/>
      </c:lineChart>
      <c:catAx>
        <c:axId val="39405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052112"/>
        <c:crosses val="autoZero"/>
        <c:auto val="1"/>
        <c:lblAlgn val="ctr"/>
        <c:lblOffset val="100"/>
        <c:noMultiLvlLbl val="0"/>
      </c:catAx>
      <c:valAx>
        <c:axId val="39405211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05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0.73539</cdr:x>
      <cdr:y>0.48452</cdr:y>
    </cdr:from>
    <cdr:to>
      <cdr:x>0.86549</cdr:x>
      <cdr:y>0.51366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3176" y="2533651"/>
          <a:ext cx="112395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0.73037</cdr:x>
      <cdr:y>0.36967</cdr:y>
    </cdr:from>
    <cdr:to>
      <cdr:x>1</cdr:x>
      <cdr:y>0.40239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353311" y="2035174"/>
          <a:ext cx="2714615" cy="18013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>
          <a:noAutofit/>
        </a:bodyPr>
        <a:lstStyle xmlns:a="http://schemas.openxmlformats.org/drawingml/2006/main"/>
        <a:p xmlns:a="http://schemas.openxmlformats.org/drawingml/2006/main">
          <a:r>
            <a:rPr lang="en-US" sz="1000" b="1" dirty="0">
              <a:ln>
                <a:noFill/>
              </a:ln>
              <a:solidFill>
                <a:srgbClr val="C00000"/>
              </a:solidFill>
            </a:rPr>
            <a:t>Median City</a:t>
          </a:r>
          <a:r>
            <a:rPr lang="en-US" sz="1000" b="1" baseline="0" dirty="0">
              <a:ln>
                <a:noFill/>
              </a:ln>
              <a:solidFill>
                <a:srgbClr val="C00000"/>
              </a:solidFill>
            </a:rPr>
            <a:t> Manager</a:t>
          </a:r>
          <a:r>
            <a:rPr lang="en-US" sz="1000" b="1" dirty="0">
              <a:ln>
                <a:noFill/>
              </a:ln>
              <a:solidFill>
                <a:srgbClr val="C00000"/>
              </a:solidFill>
            </a:rPr>
            <a:t>'s Salary:  $294,018</a:t>
          </a:r>
        </a:p>
      </cdr:txBody>
    </cdr:sp>
  </cdr:relSizeAnchor>
  <cdr:relSizeAnchor xmlns:cdr="http://schemas.openxmlformats.org/drawingml/2006/chartDrawing">
    <cdr:from>
      <cdr:x>0.45805</cdr:x>
      <cdr:y>0.45628</cdr:y>
    </cdr:from>
    <cdr:to>
      <cdr:x>0.5278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11623" y="2512026"/>
          <a:ext cx="702238" cy="2406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b" anchorCtr="0"/>
        <a:lstStyle xmlns:a="http://schemas.openxmlformats.org/drawingml/2006/main"/>
        <a:p xmlns:a="http://schemas.openxmlformats.org/drawingml/2006/main">
          <a:r>
            <a:rPr lang="en-US" sz="1000" b="1" dirty="0">
              <a:solidFill>
                <a:schemeClr val="accent2"/>
              </a:solidFill>
            </a:rPr>
            <a:t>$204,683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0.73539</cdr:x>
      <cdr:y>0.48452</cdr:y>
    </cdr:from>
    <cdr:to>
      <cdr:x>0.86549</cdr:x>
      <cdr:y>0.51366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3176" y="2533651"/>
          <a:ext cx="112395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0.74693</cdr:x>
      <cdr:y>0.5</cdr:y>
    </cdr:from>
    <cdr:to>
      <cdr:x>0.96897</cdr:x>
      <cdr:y>0.53964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35456" y="2752725"/>
          <a:ext cx="2150885" cy="21823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 anchor="b" anchorCtr="0">
          <a:noAutofit/>
        </a:bodyPr>
        <a:lstStyle xmlns:a="http://schemas.openxmlformats.org/drawingml/2006/main"/>
        <a:p xmlns:a="http://schemas.openxmlformats.org/drawingml/2006/main">
          <a:r>
            <a:rPr lang="en-US" sz="1000" b="1" dirty="0">
              <a:ln>
                <a:noFill/>
              </a:ln>
              <a:solidFill>
                <a:srgbClr val="C00000"/>
              </a:solidFill>
            </a:rPr>
            <a:t>Median Combined</a:t>
          </a:r>
          <a:r>
            <a:rPr lang="en-US" sz="1000" b="1" baseline="0" dirty="0">
              <a:ln>
                <a:noFill/>
              </a:ln>
              <a:solidFill>
                <a:srgbClr val="C00000"/>
              </a:solidFill>
            </a:rPr>
            <a:t> </a:t>
          </a:r>
          <a:r>
            <a:rPr lang="en-US" sz="1000" b="1" dirty="0">
              <a:ln>
                <a:noFill/>
              </a:ln>
              <a:solidFill>
                <a:srgbClr val="C00000"/>
              </a:solidFill>
            </a:rPr>
            <a:t>Salary:  $196,992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25B9F-6101-431B-B17E-E91FAB700286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8A61A-6998-4B52-A793-90F7E0A7E9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75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46336-4725-44AF-A39C-58E2890B0D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6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6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0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1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5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10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7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9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8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1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6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1822-7D48-4B5D-9751-B2D7BEA4821A}" type="datetimeFigureOut">
              <a:rPr lang="en-US" smtClean="0"/>
              <a:t>3/22/22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8152-709A-4805-93FF-6E7774A524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8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8" y="280554"/>
            <a:ext cx="22764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5"/>
          <p:cNvSpPr>
            <a:spLocks noGrp="1"/>
          </p:cNvSpPr>
          <p:nvPr>
            <p:ph type="ctrTitle"/>
          </p:nvPr>
        </p:nvSpPr>
        <p:spPr>
          <a:xfrm>
            <a:off x="982134" y="1508030"/>
            <a:ext cx="10414000" cy="2777066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2022 Citizens’ Commission on Elected Official Compensation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Michael Kasler, Chair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00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00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smtClean="0">
                <a:solidFill>
                  <a:schemeClr val="accent5">
                    <a:lumMod val="75000"/>
                  </a:schemeClr>
                </a:solidFill>
              </a:rPr>
              <a:t>Second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Data Report</a:t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Follow-Up</a:t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Greg Beaverson, Compensation Manager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City of Columbus Department of Human Resources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Subtitle 6"/>
          <p:cNvSpPr>
            <a:spLocks noGrp="1"/>
          </p:cNvSpPr>
          <p:nvPr>
            <p:ph type="subTitle" idx="1"/>
          </p:nvPr>
        </p:nvSpPr>
        <p:spPr>
          <a:xfrm>
            <a:off x="4356102" y="3846465"/>
            <a:ext cx="3598333" cy="1257300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200" b="1" smtClean="0">
                <a:solidFill>
                  <a:schemeClr val="accent5">
                    <a:lumMod val="75000"/>
                  </a:schemeClr>
                </a:solidFill>
              </a:rPr>
              <a:t>March </a:t>
            </a:r>
            <a:r>
              <a:rPr lang="en-US" sz="1200" b="1" smtClean="0">
                <a:solidFill>
                  <a:schemeClr val="accent5">
                    <a:lumMod val="75000"/>
                  </a:schemeClr>
                </a:solidFill>
              </a:rPr>
              <a:t>23, 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2022</a:t>
            </a:r>
            <a:endParaRPr lang="en-US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633459" y="4665133"/>
            <a:ext cx="4920673" cy="15440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Sarah Ingles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Keisha Hunley-Jenkins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Fred Ransier 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Commissioner Qiana Williams</a:t>
            </a: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0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060172"/>
              </p:ext>
            </p:extLst>
          </p:nvPr>
        </p:nvGraphicFramePr>
        <p:xfrm>
          <a:off x="1078971" y="422275"/>
          <a:ext cx="10067926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1252537" y="6308724"/>
            <a:ext cx="8028017" cy="281517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and city manager salaries sorted by city manager.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2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274141"/>
              </p:ext>
            </p:extLst>
          </p:nvPr>
        </p:nvGraphicFramePr>
        <p:xfrm>
          <a:off x="1252537" y="676275"/>
          <a:ext cx="9686925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1252537" y="6308724"/>
            <a:ext cx="8028017" cy="281517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</a:t>
            </a:r>
            <a:r>
              <a:rPr lang="en-US" sz="900" b="0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combined salaries of the mayor and city manager.  Municipalities with a city manager are noted with an asterisk.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867" y="924800"/>
            <a:ext cx="6563899" cy="473813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Text Box 4"/>
          <p:cNvSpPr txBox="1"/>
          <p:nvPr/>
        </p:nvSpPr>
        <p:spPr>
          <a:xfrm>
            <a:off x="1261003" y="6046257"/>
            <a:ext cx="8028017" cy="281517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</a:t>
            </a:r>
            <a:r>
              <a:rPr lang="en-US" sz="900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percentage differential between the mayor and attorney and the mayor and auditor.  A negative number means the attorney/auditor is paid less than the mayor.  Municipalities without data do not have an attorney/auditor or did not provide data.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7811" y="1617135"/>
            <a:ext cx="7178022" cy="277146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Text Box 4"/>
          <p:cNvSpPr txBox="1"/>
          <p:nvPr/>
        </p:nvSpPr>
        <p:spPr>
          <a:xfrm>
            <a:off x="1261003" y="5682190"/>
            <a:ext cx="8028017" cy="281517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US" sz="900" b="1" dirty="0" smtClean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sz="900" b="0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displays the </a:t>
            </a:r>
            <a:r>
              <a:rPr lang="en-US" sz="900" dirty="0" smtClean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percentage differential between the mayor and attorney and the mayor and auditor in municipalities without a city manager.  A negative number means the attorney/auditor is paid less than the mayor.  Municipalities without data do not have an attorney/auditor or did not provide data.</a:t>
            </a:r>
            <a:endParaRPr lang="en-US" sz="900" b="1" dirty="0">
              <a:solidFill>
                <a:srgbClr val="4F81B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20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208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2022 Citizens’ Commission on Elected Official Compensation Michael Kasler, Chair  Second Data Report Follow-Up Greg Beaverson, Compensation Manager City of Columbus Department of Human Resources</vt:lpstr>
      <vt:lpstr>PowerPoint Presentation</vt:lpstr>
      <vt:lpstr>PowerPoint Presentation</vt:lpstr>
      <vt:lpstr>PowerPoint Presentation</vt:lpstr>
      <vt:lpstr>PowerPoint Presentation</vt:lpstr>
    </vt:vector>
  </TitlesOfParts>
  <Company>City of Columbus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Beaverson, Gregory J.</dc:creator>
  <cp:lastModifiedBy>Beaverson, Gregory J.</cp:lastModifiedBy>
  <cp:revision>14</cp:revision>
  <cp:lastPrinted>2022-03-16T16:05:46Z</cp:lastPrinted>
  <dcterms:created xsi:type="dcterms:W3CDTF">2022-03-16T16:05:46Z</dcterms:created>
  <dcterms:modified xsi:type="dcterms:W3CDTF">2022-03-22T15:59:44Z</dcterms:modified>
</cp:coreProperties>
</file>