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72" r:id="rId1"/>
  </p:sldMasterIdLst>
  <p:notesMasterIdLst>
    <p:notesMasterId r:id="rId33"/>
  </p:notesMasterIdLst>
  <p:handoutMasterIdLst>
    <p:handoutMasterId r:id="rId34"/>
  </p:handoutMasterIdLst>
  <p:sldIdLst>
    <p:sldId id="256" r:id="rId2"/>
    <p:sldId id="446" r:id="rId3"/>
    <p:sldId id="539" r:id="rId4"/>
    <p:sldId id="538" r:id="rId5"/>
    <p:sldId id="514" r:id="rId6"/>
    <p:sldId id="504" r:id="rId7"/>
    <p:sldId id="515" r:id="rId8"/>
    <p:sldId id="513" r:id="rId9"/>
    <p:sldId id="516" r:id="rId10"/>
    <p:sldId id="517" r:id="rId11"/>
    <p:sldId id="518" r:id="rId12"/>
    <p:sldId id="519" r:id="rId13"/>
    <p:sldId id="520" r:id="rId14"/>
    <p:sldId id="521" r:id="rId15"/>
    <p:sldId id="522" r:id="rId16"/>
    <p:sldId id="523" r:id="rId17"/>
    <p:sldId id="524" r:id="rId18"/>
    <p:sldId id="525" r:id="rId19"/>
    <p:sldId id="526" r:id="rId20"/>
    <p:sldId id="527" r:id="rId21"/>
    <p:sldId id="528" r:id="rId22"/>
    <p:sldId id="529" r:id="rId23"/>
    <p:sldId id="530" r:id="rId24"/>
    <p:sldId id="503" r:id="rId25"/>
    <p:sldId id="532" r:id="rId26"/>
    <p:sldId id="533" r:id="rId27"/>
    <p:sldId id="534" r:id="rId28"/>
    <p:sldId id="535" r:id="rId29"/>
    <p:sldId id="536" r:id="rId30"/>
    <p:sldId id="537" r:id="rId31"/>
    <p:sldId id="441" r:id="rId3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Lucida Grande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 autoAdjust="0"/>
    <p:restoredTop sz="94660"/>
  </p:normalViewPr>
  <p:slideViewPr>
    <p:cSldViewPr>
      <p:cViewPr varScale="1">
        <p:scale>
          <a:sx n="95" d="100"/>
          <a:sy n="95" d="100"/>
        </p:scale>
        <p:origin x="1840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Lucida Grande" pitchFamily="28" charset="0"/>
                <a:ea typeface="ＭＳ Ｐゴシック" pitchFamily="2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AC2B5612-755A-DF48-A5D9-AE4D7D3E3645}" type="datetimeFigureOut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Lucida Grande" pitchFamily="28" charset="0"/>
                <a:ea typeface="ＭＳ Ｐゴシック" pitchFamily="2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B9A39EBB-BE44-E640-AEAA-6FA926CF3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022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Lucida Grande" pitchFamily="28" charset="0"/>
                <a:ea typeface="ＭＳ Ｐゴシック" pitchFamily="2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Lucida Grande" pitchFamily="28" charset="0"/>
                <a:ea typeface="ＭＳ Ｐゴシック" pitchFamily="2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Lucida Grande" pitchFamily="28" charset="0"/>
                <a:ea typeface="ＭＳ Ｐゴシック" pitchFamily="2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3D88261-222A-574C-A612-22EB9D1FEC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799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pitchFamily="28" charset="0"/>
        <a:ea typeface="ＭＳ Ｐゴシック" pitchFamily="28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pitchFamily="28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pitchFamily="28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pitchFamily="28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pitchFamily="28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Lucida Grande" charset="0"/>
              <a:ea typeface="ＭＳ Ｐゴシック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charset="0"/>
                <a:ea typeface="ＭＳ Ｐゴシック" charset="0"/>
              </a:defRPr>
            </a:lvl9pPr>
          </a:lstStyle>
          <a:p>
            <a:fld id="{543DDC82-5119-3F41-BEC4-328D1F360894}" type="slidenum">
              <a:rPr lang="en-US" sz="1300"/>
              <a:pPr/>
              <a:t>1</a:t>
            </a:fld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748511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67A57-CF87-A14C-85F2-8042846A62A2}" type="datetime1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CE1F9-17AB-E842-8756-740A137EE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15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FFF16-E8B4-7242-9728-4A821ACEB8F8}" type="datetime1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ABCE4-9244-864D-AD28-7CA32AAF5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72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Straight Connector 14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10FD0-B4BC-FA45-8D32-C3197D601D27}" type="datetime1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25C61-3B33-564D-807B-71872D499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4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BA923-6C65-2242-BFC6-7F6A1F4582D6}" type="datetime1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59513-D17D-4049-B2D3-132F2A3A0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9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29121-C284-5A45-8FB9-1C5FEBA3846E}" type="datetime1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F6880-EB42-9044-82BA-222C88D607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52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EECBE-1801-B542-B4CB-F758BB1CD54A}" type="datetime1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DC852-61AB-F945-985C-C0BD60340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44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DDA0B-85A8-9E4A-8BC6-FB6C040BFDA7}" type="datetime1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2CFB3-7449-3D47-8561-B5326C3BB1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E2D03-722C-B748-BAD9-270C781EBD14}" type="datetime1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83582-8636-FC4B-B78E-725F97B15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63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B6C9E-93A8-2E4D-8B7B-3E293CCE5CB7}" type="datetime1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6BF2D-2EA2-5949-BC05-8DAA58182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681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Straight Connector 11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891A6-ABF5-6A40-9237-33A33CB94ED3}" type="datetime1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9660F-936A-7443-9DC4-F7CB861F5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B88E-1F67-8245-A02A-B7795421F693}" type="datetime1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CEC87-9498-3344-9848-BAC06A865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488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9A89EB0-C535-4E44-9A6C-D4072BA51B6B}" type="datetime1">
              <a:rPr lang="en-US"/>
              <a:pPr>
                <a:defRPr/>
              </a:pPr>
              <a:t>3/25/26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Lucida Grande" pitchFamily="28" charset="0"/>
                <a:ea typeface="ＭＳ Ｐゴシック" pitchFamily="2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89E89D7-5970-A64D-BA34-C60F4AD69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7" r:id="rId2"/>
    <p:sldLayoutId id="2147484212" r:id="rId3"/>
    <p:sldLayoutId id="2147484208" r:id="rId4"/>
    <p:sldLayoutId id="2147484209" r:id="rId5"/>
    <p:sldLayoutId id="2147484213" r:id="rId6"/>
    <p:sldLayoutId id="2147484214" r:id="rId7"/>
    <p:sldLayoutId id="2147484215" r:id="rId8"/>
    <p:sldLayoutId id="2147484216" r:id="rId9"/>
    <p:sldLayoutId id="2147484210" r:id="rId10"/>
    <p:sldLayoutId id="21474842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0"/>
        <a:buChar char="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0"/>
        <a:buChar char=""/>
        <a:defRPr sz="23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0"/>
        <a:buChar char="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charset="0"/>
        <a:buChar char="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"/>
        <a:defRPr sz="16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2000" dirty="0">
                <a:latin typeface="+mn-lt"/>
              </a:rPr>
              <a:t>The Consumer Price Index</a:t>
            </a:r>
            <a:br>
              <a:rPr lang="en-US" sz="2000" dirty="0">
                <a:latin typeface="+mn-lt"/>
              </a:rPr>
            </a:br>
            <a:r>
              <a:rPr lang="en-US" sz="1600" dirty="0">
                <a:latin typeface="+mn-lt"/>
              </a:rPr>
              <a:t>Commission on Elected Officials’ Compensation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March 26, 2026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1600" dirty="0">
                <a:latin typeface="+mn-lt"/>
              </a:rPr>
              <a:t>Bill LaFayette, Ph.D., owner, Regionomics</a:t>
            </a:r>
            <a:r>
              <a:rPr lang="en-US" sz="1600" baseline="30000" dirty="0">
                <a:latin typeface="+mn-lt"/>
              </a:rPr>
              <a:t>®</a:t>
            </a:r>
            <a:r>
              <a:rPr lang="en-US" sz="1600" dirty="0">
                <a:latin typeface="+mn-lt"/>
              </a:rPr>
              <a:t> LLC</a:t>
            </a:r>
          </a:p>
        </p:txBody>
      </p:sp>
      <p:pic>
        <p:nvPicPr>
          <p:cNvPr id="3" name="Picture 2" descr="Regionomics-logo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066800"/>
            <a:ext cx="4703536" cy="1295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26C32-9689-1790-FFB6-44E136286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14D6D-15B4-8769-55CC-7FFE1F97A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Types of consumer price indices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386488-2E3E-0582-9DCD-21E9B6E8B91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Type of consumer:</a:t>
            </a:r>
          </a:p>
          <a:p>
            <a:pPr lvl="1"/>
            <a:r>
              <a:rPr lang="en-US" dirty="0"/>
              <a:t>Consumer Price Index for All Urban Consumers (CPI-U).</a:t>
            </a:r>
          </a:p>
          <a:p>
            <a:pPr lvl="1"/>
            <a:r>
              <a:rPr lang="en-US" dirty="0"/>
              <a:t>Consumer Price Index for Urban Wage and Clerical Workers (CPI-W).</a:t>
            </a:r>
          </a:p>
          <a:p>
            <a:pPr lvl="2"/>
            <a:r>
              <a:rPr lang="en-US" dirty="0"/>
              <a:t>The basket weighting reflects purchases of a lower-income household.</a:t>
            </a:r>
          </a:p>
        </p:txBody>
      </p:sp>
    </p:spTree>
    <p:extLst>
      <p:ext uri="{BB962C8B-B14F-4D97-AF65-F5344CB8AC3E}">
        <p14:creationId xmlns:p14="http://schemas.microsoft.com/office/powerpoint/2010/main" val="1440042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7B781-1D08-7FE2-3B21-AA1FCAA0A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3D369-0628-9373-59FE-43342F291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Types of consumer price indices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0BF1A0-A02D-64A3-D04C-3847846F2DC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Type of consumer:</a:t>
            </a:r>
          </a:p>
          <a:p>
            <a:pPr lvl="1"/>
            <a:r>
              <a:rPr lang="en-US" dirty="0"/>
              <a:t>Consumer Price Index for All Urban Consumers (CPI-U).</a:t>
            </a:r>
          </a:p>
          <a:p>
            <a:pPr lvl="1"/>
            <a:r>
              <a:rPr lang="en-US" dirty="0"/>
              <a:t>Consumer Price Index for Urban Wage and Clerical Workers (CPI-W).</a:t>
            </a:r>
          </a:p>
          <a:p>
            <a:pPr lvl="2"/>
            <a:r>
              <a:rPr lang="en-US" dirty="0"/>
              <a:t>The basket weighting reflects purchases of a lower-income household.</a:t>
            </a:r>
          </a:p>
          <a:p>
            <a:r>
              <a:rPr lang="en-US" dirty="0"/>
              <a:t>Breadth of the basket:</a:t>
            </a:r>
          </a:p>
          <a:p>
            <a:pPr lvl="1"/>
            <a:r>
              <a:rPr lang="en-US" dirty="0"/>
              <a:t>All items.</a:t>
            </a:r>
          </a:p>
          <a:p>
            <a:pPr lvl="1"/>
            <a:r>
              <a:rPr lang="en-US" dirty="0"/>
              <a:t>Categories of goods and services (included and excluded).</a:t>
            </a:r>
          </a:p>
        </p:txBody>
      </p:sp>
    </p:spTree>
    <p:extLst>
      <p:ext uri="{BB962C8B-B14F-4D97-AF65-F5344CB8AC3E}">
        <p14:creationId xmlns:p14="http://schemas.microsoft.com/office/powerpoint/2010/main" val="1489618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D0D5D-7EEC-DA44-FB70-83C4F787C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A7188-2D4C-BB1B-1BB1-47DBADDD0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Types of consumer price indices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AB1E5-9B09-3190-2670-D5973F9220C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Type of consumer:</a:t>
            </a:r>
          </a:p>
          <a:p>
            <a:pPr lvl="1"/>
            <a:r>
              <a:rPr lang="en-US" dirty="0"/>
              <a:t>Consumer Price Index for All Urban Consumers (CPI-U).</a:t>
            </a:r>
          </a:p>
          <a:p>
            <a:pPr lvl="1"/>
            <a:r>
              <a:rPr lang="en-US" dirty="0"/>
              <a:t>Consumer Price Index for Urban Wage and Clerical Workers (CPI-W).</a:t>
            </a:r>
          </a:p>
          <a:p>
            <a:pPr lvl="2"/>
            <a:r>
              <a:rPr lang="en-US" dirty="0"/>
              <a:t>The basket weighting reflects purchases of a lower-income household.</a:t>
            </a:r>
          </a:p>
          <a:p>
            <a:r>
              <a:rPr lang="en-US" dirty="0"/>
              <a:t>Breadth of the basket:</a:t>
            </a:r>
          </a:p>
          <a:p>
            <a:pPr lvl="1"/>
            <a:r>
              <a:rPr lang="en-US" dirty="0"/>
              <a:t>All items.</a:t>
            </a:r>
          </a:p>
          <a:p>
            <a:pPr lvl="1"/>
            <a:r>
              <a:rPr lang="en-US" dirty="0"/>
              <a:t>Categories of goods and services (included and excluded).</a:t>
            </a:r>
          </a:p>
          <a:p>
            <a:r>
              <a:rPr lang="en-US" dirty="0"/>
              <a:t>Geographical coverage.</a:t>
            </a:r>
          </a:p>
        </p:txBody>
      </p:sp>
    </p:spTree>
    <p:extLst>
      <p:ext uri="{BB962C8B-B14F-4D97-AF65-F5344CB8AC3E}">
        <p14:creationId xmlns:p14="http://schemas.microsoft.com/office/powerpoint/2010/main" val="165091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3C6AD5-C66F-AF84-91DB-0D8EBC011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48E87-F5BB-CF06-4609-F7F99A17A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Types of consumer price indices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666E78-5DF8-17E2-D60B-462ABB8E0AE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Type of consumer:</a:t>
            </a:r>
          </a:p>
          <a:p>
            <a:pPr lvl="1"/>
            <a:r>
              <a:rPr lang="en-US" dirty="0"/>
              <a:t>Consumer Price Index for All Urban Consumers (CPI-U).</a:t>
            </a:r>
          </a:p>
          <a:p>
            <a:pPr lvl="1"/>
            <a:r>
              <a:rPr lang="en-US" dirty="0"/>
              <a:t>Consumer Price Index for Urban Wage and Clerical Workers (CPI-W).</a:t>
            </a:r>
          </a:p>
          <a:p>
            <a:pPr lvl="2"/>
            <a:r>
              <a:rPr lang="en-US" dirty="0"/>
              <a:t>The basket weighting reflects purchases of a lower-income household.</a:t>
            </a:r>
          </a:p>
          <a:p>
            <a:r>
              <a:rPr lang="en-US" dirty="0"/>
              <a:t>Breadth of the basket:</a:t>
            </a:r>
          </a:p>
          <a:p>
            <a:pPr lvl="1"/>
            <a:r>
              <a:rPr lang="en-US" dirty="0"/>
              <a:t>All items.</a:t>
            </a:r>
          </a:p>
          <a:p>
            <a:pPr lvl="1"/>
            <a:r>
              <a:rPr lang="en-US" dirty="0"/>
              <a:t>Categories of goods and services (included and excluded).</a:t>
            </a:r>
          </a:p>
          <a:p>
            <a:r>
              <a:rPr lang="en-US" dirty="0"/>
              <a:t>Geographical coverage.</a:t>
            </a:r>
          </a:p>
          <a:p>
            <a:r>
              <a:rPr lang="en-US" dirty="0"/>
              <a:t>Seasonally adjusted and not seasonally adjusted.</a:t>
            </a:r>
          </a:p>
        </p:txBody>
      </p:sp>
    </p:spTree>
    <p:extLst>
      <p:ext uri="{BB962C8B-B14F-4D97-AF65-F5344CB8AC3E}">
        <p14:creationId xmlns:p14="http://schemas.microsoft.com/office/powerpoint/2010/main" val="1782568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2651C-8644-06BA-B8B3-6221F113C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48A8A-BF39-E6B3-22AF-F10528106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Types of consumer price indices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271285-AD59-7471-9F1E-72BC11DF2B6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Type of consumer:</a:t>
            </a:r>
          </a:p>
          <a:p>
            <a:pPr lvl="1"/>
            <a:r>
              <a:rPr lang="en-US" dirty="0"/>
              <a:t>Consumer Price Index for All Urban Consumers (CPI-U).</a:t>
            </a:r>
          </a:p>
          <a:p>
            <a:pPr lvl="1"/>
            <a:r>
              <a:rPr lang="en-US" dirty="0"/>
              <a:t>Consumer Price Index for Urban Wage and Clerical Workers (CPI-W).</a:t>
            </a:r>
          </a:p>
          <a:p>
            <a:pPr lvl="2"/>
            <a:r>
              <a:rPr lang="en-US" dirty="0"/>
              <a:t>The basket weighting reflects purchases of a lower-income household.</a:t>
            </a:r>
          </a:p>
          <a:p>
            <a:r>
              <a:rPr lang="en-US" dirty="0"/>
              <a:t>Breadth of the basket:</a:t>
            </a:r>
          </a:p>
          <a:p>
            <a:pPr lvl="1"/>
            <a:r>
              <a:rPr lang="en-US" dirty="0"/>
              <a:t>All items.</a:t>
            </a:r>
          </a:p>
          <a:p>
            <a:pPr lvl="1"/>
            <a:r>
              <a:rPr lang="en-US" dirty="0"/>
              <a:t>Categories of goods and services (included and excluded).</a:t>
            </a:r>
          </a:p>
          <a:p>
            <a:r>
              <a:rPr lang="en-US" dirty="0"/>
              <a:t>Geographical coverage.</a:t>
            </a:r>
          </a:p>
          <a:p>
            <a:r>
              <a:rPr lang="en-US" dirty="0"/>
              <a:t>Seasonally adjusted and not seasonally adjusted.</a:t>
            </a:r>
          </a:p>
          <a:p>
            <a:r>
              <a:rPr lang="en-US" dirty="0"/>
              <a:t>Chained CPIs.</a:t>
            </a:r>
          </a:p>
        </p:txBody>
      </p:sp>
    </p:spTree>
    <p:extLst>
      <p:ext uri="{BB962C8B-B14F-4D97-AF65-F5344CB8AC3E}">
        <p14:creationId xmlns:p14="http://schemas.microsoft.com/office/powerpoint/2010/main" val="3691688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EBD4A-661B-28BC-5D2A-5A0850244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E3BAD-43F0-0B2D-05E3-9DBE43B44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Problems with the CPI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D3933E-DC20-EF1D-41E0-1F4E0D6BF1C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Market basket based on purchases of ”typical” consumer.</a:t>
            </a:r>
          </a:p>
          <a:p>
            <a:pPr lvl="1"/>
            <a:r>
              <a:rPr lang="en-US" dirty="0"/>
              <a:t>Lots of households aren’t typical.</a:t>
            </a:r>
          </a:p>
        </p:txBody>
      </p:sp>
    </p:spTree>
    <p:extLst>
      <p:ext uri="{BB962C8B-B14F-4D97-AF65-F5344CB8AC3E}">
        <p14:creationId xmlns:p14="http://schemas.microsoft.com/office/powerpoint/2010/main" val="4131136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13DE5-C7AA-338B-60FA-66995FD0D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2080D-BC07-3FD1-330B-21F20F0F4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Problems with the CPI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E4112C-381D-EC9A-CDDC-4E3641B7975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Market basket based on purchases of ”typical” consumer.</a:t>
            </a:r>
          </a:p>
          <a:p>
            <a:pPr lvl="1"/>
            <a:r>
              <a:rPr lang="en-US" dirty="0"/>
              <a:t>Lots of households aren’t typical.</a:t>
            </a:r>
          </a:p>
          <a:p>
            <a:r>
              <a:rPr lang="en-US" dirty="0"/>
              <a:t>Changes in item characteristics over time.</a:t>
            </a:r>
          </a:p>
        </p:txBody>
      </p:sp>
    </p:spTree>
    <p:extLst>
      <p:ext uri="{BB962C8B-B14F-4D97-AF65-F5344CB8AC3E}">
        <p14:creationId xmlns:p14="http://schemas.microsoft.com/office/powerpoint/2010/main" val="1754828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373E8-7A4A-54C1-C874-033515C37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82148-FAE7-B2A7-D0A0-09EB7DDC1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Problems with the CPI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397D6-4F91-A5C0-0995-8A13CE7584A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Market basket based on purchases of ”typical” consumer.</a:t>
            </a:r>
          </a:p>
          <a:p>
            <a:pPr lvl="1"/>
            <a:r>
              <a:rPr lang="en-US" dirty="0"/>
              <a:t>Lots of households aren’t typical.</a:t>
            </a:r>
          </a:p>
          <a:p>
            <a:r>
              <a:rPr lang="en-US" dirty="0"/>
              <a:t>Changes in item characteristics over time.</a:t>
            </a:r>
          </a:p>
          <a:p>
            <a:r>
              <a:rPr lang="en-US" dirty="0"/>
              <a:t>Changes in purchasing patterns.</a:t>
            </a:r>
          </a:p>
        </p:txBody>
      </p:sp>
    </p:spTree>
    <p:extLst>
      <p:ext uri="{BB962C8B-B14F-4D97-AF65-F5344CB8AC3E}">
        <p14:creationId xmlns:p14="http://schemas.microsoft.com/office/powerpoint/2010/main" val="21088612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8AC1E-43DA-4F43-DB93-B8BC8DAE6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0BF98-722A-5A8E-EDD7-7C7146AA7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chained CPI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D11E6E-2F0B-45DE-8BF5-C0B4F3850EB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chained CPI responds to changes in relative prices and the introduction of new goods.</a:t>
            </a:r>
          </a:p>
        </p:txBody>
      </p:sp>
    </p:spTree>
    <p:extLst>
      <p:ext uri="{BB962C8B-B14F-4D97-AF65-F5344CB8AC3E}">
        <p14:creationId xmlns:p14="http://schemas.microsoft.com/office/powerpoint/2010/main" val="1878147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8F59C-4D8E-DE99-FF34-6BF5720F4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0F50D-AA13-5153-15CB-E149C8BD1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chained CPI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00D086-F46C-5EBF-ACEF-BC5EA52835A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chained CPI responds to changes in relative prices and the introduction of new goods.</a:t>
            </a:r>
          </a:p>
          <a:p>
            <a:r>
              <a:rPr lang="en-US" dirty="0"/>
              <a:t>But there are problems.</a:t>
            </a:r>
          </a:p>
          <a:p>
            <a:pPr lvl="1"/>
            <a:r>
              <a:rPr lang="en-US" dirty="0"/>
              <a:t>Chained CPI index values are revised a couple times before they are final – unlike the standard CPI. Do you retroactively revise your cost-of-living adjustment?</a:t>
            </a:r>
          </a:p>
          <a:p>
            <a:pPr lvl="1"/>
            <a:r>
              <a:rPr lang="en-US" dirty="0"/>
              <a:t>Chained CPI inflation rates are generally less than those from the standard CPI.</a:t>
            </a:r>
          </a:p>
        </p:txBody>
      </p:sp>
    </p:spTree>
    <p:extLst>
      <p:ext uri="{BB962C8B-B14F-4D97-AF65-F5344CB8AC3E}">
        <p14:creationId xmlns:p14="http://schemas.microsoft.com/office/powerpoint/2010/main" val="32799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Price indices and inflation adjustments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7FE6B3B-AEEC-C745-B95E-ECFC340B8FB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consumer price index (CPI) is one of several measures of inflation.</a:t>
            </a:r>
          </a:p>
          <a:p>
            <a:pPr lvl="1"/>
            <a:r>
              <a:rPr lang="en-US" dirty="0"/>
              <a:t>Inflation: a process of continuously rising prices and continuously declining value of money.</a:t>
            </a:r>
          </a:p>
        </p:txBody>
      </p:sp>
    </p:spTree>
    <p:extLst>
      <p:ext uri="{BB962C8B-B14F-4D97-AF65-F5344CB8AC3E}">
        <p14:creationId xmlns:p14="http://schemas.microsoft.com/office/powerpoint/2010/main" val="22827369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60B650-A34E-546D-D168-9BB0FD8D3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FAA3F-FF37-11CA-C5AA-A034089DC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Which CPI??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51DED1-FCE2-7475-4C83-B769D85204E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Use a seasonally unadjusted index rather than a seasonally adjusted one.</a:t>
            </a:r>
          </a:p>
          <a:p>
            <a:pPr lvl="1"/>
            <a:r>
              <a:rPr lang="en-US" dirty="0"/>
              <a:t>Use seasonally adjusted indices </a:t>
            </a:r>
            <a:r>
              <a:rPr lang="en-US" u="sng" dirty="0"/>
              <a:t>only</a:t>
            </a:r>
            <a:r>
              <a:rPr lang="en-US" dirty="0"/>
              <a:t> to compare different calendar months (e.g., inflation from December 2025 to February 2026).</a:t>
            </a:r>
          </a:p>
          <a:p>
            <a:r>
              <a:rPr lang="en-US" dirty="0"/>
              <a:t>Use an all-items CPI rather than one omitting food and energy.</a:t>
            </a:r>
          </a:p>
        </p:txBody>
      </p:sp>
    </p:spTree>
    <p:extLst>
      <p:ext uri="{BB962C8B-B14F-4D97-AF65-F5344CB8AC3E}">
        <p14:creationId xmlns:p14="http://schemas.microsoft.com/office/powerpoint/2010/main" val="3346992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EA3C0-AFA3-FDE2-2FEF-887F1D223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CB4D9-5A0C-FED5-9878-34519791D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Which CPI??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449DB7-34DD-7A98-CA01-AA3A47C0FCF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Use a seasonally unadjusted index rather than a seasonally adjusted one.</a:t>
            </a:r>
          </a:p>
          <a:p>
            <a:pPr lvl="1"/>
            <a:r>
              <a:rPr lang="en-US" dirty="0"/>
              <a:t>Use seasonally adjusted indices </a:t>
            </a:r>
            <a:r>
              <a:rPr lang="en-US" u="sng" dirty="0"/>
              <a:t>only</a:t>
            </a:r>
            <a:r>
              <a:rPr lang="en-US" dirty="0"/>
              <a:t> to compare different calendar months (e.g., inflation from December 2025 to February 2026).</a:t>
            </a:r>
          </a:p>
          <a:p>
            <a:r>
              <a:rPr lang="en-US" dirty="0"/>
              <a:t>Use an all-items CPI rather than one omitting food and energy.</a:t>
            </a:r>
          </a:p>
          <a:p>
            <a:r>
              <a:rPr lang="en-US" dirty="0"/>
              <a:t>Chained CPI theoretically better, but you have to deal with its practical problems.</a:t>
            </a:r>
          </a:p>
        </p:txBody>
      </p:sp>
    </p:spTree>
    <p:extLst>
      <p:ext uri="{BB962C8B-B14F-4D97-AF65-F5344CB8AC3E}">
        <p14:creationId xmlns:p14="http://schemas.microsoft.com/office/powerpoint/2010/main" val="37162324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9A80C-D235-FC35-DF5F-913389030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C475-5B3D-4EB7-B50D-21ECE9578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Which CPI??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DA9511-AE32-7E12-81E3-5E1AC379449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Use a not seasonally adjusted index rather than a seasonally adjusted one.</a:t>
            </a:r>
          </a:p>
          <a:p>
            <a:pPr lvl="1"/>
            <a:r>
              <a:rPr lang="en-US" dirty="0"/>
              <a:t>Use seasonally adjusted indices </a:t>
            </a:r>
            <a:r>
              <a:rPr lang="en-US" u="sng" dirty="0"/>
              <a:t>only</a:t>
            </a:r>
            <a:r>
              <a:rPr lang="en-US" dirty="0"/>
              <a:t> to compare different calendar months (e.g., inflation from December 2025 to February 2026).</a:t>
            </a:r>
          </a:p>
          <a:p>
            <a:r>
              <a:rPr lang="en-US" dirty="0"/>
              <a:t>Use an all-items CPI rather than one omitting food and energy.</a:t>
            </a:r>
          </a:p>
          <a:p>
            <a:r>
              <a:rPr lang="en-US" dirty="0"/>
              <a:t>Chained CPI theoretically better, but you have to deal with its practical problems.</a:t>
            </a:r>
          </a:p>
          <a:p>
            <a:r>
              <a:rPr lang="en-US" dirty="0"/>
              <a:t>Better to use a national index rather than a more volatile regional one. </a:t>
            </a:r>
          </a:p>
        </p:txBody>
      </p:sp>
    </p:spTree>
    <p:extLst>
      <p:ext uri="{BB962C8B-B14F-4D97-AF65-F5344CB8AC3E}">
        <p14:creationId xmlns:p14="http://schemas.microsoft.com/office/powerpoint/2010/main" val="6138515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910BE-E826-7CBC-BE43-CC03F1E77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232B9-DEBE-AE54-4627-A2CCEDB78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Four-year average inflation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A1BF9691-79ED-02C1-6716-C3CCA0839CE3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/>
                  <a:t>Need to calculate a geometric average rather than a standard (arithmetic) average:</a:t>
                </a:r>
              </a:p>
              <a:p>
                <a:pPr marL="0" indent="0" algn="ctr">
                  <a:buNone/>
                </a:pPr>
                <a:endParaRPr lang="en-US" i="1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en-US" i="1"/>
                        </m:ctrlPr>
                      </m:radPr>
                      <m:deg>
                        <m:r>
                          <a:rPr lang="en-US" i="1"/>
                          <m:t>4</m:t>
                        </m:r>
                      </m:deg>
                      <m:e>
                        <m:r>
                          <a:rPr lang="en-US" i="1"/>
                          <m:t>(1+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𝑟</m:t>
                            </m:r>
                          </m:e>
                          <m:sub>
                            <m:r>
                              <a:rPr lang="en-US" i="1"/>
                              <m:t>1</m:t>
                            </m:r>
                          </m:sub>
                        </m:sSub>
                        <m:r>
                          <a:rPr lang="en-US" i="1"/>
                          <m:t>)(1+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𝑟</m:t>
                            </m:r>
                          </m:e>
                          <m:sub>
                            <m:r>
                              <a:rPr lang="en-US" i="1"/>
                              <m:t>2</m:t>
                            </m:r>
                          </m:sub>
                        </m:sSub>
                        <m:r>
                          <a:rPr lang="en-US" i="1"/>
                          <m:t>)(1+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𝑟</m:t>
                            </m:r>
                          </m:e>
                          <m:sub>
                            <m:r>
                              <a:rPr lang="en-US" i="1"/>
                              <m:t>3</m:t>
                            </m:r>
                          </m:sub>
                        </m:sSub>
                        <m:r>
                          <a:rPr lang="en-US" i="1"/>
                          <m:t>)(1+</m:t>
                        </m:r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𝑟</m:t>
                            </m:r>
                          </m:e>
                          <m:sub>
                            <m:r>
                              <a:rPr lang="en-US" i="1"/>
                              <m:t>4</m:t>
                            </m:r>
                          </m:sub>
                        </m:sSub>
                        <m:r>
                          <a:rPr lang="en-US" i="1"/>
                          <m:t>)</m:t>
                        </m:r>
                      </m:e>
                    </m:rad>
                    <m:r>
                      <a:rPr lang="en-US" i="1"/>
                      <m:t>−1=</m:t>
                    </m:r>
                  </m:oMath>
                </a14:m>
                <a:r>
                  <a:rPr lang="en-US" dirty="0"/>
                  <a:t> average.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Taking a fourth root is the same as raising the term to the one-quarter power. In Excel:</a:t>
                </a:r>
              </a:p>
              <a:p>
                <a:endParaRPr lang="en-US" dirty="0"/>
              </a:p>
              <a:p>
                <a:pPr marL="0" indent="0" algn="ctr">
                  <a:buNone/>
                </a:pP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(1+</a:t>
                </a:r>
                <a:r>
                  <a:rPr lang="en-US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r</a:t>
                </a:r>
                <a:r>
                  <a:rPr lang="en-US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* 1+</a:t>
                </a:r>
                <a:r>
                  <a:rPr lang="en-US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r</a:t>
                </a:r>
                <a:r>
                  <a:rPr lang="en-US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2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* 1+</a:t>
                </a:r>
                <a:r>
                  <a:rPr lang="en-US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r</a:t>
                </a:r>
                <a:r>
                  <a:rPr lang="en-US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3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* 1+</a:t>
                </a:r>
                <a:r>
                  <a:rPr lang="en-US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r</a:t>
                </a:r>
                <a:r>
                  <a:rPr lang="en-US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4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)^0.25.</a:t>
                </a:r>
              </a:p>
            </p:txBody>
          </p:sp>
        </mc:Choice>
        <mc:Fallback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A1BF9691-79ED-02C1-6716-C3CCA0839C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772" t="-1285" r="-23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0176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Four-year average inflation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31D3E5-FA1A-D641-8A13-2604A638193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Using the U.S. all-items CPI: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Average: (1.0604*1.0315*1.0282*1.0241)^0.25 = 3.426%.</a:t>
            </a:r>
          </a:p>
          <a:p>
            <a:r>
              <a:rPr lang="en-US" dirty="0"/>
              <a:t>The average using the chained CPI-U is 3.222%.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745E047-535D-6943-9EBC-AE2E6F8ACC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118638"/>
              </p:ext>
            </p:extLst>
          </p:nvPr>
        </p:nvGraphicFramePr>
        <p:xfrm>
          <a:off x="914400" y="1828800"/>
          <a:ext cx="7620000" cy="235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>
                  <a:extLst>
                    <a:ext uri="{9D8B030D-6E8A-4147-A177-3AD203B41FA5}">
                      <a16:colId xmlns:a16="http://schemas.microsoft.com/office/drawing/2014/main" val="3221777882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220888383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17941258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23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CPI-U</a:t>
                      </a:r>
                      <a:endParaRPr lang="en-US" sz="23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Inflation</a:t>
                      </a:r>
                      <a:endParaRPr lang="en-US" sz="23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38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Feb. 2022</a:t>
                      </a:r>
                      <a:endParaRPr lang="en-US" sz="2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283.716</a:t>
                      </a:r>
                      <a:endParaRPr lang="en-US" sz="2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2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40654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Feb. 2023</a:t>
                      </a:r>
                      <a:endParaRPr lang="en-US" sz="2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300.840</a:t>
                      </a:r>
                      <a:endParaRPr lang="en-US" sz="2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6.04%</a:t>
                      </a:r>
                      <a:endParaRPr lang="en-US" sz="2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48430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Feb. 2024</a:t>
                      </a:r>
                      <a:endParaRPr lang="en-US" sz="2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310.326</a:t>
                      </a:r>
                      <a:endParaRPr lang="en-US" sz="2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3.15%</a:t>
                      </a:r>
                      <a:endParaRPr lang="en-US" sz="2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32229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Feb. 2025</a:t>
                      </a:r>
                      <a:endParaRPr lang="en-US" sz="2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319.082</a:t>
                      </a:r>
                      <a:endParaRPr lang="en-US" sz="2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2.82%</a:t>
                      </a:r>
                      <a:endParaRPr lang="en-US" sz="2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6295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Feb. 2026</a:t>
                      </a:r>
                      <a:endParaRPr lang="en-US" sz="2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326.785</a:t>
                      </a:r>
                      <a:endParaRPr lang="en-US" sz="2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2.41%</a:t>
                      </a:r>
                      <a:endParaRPr lang="en-US" sz="2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63664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5549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92F3A-7AEC-DD70-CBC2-4DAA14A2F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EB5EC-9D60-A3EF-A568-E3FF7E01F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So what?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7435B-FEA9-C5C4-CE06-6C35766CBAD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Remember that the four-year average is the </a:t>
            </a:r>
            <a:r>
              <a:rPr lang="en-US" u="sng" dirty="0"/>
              <a:t>maximum</a:t>
            </a:r>
            <a:r>
              <a:rPr lang="en-US" dirty="0"/>
              <a:t> annual cost-of-living adjustment.</a:t>
            </a:r>
          </a:p>
          <a:p>
            <a:pPr lvl="1"/>
            <a:r>
              <a:rPr lang="en-US" dirty="0"/>
              <a:t>The average is pulled upward by the 6.0% rate in 2022-23.</a:t>
            </a:r>
          </a:p>
        </p:txBody>
      </p:sp>
    </p:spTree>
    <p:extLst>
      <p:ext uri="{BB962C8B-B14F-4D97-AF65-F5344CB8AC3E}">
        <p14:creationId xmlns:p14="http://schemas.microsoft.com/office/powerpoint/2010/main" val="2096135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66E6BE-BF07-0A79-3542-BBB2B8571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83AD5-DBA3-AD4D-31F2-7F338E6DF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So what?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4BB9A8-2E2C-34A4-F3B0-C59B4F67D57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Remember that the four-year average is the </a:t>
            </a:r>
            <a:r>
              <a:rPr lang="en-US" u="sng" dirty="0"/>
              <a:t>maximum</a:t>
            </a:r>
            <a:r>
              <a:rPr lang="en-US" dirty="0"/>
              <a:t> annual cost-of-living adjustment.</a:t>
            </a:r>
          </a:p>
          <a:p>
            <a:pPr lvl="1"/>
            <a:r>
              <a:rPr lang="en-US" dirty="0"/>
              <a:t>The average is pulled upward by the 6.0% rate in 2022-23.</a:t>
            </a:r>
          </a:p>
          <a:p>
            <a:r>
              <a:rPr lang="en-US" dirty="0"/>
              <a:t>Need to think about predicted future inflation over the next four years. From the Congressional Budget Office:</a:t>
            </a:r>
          </a:p>
          <a:p>
            <a:pPr lvl="1"/>
            <a:r>
              <a:rPr lang="en-US" dirty="0"/>
              <a:t>2026: 2.8%.</a:t>
            </a:r>
          </a:p>
          <a:p>
            <a:pPr lvl="1"/>
            <a:r>
              <a:rPr lang="en-US" dirty="0"/>
              <a:t>2027: 2.4%.</a:t>
            </a:r>
          </a:p>
          <a:p>
            <a:pPr lvl="1"/>
            <a:r>
              <a:rPr lang="en-US" dirty="0"/>
              <a:t>2028: 2.3%.</a:t>
            </a:r>
          </a:p>
          <a:p>
            <a:pPr lvl="1"/>
            <a:r>
              <a:rPr lang="en-US" dirty="0"/>
              <a:t>2029: 2.3%.</a:t>
            </a:r>
          </a:p>
          <a:p>
            <a:pPr lvl="1"/>
            <a:r>
              <a:rPr lang="en-US" dirty="0"/>
              <a:t>The geometric average is 2.36%.</a:t>
            </a:r>
          </a:p>
        </p:txBody>
      </p:sp>
    </p:spTree>
    <p:extLst>
      <p:ext uri="{BB962C8B-B14F-4D97-AF65-F5344CB8AC3E}">
        <p14:creationId xmlns:p14="http://schemas.microsoft.com/office/powerpoint/2010/main" val="246515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9BE56-8714-311C-59A7-CA35ABB33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203DA-9650-7A1B-EA5B-BC9238AF8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So what?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EF52F6-FF26-781B-252A-AAB0AC7A745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These rates are uncertain, but setting the adjustment at the 3.43% ceiling is probably too high.</a:t>
            </a:r>
          </a:p>
        </p:txBody>
      </p:sp>
    </p:spTree>
    <p:extLst>
      <p:ext uri="{BB962C8B-B14F-4D97-AF65-F5344CB8AC3E}">
        <p14:creationId xmlns:p14="http://schemas.microsoft.com/office/powerpoint/2010/main" val="33865476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0EB3A-DFC9-6DFD-5D73-3F505F6DE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2EC26-D3C7-2773-0879-80F38A57E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So what?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2AC24A-C30E-9AE6-8069-B3C89E7C21E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These rates are uncertain, but setting the adjustment at the 3.43% ceiling is probably too high.</a:t>
            </a:r>
          </a:p>
          <a:p>
            <a:r>
              <a:rPr lang="en-US" dirty="0"/>
              <a:t>A good argument to use 2.36% or the most recent 2.41%. </a:t>
            </a:r>
          </a:p>
        </p:txBody>
      </p:sp>
    </p:spTree>
    <p:extLst>
      <p:ext uri="{BB962C8B-B14F-4D97-AF65-F5344CB8AC3E}">
        <p14:creationId xmlns:p14="http://schemas.microsoft.com/office/powerpoint/2010/main" val="2110800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5B6F7-B517-452D-5CDE-974ECA667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620F2-E7ED-9D9C-8C60-C0042B8A3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So what?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35DDEB-D5C3-68BC-3EAB-ABB7B370A3E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These rates are uncertain, but setting the adjustment at the 3.43% ceiling is probably too high.</a:t>
            </a:r>
          </a:p>
          <a:p>
            <a:r>
              <a:rPr lang="en-US" dirty="0"/>
              <a:t>A good argument to use 2.36% or the most recent 2.41%. </a:t>
            </a:r>
          </a:p>
          <a:p>
            <a:r>
              <a:rPr lang="en-US" dirty="0"/>
              <a:t>But consider two points:</a:t>
            </a:r>
          </a:p>
          <a:p>
            <a:pPr lvl="1"/>
            <a:r>
              <a:rPr lang="en-US" dirty="0"/>
              <a:t>The prediction is uncertain.</a:t>
            </a:r>
          </a:p>
          <a:p>
            <a:pPr lvl="1"/>
            <a:r>
              <a:rPr lang="en-US" dirty="0"/>
              <a:t>Inflation is initially high, so officials will be losing ground during the first year or two.</a:t>
            </a:r>
          </a:p>
        </p:txBody>
      </p:sp>
    </p:spTree>
    <p:extLst>
      <p:ext uri="{BB962C8B-B14F-4D97-AF65-F5344CB8AC3E}">
        <p14:creationId xmlns:p14="http://schemas.microsoft.com/office/powerpoint/2010/main" val="3776174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38D63-5603-9ABF-BB60-8D97856C2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4D35E-BCCA-AD50-0A8B-E2202FCCD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Price indices and inflation adjustments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E0B066-27B2-4151-ECAB-F80E097E988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consumer price index (CPI) is one of several measures of inflation.</a:t>
            </a:r>
          </a:p>
          <a:p>
            <a:pPr lvl="1"/>
            <a:r>
              <a:rPr lang="en-US" dirty="0"/>
              <a:t>Inflation: a process of continuously rising prices and continuously declining value of money.</a:t>
            </a:r>
          </a:p>
          <a:p>
            <a:r>
              <a:rPr lang="en-US" dirty="0"/>
              <a:t>The CPI is based on a pre-defined basket of goods and services.</a:t>
            </a:r>
          </a:p>
        </p:txBody>
      </p:sp>
    </p:spTree>
    <p:extLst>
      <p:ext uri="{BB962C8B-B14F-4D97-AF65-F5344CB8AC3E}">
        <p14:creationId xmlns:p14="http://schemas.microsoft.com/office/powerpoint/2010/main" val="262822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8A759-7DD0-2B2B-3F32-8CF701F10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B3EC8-17C0-6367-34D0-E07774371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So what?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6ABCEE-135B-1C98-5A2E-E9E62E82185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These rates are uncertain, but setting the adjustment at the 3.43% ceiling is probably too high.</a:t>
            </a:r>
          </a:p>
          <a:p>
            <a:r>
              <a:rPr lang="en-US" dirty="0"/>
              <a:t>A good argument to use 2.36% or the most recent 2.41%. </a:t>
            </a:r>
          </a:p>
          <a:p>
            <a:r>
              <a:rPr lang="en-US" dirty="0"/>
              <a:t>But consider two points:</a:t>
            </a:r>
          </a:p>
          <a:p>
            <a:pPr lvl="1"/>
            <a:r>
              <a:rPr lang="en-US" dirty="0"/>
              <a:t>The prediction is uncertain.</a:t>
            </a:r>
          </a:p>
          <a:p>
            <a:pPr lvl="1"/>
            <a:r>
              <a:rPr lang="en-US" dirty="0"/>
              <a:t>Inflation is initially higher, so officials will be losing ground during the first year or two.</a:t>
            </a:r>
          </a:p>
          <a:p>
            <a:r>
              <a:rPr lang="en-US" dirty="0"/>
              <a:t>You also have to compare their salaries and inflation adjustments to those elsewhere.</a:t>
            </a:r>
          </a:p>
        </p:txBody>
      </p:sp>
    </p:spTree>
    <p:extLst>
      <p:ext uri="{BB962C8B-B14F-4D97-AF65-F5344CB8AC3E}">
        <p14:creationId xmlns:p14="http://schemas.microsoft.com/office/powerpoint/2010/main" val="2802150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Thank you!</a:t>
            </a:r>
          </a:p>
        </p:txBody>
      </p:sp>
      <p:pic>
        <p:nvPicPr>
          <p:cNvPr id="4" name="Content Placeholder 3" descr="Regionomics-logo.png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8901" b="-58901"/>
          <a:stretch>
            <a:fillRect/>
          </a:stretch>
        </p:blipFill>
        <p:spPr>
          <a:xfrm>
            <a:off x="1295400" y="304800"/>
            <a:ext cx="6604000" cy="3962400"/>
          </a:xfrm>
        </p:spPr>
      </p:pic>
      <p:sp>
        <p:nvSpPr>
          <p:cNvPr id="3" name="TextBox 2"/>
          <p:cNvSpPr txBox="1"/>
          <p:nvPr/>
        </p:nvSpPr>
        <p:spPr>
          <a:xfrm>
            <a:off x="1752600" y="3657600"/>
            <a:ext cx="60198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Bill LaFayette, Ph.D.</a:t>
            </a:r>
          </a:p>
          <a:p>
            <a:pPr algn="ctr"/>
            <a:r>
              <a:rPr lang="en-US" sz="1800" dirty="0">
                <a:latin typeface="+mn-lt"/>
              </a:rPr>
              <a:t>(614) 654.2151</a:t>
            </a:r>
          </a:p>
          <a:p>
            <a:pPr algn="ctr"/>
            <a:r>
              <a:rPr lang="en-US" sz="1800" dirty="0">
                <a:latin typeface="+mn-lt"/>
              </a:rPr>
              <a:t>www.regionomicsllc.com</a:t>
            </a:r>
          </a:p>
          <a:p>
            <a:pPr algn="ctr"/>
            <a:r>
              <a:rPr lang="en-US" sz="1800" dirty="0" err="1">
                <a:latin typeface="+mn-lt"/>
              </a:rPr>
              <a:t>www.facebook.com</a:t>
            </a:r>
            <a:r>
              <a:rPr lang="en-US" sz="1800" dirty="0">
                <a:latin typeface="+mn-lt"/>
              </a:rPr>
              <a:t>/Regionomics</a:t>
            </a:r>
          </a:p>
          <a:p>
            <a:pPr algn="ctr"/>
            <a:r>
              <a:rPr lang="en-US" sz="1800" dirty="0" err="1">
                <a:latin typeface="+mn-lt"/>
              </a:rPr>
              <a:t>www.linkedin.com</a:t>
            </a:r>
            <a:r>
              <a:rPr lang="en-US" sz="1800" dirty="0">
                <a:latin typeface="+mn-lt"/>
              </a:rPr>
              <a:t>/company/</a:t>
            </a:r>
            <a:r>
              <a:rPr lang="en-US" sz="1800" dirty="0" err="1">
                <a:latin typeface="+mn-lt"/>
              </a:rPr>
              <a:t>regionomics-llc</a:t>
            </a:r>
            <a:endParaRPr 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78441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12C85-E6FA-8404-E7CD-5DC5E4998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09084-09D7-0A02-4156-713230F23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Deriving a price index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290D901-5C56-EA71-BD83-634538F3800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Set price level of a specific basket at base date to a specific value (usually 100)</a:t>
            </a:r>
          </a:p>
        </p:txBody>
      </p:sp>
    </p:spTree>
    <p:extLst>
      <p:ext uri="{BB962C8B-B14F-4D97-AF65-F5344CB8AC3E}">
        <p14:creationId xmlns:p14="http://schemas.microsoft.com/office/powerpoint/2010/main" val="3784255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3D8DB-01AD-A722-B52A-850F2C670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FDB5D-29D4-C06A-2041-22C69AB0E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Deriving a price index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741484-C230-5195-8D5D-002FA7AA275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Set price level of a specific basket at base date to a specific value (usually 100)</a:t>
            </a:r>
          </a:p>
          <a:p>
            <a:r>
              <a:rPr lang="en-US" dirty="0"/>
              <a:t>Price of basket in following months drives index value.</a:t>
            </a:r>
          </a:p>
          <a:p>
            <a:pPr lvl="1"/>
            <a:r>
              <a:rPr lang="en-US" dirty="0"/>
              <a:t>Initial basket value: $1,000</a:t>
            </a:r>
          </a:p>
          <a:p>
            <a:pPr lvl="1"/>
            <a:r>
              <a:rPr lang="en-US" dirty="0"/>
              <a:t>Following month: $1,002</a:t>
            </a:r>
          </a:p>
          <a:p>
            <a:pPr lvl="1"/>
            <a:r>
              <a:rPr lang="en-US" dirty="0"/>
              <a:t>New index value: $1,002 / $1,000 </a:t>
            </a:r>
            <a:r>
              <a:rPr lang="en-US" sz="1400" dirty="0"/>
              <a:t>✕ </a:t>
            </a:r>
            <a:r>
              <a:rPr lang="en-US" dirty="0"/>
              <a:t>100 = 100.2</a:t>
            </a:r>
          </a:p>
          <a:p>
            <a:pPr lvl="1"/>
            <a:r>
              <a:rPr lang="en-US" dirty="0"/>
              <a:t>One year later: $1,050</a:t>
            </a:r>
          </a:p>
          <a:p>
            <a:pPr lvl="1"/>
            <a:r>
              <a:rPr lang="en-US" dirty="0"/>
              <a:t>Index value: $1,050 / $1,000 </a:t>
            </a:r>
            <a:r>
              <a:rPr lang="en-US" sz="1200" dirty="0"/>
              <a:t>✕ </a:t>
            </a:r>
            <a:r>
              <a:rPr lang="en-US" dirty="0"/>
              <a:t>100 = 105.0</a:t>
            </a:r>
          </a:p>
        </p:txBody>
      </p:sp>
    </p:spTree>
    <p:extLst>
      <p:ext uri="{BB962C8B-B14F-4D97-AF65-F5344CB8AC3E}">
        <p14:creationId xmlns:p14="http://schemas.microsoft.com/office/powerpoint/2010/main" val="3374456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Calculating inflation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8DA440-B401-4B4A-BB95-1B8E01CE5AD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Percentage change in index between dates:</a:t>
            </a:r>
          </a:p>
          <a:p>
            <a:pPr lvl="1"/>
            <a:r>
              <a:rPr lang="en-US" dirty="0"/>
              <a:t>(CPI</a:t>
            </a:r>
            <a:r>
              <a:rPr lang="en-US" baseline="-25000" dirty="0"/>
              <a:t>2</a:t>
            </a:r>
            <a:r>
              <a:rPr lang="en-US" dirty="0"/>
              <a:t> – CPI</a:t>
            </a:r>
            <a:r>
              <a:rPr lang="en-US" baseline="-25000" dirty="0"/>
              <a:t>1</a:t>
            </a:r>
            <a:r>
              <a:rPr lang="en-US" dirty="0"/>
              <a:t>) / CPI</a:t>
            </a:r>
            <a:r>
              <a:rPr lang="en-US" baseline="-25000" dirty="0"/>
              <a:t>1</a:t>
            </a:r>
          </a:p>
          <a:p>
            <a:pPr marL="274638" lvl="1" indent="0">
              <a:buNone/>
            </a:pPr>
            <a:r>
              <a:rPr lang="en-US" baseline="-25000" dirty="0"/>
              <a:t>     </a:t>
            </a:r>
            <a:r>
              <a:rPr lang="en-US" dirty="0"/>
              <a:t>= CPI</a:t>
            </a:r>
            <a:r>
              <a:rPr lang="en-US" baseline="-25000" dirty="0"/>
              <a:t>2</a:t>
            </a:r>
            <a:r>
              <a:rPr lang="en-US" dirty="0"/>
              <a:t> / CPI</a:t>
            </a:r>
            <a:r>
              <a:rPr lang="en-US" baseline="-25000" dirty="0"/>
              <a:t>1</a:t>
            </a:r>
            <a:r>
              <a:rPr lang="en-US" dirty="0"/>
              <a:t> – </a:t>
            </a:r>
            <a:r>
              <a:rPr lang="en-US" dirty="0">
                <a:latin typeface="+mj-lt"/>
              </a:rPr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682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D153C-AE46-3E02-6998-7643C5257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94622-0666-A08B-5560-EE893978F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Calculating inflation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4BB5AA-A5CC-E8DF-B206-BE94BD7458B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Percentage change in index between dates:</a:t>
            </a:r>
          </a:p>
          <a:p>
            <a:pPr lvl="1"/>
            <a:r>
              <a:rPr lang="en-US" dirty="0"/>
              <a:t>(CPI</a:t>
            </a:r>
            <a:r>
              <a:rPr lang="en-US" baseline="-25000" dirty="0"/>
              <a:t>2</a:t>
            </a:r>
            <a:r>
              <a:rPr lang="en-US" dirty="0"/>
              <a:t> – CPI</a:t>
            </a:r>
            <a:r>
              <a:rPr lang="en-US" baseline="-25000" dirty="0"/>
              <a:t>1</a:t>
            </a:r>
            <a:r>
              <a:rPr lang="en-US" dirty="0"/>
              <a:t>) / CPI</a:t>
            </a:r>
            <a:r>
              <a:rPr lang="en-US" baseline="-25000" dirty="0"/>
              <a:t>1</a:t>
            </a:r>
          </a:p>
          <a:p>
            <a:pPr marL="274638" lvl="1" indent="0">
              <a:buNone/>
            </a:pPr>
            <a:r>
              <a:rPr lang="en-US" baseline="-25000" dirty="0"/>
              <a:t>     </a:t>
            </a:r>
            <a:r>
              <a:rPr lang="en-US" dirty="0"/>
              <a:t>= CPI</a:t>
            </a:r>
            <a:r>
              <a:rPr lang="en-US" baseline="-25000" dirty="0"/>
              <a:t>2</a:t>
            </a:r>
            <a:r>
              <a:rPr lang="en-US" dirty="0"/>
              <a:t> / CPI</a:t>
            </a:r>
            <a:r>
              <a:rPr lang="en-US" baseline="-25000" dirty="0"/>
              <a:t>1</a:t>
            </a:r>
            <a:r>
              <a:rPr lang="en-US" dirty="0"/>
              <a:t> – </a:t>
            </a:r>
            <a:r>
              <a:rPr lang="en-US" dirty="0">
                <a:latin typeface="+mj-lt"/>
              </a:rPr>
              <a:t>1</a:t>
            </a:r>
          </a:p>
          <a:p>
            <a:r>
              <a:rPr lang="en-US" dirty="0"/>
              <a:t>Earlier example:</a:t>
            </a:r>
          </a:p>
          <a:p>
            <a:pPr lvl="1"/>
            <a:r>
              <a:rPr lang="en-US" dirty="0"/>
              <a:t>105.0 / 100.0 – </a:t>
            </a:r>
            <a:r>
              <a:rPr lang="en-US" dirty="0">
                <a:latin typeface="+mj-lt"/>
              </a:rPr>
              <a:t>1</a:t>
            </a:r>
            <a:r>
              <a:rPr lang="en-US" dirty="0"/>
              <a:t> = 0.05 = 5% 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352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Calculating inflation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8DA440-B401-4B4A-BB95-1B8E01CE5AD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CPI example:</a:t>
            </a:r>
          </a:p>
          <a:p>
            <a:pPr lvl="1"/>
            <a:r>
              <a:rPr lang="en-US" dirty="0"/>
              <a:t>February 2024: 310.326</a:t>
            </a:r>
          </a:p>
          <a:p>
            <a:pPr lvl="1"/>
            <a:r>
              <a:rPr lang="en-US" dirty="0"/>
              <a:t>February 2025: 319.082</a:t>
            </a:r>
          </a:p>
          <a:p>
            <a:pPr lvl="1"/>
            <a:r>
              <a:rPr lang="en-US" dirty="0"/>
              <a:t>February 2026: 326.785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91416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23FFE-154D-5E29-532B-88B8CB5C4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77336-A715-35EA-F474-EDF92F681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Calculating inflation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95648E-F869-03AC-193C-477C9349164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CPI example:</a:t>
            </a:r>
          </a:p>
          <a:p>
            <a:pPr lvl="1"/>
            <a:r>
              <a:rPr lang="en-US" dirty="0"/>
              <a:t>February 2024: 310.326</a:t>
            </a:r>
          </a:p>
          <a:p>
            <a:pPr lvl="1"/>
            <a:r>
              <a:rPr lang="en-US" dirty="0"/>
              <a:t>February 2025: 319.082</a:t>
            </a:r>
          </a:p>
          <a:p>
            <a:pPr lvl="1"/>
            <a:r>
              <a:rPr lang="en-US" dirty="0"/>
              <a:t>February 2026: 326.785</a:t>
            </a:r>
          </a:p>
          <a:p>
            <a:r>
              <a:rPr lang="en-US" dirty="0"/>
              <a:t>Calculating inflation rate:</a:t>
            </a:r>
          </a:p>
          <a:p>
            <a:pPr lvl="1"/>
            <a:r>
              <a:rPr lang="en-US" dirty="0"/>
              <a:t>February 2024-February 2025: </a:t>
            </a:r>
          </a:p>
          <a:p>
            <a:pPr lvl="2"/>
            <a:r>
              <a:rPr lang="en-US" dirty="0"/>
              <a:t>319.082 / 310.326 – 1 = 2.8%</a:t>
            </a:r>
          </a:p>
          <a:p>
            <a:pPr lvl="1"/>
            <a:r>
              <a:rPr lang="en-US" dirty="0"/>
              <a:t>February 2025-February 2026: </a:t>
            </a:r>
          </a:p>
          <a:p>
            <a:pPr lvl="2"/>
            <a:r>
              <a:rPr lang="en-US" dirty="0"/>
              <a:t>326.785 / 319.082 – 1 = 2.4%</a:t>
            </a:r>
          </a:p>
        </p:txBody>
      </p:sp>
    </p:spTree>
    <p:extLst>
      <p:ext uri="{BB962C8B-B14F-4D97-AF65-F5344CB8AC3E}">
        <p14:creationId xmlns:p14="http://schemas.microsoft.com/office/powerpoint/2010/main" val="21103439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13141</TotalTime>
  <Words>1446</Words>
  <Application>Microsoft Macintosh PowerPoint</Application>
  <PresentationFormat>On-screen Show (4:3)</PresentationFormat>
  <Paragraphs>198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Bookman Old Style</vt:lpstr>
      <vt:lpstr>Cambria Math</vt:lpstr>
      <vt:lpstr>Gill Sans MT</vt:lpstr>
      <vt:lpstr>Lucida Grande</vt:lpstr>
      <vt:lpstr>Wingdings</vt:lpstr>
      <vt:lpstr>Wingdings 3</vt:lpstr>
      <vt:lpstr>Origin</vt:lpstr>
      <vt:lpstr>The Consumer Price Index Commission on Elected Officials’ Compensation March 26, 2026</vt:lpstr>
      <vt:lpstr>Price indices and inflation adjustments</vt:lpstr>
      <vt:lpstr>Price indices and inflation adjustments</vt:lpstr>
      <vt:lpstr>Deriving a price index</vt:lpstr>
      <vt:lpstr>Deriving a price index</vt:lpstr>
      <vt:lpstr>Calculating inflation</vt:lpstr>
      <vt:lpstr>Calculating inflation</vt:lpstr>
      <vt:lpstr>Calculating inflation</vt:lpstr>
      <vt:lpstr>Calculating inflation</vt:lpstr>
      <vt:lpstr>Types of consumer price indices</vt:lpstr>
      <vt:lpstr>Types of consumer price indices</vt:lpstr>
      <vt:lpstr>Types of consumer price indices</vt:lpstr>
      <vt:lpstr>Types of consumer price indices</vt:lpstr>
      <vt:lpstr>Types of consumer price indices</vt:lpstr>
      <vt:lpstr>Problems with the CPI</vt:lpstr>
      <vt:lpstr>Problems with the CPI</vt:lpstr>
      <vt:lpstr>Problems with the CPI</vt:lpstr>
      <vt:lpstr>The chained CPI</vt:lpstr>
      <vt:lpstr>The chained CPI</vt:lpstr>
      <vt:lpstr>Which CPI??</vt:lpstr>
      <vt:lpstr>Which CPI??</vt:lpstr>
      <vt:lpstr>Which CPI??</vt:lpstr>
      <vt:lpstr>Four-year average inflation</vt:lpstr>
      <vt:lpstr>Four-year average inflation</vt:lpstr>
      <vt:lpstr>So what?</vt:lpstr>
      <vt:lpstr>So what?</vt:lpstr>
      <vt:lpstr>So what?</vt:lpstr>
      <vt:lpstr>So what?</vt:lpstr>
      <vt:lpstr>So what?</vt:lpstr>
      <vt:lpstr>So what?</vt:lpstr>
      <vt:lpstr>Thank you!</vt:lpstr>
    </vt:vector>
  </TitlesOfParts>
  <Company>Tommaso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Ciaffoncini</dc:creator>
  <cp:lastModifiedBy>Bill LaFayette</cp:lastModifiedBy>
  <cp:revision>505</cp:revision>
  <dcterms:created xsi:type="dcterms:W3CDTF">2009-04-01T13:32:52Z</dcterms:created>
  <dcterms:modified xsi:type="dcterms:W3CDTF">2026-03-25T18:14:42Z</dcterms:modified>
</cp:coreProperties>
</file>