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16"/>
  </p:handoutMasterIdLst>
  <p:sldIdLst>
    <p:sldId id="260" r:id="rId2"/>
    <p:sldId id="256" r:id="rId3"/>
    <p:sldId id="261" r:id="rId4"/>
    <p:sldId id="314" r:id="rId5"/>
    <p:sldId id="262" r:id="rId6"/>
    <p:sldId id="306" r:id="rId7"/>
    <p:sldId id="307" r:id="rId8"/>
    <p:sldId id="308" r:id="rId9"/>
    <p:sldId id="309" r:id="rId10"/>
    <p:sldId id="310" r:id="rId11"/>
    <p:sldId id="311" r:id="rId12"/>
    <p:sldId id="312" r:id="rId13"/>
    <p:sldId id="315" r:id="rId14"/>
    <p:sldId id="317" r:id="rId15"/>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D"/>
    <a:srgbClr val="00539B"/>
    <a:srgbClr val="E31B23"/>
    <a:srgbClr val="90A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1" autoAdjust="0"/>
    <p:restoredTop sz="95468" autoAdjust="0"/>
  </p:normalViewPr>
  <p:slideViewPr>
    <p:cSldViewPr snapToGrid="0" snapToObjects="1">
      <p:cViewPr varScale="1">
        <p:scale>
          <a:sx n="116" d="100"/>
          <a:sy n="116"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E48802F4-975A-421D-9EA4-2BB9A25BF75C}" type="datetimeFigureOut">
              <a:rPr lang="en-US" smtClean="0"/>
              <a:t>5/3/2023</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A32045B8-5DD7-4184-9318-8CF2E13A682D}" type="slidenum">
              <a:rPr lang="en-US" smtClean="0"/>
              <a:t>‹#›</a:t>
            </a:fld>
            <a:endParaRPr lang="en-US"/>
          </a:p>
        </p:txBody>
      </p:sp>
    </p:spTree>
    <p:extLst>
      <p:ext uri="{BB962C8B-B14F-4D97-AF65-F5344CB8AC3E}">
        <p14:creationId xmlns:p14="http://schemas.microsoft.com/office/powerpoint/2010/main" val="25430610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slide_with_image.jpg"/>
          <p:cNvPicPr>
            <a:picLocks noChangeAspect="1"/>
          </p:cNvPicPr>
          <p:nvPr/>
        </p:nvPicPr>
        <p:blipFill>
          <a:blip r:embed="rId2"/>
          <a:srcRect/>
          <a:stretch>
            <a:fillRect/>
          </a:stretch>
        </p:blipFill>
        <p:spPr bwMode="auto">
          <a:xfrm>
            <a:off x="0" y="0"/>
            <a:ext cx="9215438" cy="6911975"/>
          </a:xfrm>
          <a:prstGeom prst="rect">
            <a:avLst/>
          </a:prstGeom>
          <a:noFill/>
          <a:ln w="9525">
            <a:noFill/>
            <a:miter lim="800000"/>
            <a:headEnd/>
            <a:tailEnd/>
          </a:ln>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1795" y="5653722"/>
            <a:ext cx="2222085" cy="763842"/>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484188" y="871538"/>
            <a:ext cx="7599362" cy="1533525"/>
          </a:xfrm>
        </p:spPr>
        <p:txBody>
          <a:bodyPr/>
          <a:lstStyle>
            <a:lvl1pPr>
              <a:buNone/>
              <a:defRPr sz="4400">
                <a:solidFill>
                  <a:schemeClr val="bg1"/>
                </a:solidFill>
              </a:defRPr>
            </a:lvl1pPr>
            <a:lvl2pPr>
              <a:buNone/>
              <a:defRPr sz="2600">
                <a:solidFill>
                  <a:srgbClr val="90A2CD"/>
                </a:solidFill>
              </a:defRPr>
            </a:lvl2pPr>
          </a:lstStyle>
          <a:p>
            <a:pPr lvl="0"/>
            <a:r>
              <a:rPr lang="en-US" dirty="0" smtClean="0"/>
              <a:t>Title</a:t>
            </a:r>
          </a:p>
          <a:p>
            <a:pPr lvl="1"/>
            <a:r>
              <a:rPr lang="en-US" dirty="0" smtClean="0"/>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D147FD56-D7E6-4560-8433-9C6FD0605803}" type="datetimeFigureOut">
              <a:rPr lang="en-US" smtClean="0"/>
              <a:pPr/>
              <a:t>5/3/2023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69247F5-6A52-428C-A430-738F539034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AB56608-490A-47F1-A028-7845994ACAD9}" type="datetimeFigureOut">
              <a:rPr lang="en-US" smtClean="0"/>
              <a:pPr/>
              <a:t>5/3/2023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263E529-9C19-41A5-BEEF-184FA4EEBC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ABCABF49-9CEB-491B-A00E-1D7E08FCB295}" type="datetimeFigureOut">
              <a:rPr lang="en-US"/>
              <a:pPr/>
              <a:t>5/3/2023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A59E6BF-FAEC-4FD0-94C5-C292CFE9358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2" descr="slide2.jpg"/>
          <p:cNvPicPr>
            <a:picLocks noChangeAspect="1"/>
          </p:cNvPicPr>
          <p:nvPr/>
        </p:nvPicPr>
        <p:blipFill>
          <a:blip r:embed="rId2"/>
          <a:srcRect/>
          <a:stretch>
            <a:fillRect/>
          </a:stretch>
        </p:blipFill>
        <p:spPr bwMode="auto">
          <a:xfrm>
            <a:off x="0" y="0"/>
            <a:ext cx="9183688" cy="6888163"/>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804863" y="871538"/>
            <a:ext cx="7599362" cy="1533525"/>
          </a:xfrm>
        </p:spPr>
        <p:txBody>
          <a:bodyPr/>
          <a:lstStyle>
            <a:lvl1pPr>
              <a:buNone/>
              <a:defRPr sz="4400">
                <a:solidFill>
                  <a:schemeClr val="bg1"/>
                </a:solidFill>
              </a:defRPr>
            </a:lvl1pPr>
            <a:lvl2pPr>
              <a:buNone/>
              <a:defRPr sz="2600">
                <a:solidFill>
                  <a:srgbClr val="90A2CD"/>
                </a:solidFill>
              </a:defRPr>
            </a:lvl2pPr>
          </a:lstStyle>
          <a:p>
            <a:pPr lvl="0"/>
            <a:r>
              <a:rPr lang="en-US" dirty="0" smtClean="0"/>
              <a:t>Title</a:t>
            </a:r>
          </a:p>
          <a:p>
            <a:pPr lvl="1"/>
            <a:r>
              <a:rPr lang="en-US" dirty="0" smtClean="0"/>
              <a:t>Subtitle</a:t>
            </a:r>
          </a:p>
        </p:txBody>
      </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21795" y="5457779"/>
            <a:ext cx="2222085" cy="76384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a:spLocks noChangeArrowheads="1"/>
          </p:cNvSpPr>
          <p:nvPr/>
        </p:nvSpPr>
        <p:spPr bwMode="auto">
          <a:xfrm>
            <a:off x="2654300" y="4595813"/>
            <a:ext cx="6489700" cy="1547812"/>
          </a:xfrm>
          <a:prstGeom prst="rect">
            <a:avLst/>
          </a:prstGeom>
          <a:solidFill>
            <a:srgbClr val="00438D"/>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10" name="Picture 11" descr="03998_hr.JPG"/>
          <p:cNvPicPr>
            <a:picLocks noChangeAspect="1"/>
          </p:cNvPicPr>
          <p:nvPr/>
        </p:nvPicPr>
        <p:blipFill>
          <a:blip r:embed="rId2"/>
          <a:srcRect/>
          <a:stretch>
            <a:fillRect/>
          </a:stretch>
        </p:blipFill>
        <p:spPr bwMode="auto">
          <a:xfrm>
            <a:off x="5767388" y="825500"/>
            <a:ext cx="1512887" cy="1695450"/>
          </a:xfrm>
          <a:prstGeom prst="rect">
            <a:avLst/>
          </a:prstGeom>
          <a:noFill/>
          <a:ln w="9525">
            <a:noFill/>
            <a:miter lim="800000"/>
            <a:headEnd/>
            <a:tailEnd/>
          </a:ln>
        </p:spPr>
      </p:pic>
      <p:pic>
        <p:nvPicPr>
          <p:cNvPr id="11" name="Picture 13" descr="02800_hr.jpg"/>
          <p:cNvPicPr>
            <a:picLocks noChangeAspect="1"/>
          </p:cNvPicPr>
          <p:nvPr/>
        </p:nvPicPr>
        <p:blipFill>
          <a:blip r:embed="rId3"/>
          <a:srcRect/>
          <a:stretch>
            <a:fillRect/>
          </a:stretch>
        </p:blipFill>
        <p:spPr bwMode="auto">
          <a:xfrm>
            <a:off x="5767388" y="2520950"/>
            <a:ext cx="3373437" cy="2073275"/>
          </a:xfrm>
          <a:prstGeom prst="rect">
            <a:avLst/>
          </a:prstGeom>
          <a:noFill/>
          <a:ln w="9525">
            <a:noFill/>
            <a:miter lim="800000"/>
            <a:headEnd/>
            <a:tailEnd/>
          </a:ln>
        </p:spPr>
      </p:pic>
      <p:pic>
        <p:nvPicPr>
          <p:cNvPr id="12" name="Picture 15" descr="01358_hr.jpg"/>
          <p:cNvPicPr>
            <a:picLocks noChangeAspect="1"/>
          </p:cNvPicPr>
          <p:nvPr/>
        </p:nvPicPr>
        <p:blipFill>
          <a:blip r:embed="rId4"/>
          <a:srcRect/>
          <a:stretch>
            <a:fillRect/>
          </a:stretch>
        </p:blipFill>
        <p:spPr bwMode="auto">
          <a:xfrm>
            <a:off x="0" y="825500"/>
            <a:ext cx="2654300" cy="3770313"/>
          </a:xfrm>
          <a:prstGeom prst="rect">
            <a:avLst/>
          </a:prstGeom>
          <a:noFill/>
          <a:ln w="9525">
            <a:noFill/>
            <a:miter lim="800000"/>
            <a:headEnd/>
            <a:tailEnd/>
          </a:ln>
        </p:spPr>
      </p:pic>
      <p:pic>
        <p:nvPicPr>
          <p:cNvPr id="13" name="Picture 11" descr="Fire Engine"/>
          <p:cNvPicPr>
            <a:picLocks noChangeAspect="1" noChangeArrowheads="1"/>
          </p:cNvPicPr>
          <p:nvPr/>
        </p:nvPicPr>
        <p:blipFill>
          <a:blip r:embed="rId5"/>
          <a:srcRect t="21677" r="18457"/>
          <a:stretch>
            <a:fillRect/>
          </a:stretch>
        </p:blipFill>
        <p:spPr bwMode="auto">
          <a:xfrm>
            <a:off x="2527300" y="825500"/>
            <a:ext cx="3240088" cy="3768725"/>
          </a:xfrm>
          <a:prstGeom prst="rect">
            <a:avLst/>
          </a:prstGeom>
          <a:noFill/>
        </p:spPr>
      </p:pic>
      <p:pic>
        <p:nvPicPr>
          <p:cNvPr id="14" name="Picture 12" descr="patching"/>
          <p:cNvPicPr>
            <a:picLocks noChangeAspect="1" noChangeArrowheads="1"/>
          </p:cNvPicPr>
          <p:nvPr/>
        </p:nvPicPr>
        <p:blipFill>
          <a:blip r:embed="rId6"/>
          <a:srcRect/>
          <a:stretch>
            <a:fillRect/>
          </a:stretch>
        </p:blipFill>
        <p:spPr bwMode="auto">
          <a:xfrm>
            <a:off x="7280275" y="825500"/>
            <a:ext cx="1863725" cy="1695450"/>
          </a:xfrm>
          <a:prstGeom prst="rect">
            <a:avLst/>
          </a:prstGeom>
          <a:noFill/>
        </p:spPr>
      </p:pic>
      <p:sp>
        <p:nvSpPr>
          <p:cNvPr id="16" name="Text Placeholder 15"/>
          <p:cNvSpPr>
            <a:spLocks noGrp="1"/>
          </p:cNvSpPr>
          <p:nvPr>
            <p:ph type="body" sz="quarter" idx="10" hasCustomPrompt="1"/>
          </p:nvPr>
        </p:nvSpPr>
        <p:spPr>
          <a:xfrm>
            <a:off x="2914197" y="4985657"/>
            <a:ext cx="5565774" cy="914400"/>
          </a:xfrm>
        </p:spPr>
        <p:txBody>
          <a:bodyPr/>
          <a:lstStyle>
            <a:lvl1pPr>
              <a:buNone/>
              <a:defRPr sz="3010" baseline="0">
                <a:solidFill>
                  <a:schemeClr val="bg1"/>
                </a:solidFill>
              </a:defRPr>
            </a:lvl1pPr>
          </a:lstStyle>
          <a:p>
            <a:pPr lvl="0"/>
            <a:r>
              <a:rPr lang="en-US" dirty="0" smtClean="0"/>
              <a:t>Title</a:t>
            </a:r>
            <a:endParaRPr lang="en-US" dirty="0"/>
          </a:p>
        </p:txBody>
      </p:sp>
      <p:pic>
        <p:nvPicPr>
          <p:cNvPr id="17"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auto">
          <a:xfrm>
            <a:off x="303866" y="5121383"/>
            <a:ext cx="2222085" cy="76384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9" name="Picture 4" descr="slide3.jpg"/>
          <p:cNvPicPr>
            <a:picLocks noChangeAspect="1"/>
          </p:cNvPicPr>
          <p:nvPr userDrawn="1"/>
        </p:nvPicPr>
        <p:blipFill>
          <a:blip r:embed="rId2"/>
          <a:srcRect/>
          <a:stretch>
            <a:fillRect/>
          </a:stretch>
        </p:blipFill>
        <p:spPr bwMode="auto">
          <a:xfrm>
            <a:off x="0" y="-14288"/>
            <a:ext cx="9163050" cy="6872288"/>
          </a:xfrm>
          <a:prstGeom prst="rect">
            <a:avLst/>
          </a:prstGeom>
          <a:noFill/>
          <a:ln w="9525">
            <a:noFill/>
            <a:miter lim="800000"/>
            <a:headEnd/>
            <a:tailEnd/>
          </a:ln>
        </p:spPr>
      </p:pic>
      <p:sp>
        <p:nvSpPr>
          <p:cNvPr id="11" name="Text Placeholder 2"/>
          <p:cNvSpPr>
            <a:spLocks noGrp="1"/>
          </p:cNvSpPr>
          <p:nvPr>
            <p:ph type="body" idx="1"/>
          </p:nvPr>
        </p:nvSpPr>
        <p:spPr>
          <a:xfrm>
            <a:off x="457200" y="576943"/>
            <a:ext cx="8294914"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half" idx="2"/>
          </p:nvPr>
        </p:nvSpPr>
        <p:spPr>
          <a:xfrm>
            <a:off x="457200" y="1216705"/>
            <a:ext cx="8294914"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43259" y="5922453"/>
            <a:ext cx="1711074" cy="58818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4" descr="slide3.jpg"/>
          <p:cNvPicPr>
            <a:picLocks noChangeAspect="1"/>
          </p:cNvPicPr>
          <p:nvPr userDrawn="1"/>
        </p:nvPicPr>
        <p:blipFill>
          <a:blip r:embed="rId2"/>
          <a:srcRect/>
          <a:stretch>
            <a:fillRect/>
          </a:stretch>
        </p:blipFill>
        <p:spPr bwMode="auto">
          <a:xfrm>
            <a:off x="0" y="-14288"/>
            <a:ext cx="9163050" cy="6872288"/>
          </a:xfrm>
          <a:prstGeom prst="rect">
            <a:avLst/>
          </a:prstGeom>
          <a:noFill/>
          <a:ln w="9525">
            <a:noFill/>
            <a:miter lim="800000"/>
            <a:headEnd/>
            <a:tailEnd/>
          </a:ln>
        </p:spPr>
      </p:pic>
      <p:sp>
        <p:nvSpPr>
          <p:cNvPr id="3" name="Text Placeholder 2"/>
          <p:cNvSpPr>
            <a:spLocks noGrp="1"/>
          </p:cNvSpPr>
          <p:nvPr>
            <p:ph type="body" idx="1"/>
          </p:nvPr>
        </p:nvSpPr>
        <p:spPr>
          <a:xfrm>
            <a:off x="457200" y="576943"/>
            <a:ext cx="4040188"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16705"/>
            <a:ext cx="4040188"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576943"/>
            <a:ext cx="4041775"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216705"/>
            <a:ext cx="4041775"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43259" y="5922453"/>
            <a:ext cx="1711074" cy="58818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E620B5A5-29DD-40EF-A409-BD509275F86A}" type="datetimeFigureOut">
              <a:rPr lang="en-US" smtClean="0"/>
              <a:pPr/>
              <a:t>5/3/2023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3953893-CB39-4169-9818-86DD03FEBE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656D636B-631D-406F-BDC2-3F39DB41A820}" type="datetimeFigureOut">
              <a:rPr lang="en-US" smtClean="0"/>
              <a:pPr/>
              <a:t>5/3/2023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A90AC549-2E54-4B39-AA7F-2A963E885D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B069A00C-2DB2-4C77-B375-8F23A7E0F94E}" type="datetimeFigureOut">
              <a:rPr lang="en-US" smtClean="0"/>
              <a:pPr/>
              <a:t>5/3/2023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7A7D4CA-6C83-4D61-AFB4-AC902312C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FD85D61D-46F9-4E87-A865-5CFEF1456F65}" type="datetimeFigureOut">
              <a:rPr lang="en-US" smtClean="0"/>
              <a:pPr/>
              <a:t>5/3/2023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A3008A62-B6EE-4C8D-9D78-F5C004ADE1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80" r:id="rId5"/>
    <p:sldLayoutId id="2147483665" r:id="rId6"/>
    <p:sldLayoutId id="2147483667" r:id="rId7"/>
    <p:sldLayoutId id="2147483669" r:id="rId8"/>
    <p:sldLayoutId id="2147483670" r:id="rId9"/>
    <p:sldLayoutId id="2147483671" r:id="rId10"/>
    <p:sldLayoutId id="2147483672" r:id="rId11"/>
    <p:sldLayoutId id="2147483673" r:id="rId12"/>
  </p:sldLayoutIdLst>
  <p:txStyles>
    <p:titleStyle>
      <a:lvl1pPr algn="ctr" defTabSz="457200" rtl="0" eaLnBrk="1" fontAlgn="base" hangingPunct="1">
        <a:spcBef>
          <a:spcPct val="0"/>
        </a:spcBef>
        <a:spcAft>
          <a:spcPct val="0"/>
        </a:spcAft>
        <a:defRPr sz="4400" kern="1200" baseline="0">
          <a:solidFill>
            <a:schemeClr val="bg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baseline="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baseline="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baseline="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baseline="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baseline="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firehydrantliaisonoffice@columbus.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4188" y="871538"/>
            <a:ext cx="7599362" cy="769441"/>
          </a:xfrm>
          <a:prstGeom prst="rect">
            <a:avLst/>
          </a:prstGeom>
        </p:spPr>
        <p:txBody>
          <a:bodyPr wrap="square">
            <a:spAutoFit/>
          </a:bodyPr>
          <a:lstStyle/>
          <a:p>
            <a:pPr algn="ctr"/>
            <a:r>
              <a:rPr lang="en-US" sz="4400" dirty="0" smtClean="0"/>
              <a:t>   Private Hydrant Maintenance </a:t>
            </a:r>
            <a:endParaRPr lang="en-US" sz="44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4400" dirty="0" smtClean="0">
                <a:solidFill>
                  <a:schemeClr val="tx1"/>
                </a:solidFill>
              </a:rPr>
              <a:t>Private Hydrant Winter Inspection</a:t>
            </a:r>
            <a:endParaRPr lang="en-US" sz="4400" dirty="0">
              <a:solidFill>
                <a:schemeClr val="tx1"/>
              </a:solidFill>
            </a:endParaRPr>
          </a:p>
        </p:txBody>
      </p:sp>
      <p:sp>
        <p:nvSpPr>
          <p:cNvPr id="3" name="Content Placeholder 2"/>
          <p:cNvSpPr>
            <a:spLocks noGrp="1"/>
          </p:cNvSpPr>
          <p:nvPr>
            <p:ph sz="half" idx="2"/>
          </p:nvPr>
        </p:nvSpPr>
        <p:spPr/>
        <p:txBody>
          <a:bodyPr/>
          <a:lstStyle/>
          <a:p>
            <a:pPr marL="0" indent="0">
              <a:buNone/>
            </a:pPr>
            <a:r>
              <a:rPr lang="en-US" dirty="0" smtClean="0"/>
              <a:t>Winter inspection should be done between October 15 to April 15.</a:t>
            </a:r>
          </a:p>
          <a:p>
            <a:pPr marL="0" indent="0">
              <a:buNone/>
            </a:pPr>
            <a:endParaRPr lang="en-US" dirty="0" smtClean="0"/>
          </a:p>
          <a:p>
            <a:r>
              <a:rPr lang="en-US" dirty="0" smtClean="0"/>
              <a:t>Remove the outlet cap and slowly lower a lightweight rope with a weight on the end into the hydrant barrel approximately 5 feet. Be careful not to let the rope wrap around the hydrant stem or fall into the hydrant.</a:t>
            </a:r>
          </a:p>
          <a:p>
            <a:r>
              <a:rPr lang="en-US" dirty="0" smtClean="0"/>
              <a:t>Slowly remove the rope out of the hydrant, if more than 6 inches of water is showing on the rope, re-pump the hydrant. You may attempt to reopen and close hydrant to reseat the valve. If this does not work the Hydrant is in need of immediate repair.</a:t>
            </a:r>
          </a:p>
          <a:p>
            <a:r>
              <a:rPr lang="en-US" dirty="0" smtClean="0"/>
              <a:t>If pumping of the hydrant was needed it will need to be inspected for water for 3 consecutive days.</a:t>
            </a:r>
          </a:p>
          <a:p>
            <a:r>
              <a:rPr lang="en-US" dirty="0" smtClean="0"/>
              <a:t>Water showing continuously on the rope will indicate the valve is not properly seated and the hydrant is in need of immediate repair.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282" y="1105886"/>
            <a:ext cx="1475509" cy="924834"/>
          </a:xfrm>
          <a:prstGeom prst="rect">
            <a:avLst/>
          </a:prstGeom>
        </p:spPr>
      </p:pic>
    </p:spTree>
    <p:extLst>
      <p:ext uri="{BB962C8B-B14F-4D97-AF65-F5344CB8AC3E}">
        <p14:creationId xmlns:p14="http://schemas.microsoft.com/office/powerpoint/2010/main" val="168069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576943"/>
            <a:ext cx="9144000" cy="639762"/>
          </a:xfrm>
        </p:spPr>
        <p:txBody>
          <a:bodyPr>
            <a:noAutofit/>
          </a:bodyPr>
          <a:lstStyle/>
          <a:p>
            <a:r>
              <a:rPr lang="en-US" sz="4400" dirty="0" smtClean="0"/>
              <a:t>					</a:t>
            </a:r>
            <a:r>
              <a:rPr lang="en-US" sz="4400" dirty="0" smtClean="0">
                <a:solidFill>
                  <a:schemeClr val="tx1"/>
                </a:solidFill>
              </a:rPr>
              <a:t>Private Hydrants Codes </a:t>
            </a:r>
            <a:endParaRPr lang="en-US" sz="4400" dirty="0">
              <a:solidFill>
                <a:schemeClr val="tx1"/>
              </a:solidFill>
            </a:endParaRPr>
          </a:p>
        </p:txBody>
      </p:sp>
      <p:sp>
        <p:nvSpPr>
          <p:cNvPr id="3" name="Content Placeholder 2"/>
          <p:cNvSpPr>
            <a:spLocks noGrp="1"/>
          </p:cNvSpPr>
          <p:nvPr>
            <p:ph sz="half" idx="2"/>
          </p:nvPr>
        </p:nvSpPr>
        <p:spPr/>
        <p:txBody>
          <a:bodyPr/>
          <a:lstStyle/>
          <a:p>
            <a:r>
              <a:rPr lang="en-US" b="1" dirty="0" smtClean="0"/>
              <a:t>Ohio Fire </a:t>
            </a:r>
            <a:r>
              <a:rPr lang="en-US" b="1" dirty="0"/>
              <a:t>Code </a:t>
            </a:r>
            <a:r>
              <a:rPr lang="en-US" b="1" dirty="0" smtClean="0"/>
              <a:t> </a:t>
            </a:r>
            <a:r>
              <a:rPr lang="en-US" dirty="0"/>
              <a:t>Inspection, testing and maintenance</a:t>
            </a:r>
            <a:r>
              <a:rPr lang="en-US" dirty="0" smtClean="0"/>
              <a:t>.</a:t>
            </a:r>
            <a:r>
              <a:rPr lang="en-US" b="1" spc="-25" dirty="0">
                <a:latin typeface="Arial" panose="020B0604020202020204" pitchFamily="34" charset="0"/>
                <a:ea typeface="Arial" panose="020B0604020202020204" pitchFamily="34" charset="0"/>
              </a:rPr>
              <a:t> </a:t>
            </a:r>
            <a:r>
              <a:rPr lang="en-US" spc="-25" dirty="0">
                <a:latin typeface="Arial" panose="020B0604020202020204" pitchFamily="34" charset="0"/>
                <a:ea typeface="Arial" panose="020B0604020202020204" pitchFamily="34" charset="0"/>
              </a:rPr>
              <a:t>Fire hydrant systems shall be subject to periodic tests as required by the fire code official. Fire hydrant systems shall be maintained in an operative condition at all times and shall be repaired where defective. Additions, repairs, alterations and servicing shall comply with approved standards. Records of tests and required maintenance shall be maintained</a:t>
            </a:r>
            <a:r>
              <a:rPr lang="en-US" spc="-25" dirty="0" smtClean="0">
                <a:latin typeface="Arial" panose="020B0604020202020204" pitchFamily="34" charset="0"/>
                <a:ea typeface="Arial" panose="020B0604020202020204" pitchFamily="34" charset="0"/>
              </a:rPr>
              <a:t>.</a:t>
            </a:r>
          </a:p>
          <a:p>
            <a:r>
              <a:rPr lang="en-US" dirty="0" smtClean="0"/>
              <a:t> </a:t>
            </a:r>
            <a:r>
              <a:rPr lang="en-US" b="1" dirty="0" smtClean="0"/>
              <a:t>OFC  </a:t>
            </a:r>
            <a:r>
              <a:rPr lang="en-US" dirty="0" smtClean="0"/>
              <a:t>Obstruction</a:t>
            </a:r>
            <a:r>
              <a:rPr lang="en-US" dirty="0"/>
              <a:t>. Unobstructed access to </a:t>
            </a:r>
            <a:r>
              <a:rPr lang="en-US" dirty="0" smtClean="0"/>
              <a:t>fire hydrants </a:t>
            </a:r>
            <a:r>
              <a:rPr lang="en-US" dirty="0"/>
              <a:t>shall be maintained at all times. The fire department shall not </a:t>
            </a:r>
            <a:r>
              <a:rPr lang="en-US" dirty="0" smtClean="0"/>
              <a:t>be deterred </a:t>
            </a:r>
            <a:r>
              <a:rPr lang="en-US" dirty="0"/>
              <a:t>or hindered from gaining immediate access to fire protection </a:t>
            </a:r>
            <a:r>
              <a:rPr lang="en-US" dirty="0" smtClean="0"/>
              <a:t>equipment or </a:t>
            </a:r>
            <a:r>
              <a:rPr lang="en-US" dirty="0"/>
              <a:t>fire hydrants. </a:t>
            </a:r>
          </a:p>
          <a:p>
            <a:endParaRPr lang="en-US" dirty="0"/>
          </a:p>
        </p:txBody>
      </p:sp>
    </p:spTree>
    <p:extLst>
      <p:ext uri="{BB962C8B-B14F-4D97-AF65-F5344CB8AC3E}">
        <p14:creationId xmlns:p14="http://schemas.microsoft.com/office/powerpoint/2010/main" val="2815827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576943"/>
            <a:ext cx="9144000" cy="639762"/>
          </a:xfrm>
        </p:spPr>
        <p:txBody>
          <a:bodyPr>
            <a:noAutofit/>
          </a:bodyPr>
          <a:lstStyle/>
          <a:p>
            <a:r>
              <a:rPr lang="en-US" sz="4400" dirty="0" smtClean="0"/>
              <a:t>				</a:t>
            </a:r>
            <a:r>
              <a:rPr lang="en-US" sz="4400" dirty="0" smtClean="0">
                <a:solidFill>
                  <a:schemeClr val="tx1"/>
                </a:solidFill>
              </a:rPr>
              <a:t>Private Hydrants Codes</a:t>
            </a:r>
            <a:endParaRPr lang="en-US" sz="4400" dirty="0">
              <a:solidFill>
                <a:schemeClr val="tx1"/>
              </a:solidFill>
            </a:endParaRPr>
          </a:p>
        </p:txBody>
      </p:sp>
      <p:sp>
        <p:nvSpPr>
          <p:cNvPr id="3" name="Content Placeholder 2"/>
          <p:cNvSpPr>
            <a:spLocks noGrp="1"/>
          </p:cNvSpPr>
          <p:nvPr>
            <p:ph sz="half" idx="2"/>
          </p:nvPr>
        </p:nvSpPr>
        <p:spPr>
          <a:xfrm>
            <a:off x="457200" y="1216705"/>
            <a:ext cx="8294914" cy="4255840"/>
          </a:xfrm>
        </p:spPr>
        <p:txBody>
          <a:bodyPr/>
          <a:lstStyle/>
          <a:p>
            <a:r>
              <a:rPr lang="en-US" b="1" dirty="0" smtClean="0"/>
              <a:t>OFC (e</a:t>
            </a:r>
            <a:r>
              <a:rPr lang="en-US" b="1" dirty="0"/>
              <a:t>) 507.5.5 </a:t>
            </a:r>
            <a:r>
              <a:rPr lang="en-US" dirty="0"/>
              <a:t>Clear space around hydrants. A 3-foot (914 mm) clear space shall </a:t>
            </a:r>
            <a:r>
              <a:rPr lang="en-US" dirty="0" smtClean="0"/>
              <a:t>be maintained </a:t>
            </a:r>
            <a:r>
              <a:rPr lang="en-US" dirty="0"/>
              <a:t>around the circumference of fire hydrants except as </a:t>
            </a:r>
            <a:r>
              <a:rPr lang="en-US" dirty="0" smtClean="0"/>
              <a:t>other wise required </a:t>
            </a:r>
            <a:r>
              <a:rPr lang="en-US" dirty="0"/>
              <a:t>or approved. </a:t>
            </a:r>
          </a:p>
          <a:p>
            <a:endParaRPr lang="en-US" dirty="0"/>
          </a:p>
          <a:p>
            <a:r>
              <a:rPr lang="en-US" b="1" dirty="0" smtClean="0"/>
              <a:t>OFC (f</a:t>
            </a:r>
            <a:r>
              <a:rPr lang="en-US" b="1" dirty="0"/>
              <a:t>) 507.5.6 </a:t>
            </a:r>
            <a:r>
              <a:rPr lang="en-US" dirty="0"/>
              <a:t>Physical protection. Where fire hydrants are subject to impact by a </a:t>
            </a:r>
            <a:r>
              <a:rPr lang="en-US" dirty="0" smtClean="0"/>
              <a:t>motor vehicle</a:t>
            </a:r>
            <a:r>
              <a:rPr lang="en-US" dirty="0"/>
              <a:t>, guard posts or other approved means shall comply with paragraph (L)(312) of rule  1301:7-7-03of the Administrative Code. </a:t>
            </a:r>
            <a:endParaRPr lang="en-US"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99409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322118"/>
            <a:ext cx="8294914" cy="894587"/>
          </a:xfrm>
        </p:spPr>
        <p:txBody>
          <a:bodyPr>
            <a:normAutofit fontScale="40000" lnSpcReduction="20000"/>
          </a:bodyPr>
          <a:lstStyle/>
          <a:p>
            <a:r>
              <a:rPr lang="en-US" dirty="0"/>
              <a:t>	</a:t>
            </a:r>
            <a:endParaRPr lang="en-US" sz="4400" dirty="0"/>
          </a:p>
          <a:p>
            <a:r>
              <a:rPr lang="en-US" dirty="0" smtClean="0"/>
              <a:t>		</a:t>
            </a:r>
            <a:r>
              <a:rPr lang="en-US" sz="11000" dirty="0" smtClean="0">
                <a:solidFill>
                  <a:schemeClr val="tx1"/>
                </a:solidFill>
              </a:rPr>
              <a:t>Private </a:t>
            </a:r>
            <a:r>
              <a:rPr lang="en-US" sz="11000" dirty="0">
                <a:solidFill>
                  <a:schemeClr val="tx1"/>
                </a:solidFill>
              </a:rPr>
              <a:t>Hydrants Codes </a:t>
            </a:r>
          </a:p>
        </p:txBody>
      </p:sp>
      <p:sp>
        <p:nvSpPr>
          <p:cNvPr id="3" name="Content Placeholder 2"/>
          <p:cNvSpPr>
            <a:spLocks noGrp="1"/>
          </p:cNvSpPr>
          <p:nvPr>
            <p:ph sz="half" idx="2"/>
          </p:nvPr>
        </p:nvSpPr>
        <p:spPr/>
        <p:txBody>
          <a:bodyPr/>
          <a:lstStyle/>
          <a:p>
            <a:r>
              <a:rPr lang="en-US" dirty="0"/>
              <a:t>Columbus City Code 1115.12 If any activity or Regulated Substance poses a risk to or may have a deleterious effect directly or indirectly upon the public water supply, wellfields or when deemed by the Director to be in the best interest of managing the water utility. Any actions that are legally available such as, administrative remedies or enforcement actions including, but not limited to injunctive relief and penalties. </a:t>
            </a:r>
            <a:endParaRPr lang="en-US" dirty="0" smtClean="0"/>
          </a:p>
          <a:p>
            <a:endParaRPr lang="en-US" dirty="0"/>
          </a:p>
          <a:p>
            <a:r>
              <a:rPr lang="en-US" dirty="0"/>
              <a:t>After October 15 of this year. Firefighters will be checking private hydrants through out the city to ascertain compliance with this code. Failure to comply with the code may subject owner to civil penalties as set forth in Sections 2501.94 and 2501.98, and to criminal penalties in section 2501.99 of the Columbus City Code.</a:t>
            </a:r>
          </a:p>
          <a:p>
            <a:endParaRPr lang="en-US" dirty="0"/>
          </a:p>
        </p:txBody>
      </p:sp>
    </p:spTree>
    <p:extLst>
      <p:ext uri="{BB962C8B-B14F-4D97-AF65-F5344CB8AC3E}">
        <p14:creationId xmlns:p14="http://schemas.microsoft.com/office/powerpoint/2010/main" val="220482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4197" y="257062"/>
            <a:ext cx="8294914" cy="639762"/>
          </a:xfrm>
        </p:spPr>
        <p:txBody>
          <a:bodyPr>
            <a:noAutofit/>
          </a:bodyPr>
          <a:lstStyle/>
          <a:p>
            <a:pPr algn="ctr"/>
            <a:r>
              <a:rPr lang="en-US" sz="4400" dirty="0" smtClean="0">
                <a:solidFill>
                  <a:schemeClr val="tx1"/>
                </a:solidFill>
              </a:rPr>
              <a:t>Contact Information</a:t>
            </a:r>
            <a:endParaRPr lang="en-US" sz="4400" dirty="0">
              <a:solidFill>
                <a:schemeClr val="tx1"/>
              </a:solidFill>
            </a:endParaRPr>
          </a:p>
        </p:txBody>
      </p:sp>
      <p:sp>
        <p:nvSpPr>
          <p:cNvPr id="3" name="Content Placeholder 2"/>
          <p:cNvSpPr>
            <a:spLocks noGrp="1"/>
          </p:cNvSpPr>
          <p:nvPr>
            <p:ph sz="half" idx="2"/>
          </p:nvPr>
        </p:nvSpPr>
        <p:spPr>
          <a:xfrm>
            <a:off x="263611" y="1004004"/>
            <a:ext cx="8798011" cy="4422095"/>
          </a:xfrm>
        </p:spPr>
        <p:txBody>
          <a:bodyPr/>
          <a:lstStyle/>
          <a:p>
            <a:pPr marL="0" indent="0">
              <a:buNone/>
            </a:pPr>
            <a:r>
              <a:rPr lang="en-US" sz="1800" dirty="0" smtClean="0"/>
              <a:t>					</a:t>
            </a:r>
          </a:p>
          <a:p>
            <a:pPr marL="0" indent="0">
              <a:buNone/>
            </a:pPr>
            <a:r>
              <a:rPr lang="en-US" sz="1800" dirty="0" smtClean="0"/>
              <a:t>									</a:t>
            </a:r>
            <a:endParaRPr lang="en-US" sz="1800" b="1" cap="all" dirty="0" smtClean="0"/>
          </a:p>
          <a:p>
            <a:pPr marL="0" indent="0">
              <a:buNone/>
            </a:pPr>
            <a:r>
              <a:rPr lang="en-US" sz="1800" b="1" dirty="0" smtClean="0"/>
              <a:t>Columbus Fire Prevention Bureau			</a:t>
            </a:r>
            <a:r>
              <a:rPr lang="en-US" sz="1800" b="1" dirty="0" smtClean="0"/>
              <a:t>Emergency </a:t>
            </a:r>
            <a:r>
              <a:rPr lang="en-US" sz="1800" b="1" dirty="0" smtClean="0"/>
              <a:t>Services Bureau</a:t>
            </a:r>
            <a:r>
              <a:rPr lang="en-US" sz="1800" dirty="0"/>
              <a:t/>
            </a:r>
            <a:br>
              <a:rPr lang="en-US" sz="1800" dirty="0"/>
            </a:br>
            <a:r>
              <a:rPr lang="en-US" sz="1800" dirty="0"/>
              <a:t>3639 Parsons </a:t>
            </a:r>
            <a:r>
              <a:rPr lang="en-US" sz="1800" dirty="0" smtClean="0"/>
              <a:t>Ave.						</a:t>
            </a:r>
            <a:r>
              <a:rPr lang="en-US" sz="1800" dirty="0" smtClean="0"/>
              <a:t>Hydrant </a:t>
            </a:r>
            <a:r>
              <a:rPr lang="en-US" sz="1800" dirty="0" smtClean="0"/>
              <a:t>Liaison Office</a:t>
            </a:r>
            <a:r>
              <a:rPr lang="en-US" sz="1800" dirty="0"/>
              <a:t/>
            </a:r>
            <a:br>
              <a:rPr lang="en-US" sz="1800" dirty="0"/>
            </a:br>
            <a:r>
              <a:rPr lang="en-US" sz="1800" dirty="0"/>
              <a:t>Columbus, Ohio 43207 </a:t>
            </a:r>
            <a:r>
              <a:rPr lang="en-US" sz="1800" dirty="0" smtClean="0"/>
              <a:t>					</a:t>
            </a:r>
            <a:r>
              <a:rPr lang="en-US" sz="1800" dirty="0" smtClean="0"/>
              <a:t>3639 </a:t>
            </a:r>
            <a:r>
              <a:rPr lang="en-US" sz="1800" dirty="0" smtClean="0"/>
              <a:t>Parsons Ave.</a:t>
            </a:r>
            <a:r>
              <a:rPr lang="en-US" sz="1800" dirty="0"/>
              <a:t/>
            </a:r>
            <a:br>
              <a:rPr lang="en-US" sz="1800" dirty="0"/>
            </a:br>
            <a:r>
              <a:rPr lang="en-US" sz="1800" b="1" dirty="0"/>
              <a:t>Office</a:t>
            </a:r>
            <a:r>
              <a:rPr lang="en-US" sz="1800" dirty="0"/>
              <a:t> : </a:t>
            </a:r>
            <a:r>
              <a:rPr lang="en-US" sz="1800" dirty="0" smtClean="0"/>
              <a:t>614.645.7641					</a:t>
            </a:r>
            <a:r>
              <a:rPr lang="en-US" sz="1800" dirty="0" smtClean="0"/>
              <a:t>Columbus</a:t>
            </a:r>
            <a:r>
              <a:rPr lang="en-US" sz="1800" dirty="0" smtClean="0"/>
              <a:t>, Ohio 43207 </a:t>
            </a:r>
          </a:p>
          <a:p>
            <a:pPr marL="0" indent="0">
              <a:buNone/>
            </a:pPr>
            <a:r>
              <a:rPr lang="en-US" sz="1800" dirty="0" smtClean="0"/>
              <a:t>									</a:t>
            </a:r>
            <a:r>
              <a:rPr lang="en-US" sz="1800" dirty="0" smtClean="0"/>
              <a:t>Office</a:t>
            </a:r>
            <a:r>
              <a:rPr lang="en-US" sz="1800" dirty="0" smtClean="0"/>
              <a:t>: 614.645.6422 - opt. </a:t>
            </a:r>
            <a:r>
              <a:rPr lang="en-US" sz="1800" dirty="0" smtClean="0"/>
              <a:t>4</a:t>
            </a:r>
            <a:r>
              <a:rPr lang="en-US" sz="1800" dirty="0"/>
              <a:t> </a:t>
            </a:r>
            <a:r>
              <a:rPr lang="en-US" sz="1800" dirty="0" smtClean="0"/>
              <a:t>													</a:t>
            </a:r>
            <a:r>
              <a:rPr lang="en-US" dirty="0" smtClean="0">
                <a:hlinkClick r:id="rId2"/>
              </a:rPr>
              <a:t>firehydrantliaisonoffice@columbus.gov</a:t>
            </a:r>
            <a:endParaRPr lang="en-US" dirty="0"/>
          </a:p>
        </p:txBody>
      </p:sp>
    </p:spTree>
    <p:extLst>
      <p:ext uri="{BB962C8B-B14F-4D97-AF65-F5344CB8AC3E}">
        <p14:creationId xmlns:p14="http://schemas.microsoft.com/office/powerpoint/2010/main" val="86581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52403" y="410066"/>
            <a:ext cx="5643933" cy="794892"/>
          </a:xfrm>
        </p:spPr>
        <p:txBody>
          <a:bodyPr/>
          <a:lstStyle/>
          <a:p>
            <a:pPr algn="ctr"/>
            <a:r>
              <a:rPr lang="en-US" b="1" dirty="0" smtClean="0"/>
              <a:t>Private Hydrants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672" y="1602801"/>
            <a:ext cx="3761508" cy="2821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1669731" y="151996"/>
            <a:ext cx="5520777" cy="639762"/>
          </a:xfrm>
        </p:spPr>
        <p:txBody>
          <a:bodyPr>
            <a:noAutofit/>
          </a:bodyPr>
          <a:lstStyle/>
          <a:p>
            <a:pPr algn="ctr"/>
            <a:r>
              <a:rPr lang="en-US" sz="4400" dirty="0" smtClean="0">
                <a:solidFill>
                  <a:schemeClr val="tx1"/>
                </a:solidFill>
              </a:rPr>
              <a:t>Private Hydrants </a:t>
            </a:r>
            <a:endParaRPr lang="en-US" sz="4400" dirty="0">
              <a:solidFill>
                <a:schemeClr val="tx1"/>
              </a:solidFill>
            </a:endParaRPr>
          </a:p>
        </p:txBody>
      </p:sp>
      <p:sp>
        <p:nvSpPr>
          <p:cNvPr id="13" name="Content Placeholder 12"/>
          <p:cNvSpPr>
            <a:spLocks noGrp="1"/>
          </p:cNvSpPr>
          <p:nvPr>
            <p:ph sz="quarter" idx="4"/>
          </p:nvPr>
        </p:nvSpPr>
        <p:spPr>
          <a:xfrm>
            <a:off x="1853417" y="-249382"/>
            <a:ext cx="5234299" cy="4333009"/>
          </a:xfrm>
        </p:spPr>
        <p:txBody>
          <a:bodyPr anchor="ctr"/>
          <a:lstStyle/>
          <a:p>
            <a:pPr marL="0" lvl="2" indent="0">
              <a:lnSpc>
                <a:spcPct val="115000"/>
              </a:lnSpc>
              <a:spcBef>
                <a:spcPts val="0"/>
              </a:spcBef>
              <a:spcAft>
                <a:spcPts val="0"/>
              </a:spcAft>
              <a:buNone/>
            </a:pPr>
            <a:r>
              <a:rPr lang="en-US" sz="2000" dirty="0" smtClean="0">
                <a:cs typeface="ＭＳ Ｐゴシック" charset="0"/>
              </a:rPr>
              <a:t>Government institutions, private plants, apartment complexes and all other occupancies having their own private fire hydrant system, are responsible for maintaining, servicing, pumping, and inspecting such hydrants on a regular basis.</a:t>
            </a:r>
            <a:endParaRPr lang="en-US" sz="2000" dirty="0">
              <a:cs typeface="ＭＳ Ｐゴシック"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335" y="2953005"/>
            <a:ext cx="1445592" cy="2616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r>
              <a:rPr lang="en-US" sz="4400" dirty="0" smtClean="0"/>
              <a:t>				</a:t>
            </a:r>
            <a:r>
              <a:rPr lang="en-US" sz="4400" dirty="0" smtClean="0">
                <a:solidFill>
                  <a:schemeClr val="tx1"/>
                </a:solidFill>
              </a:rPr>
              <a:t>Private Hydrants</a:t>
            </a:r>
            <a:endParaRPr lang="en-US" sz="4400" dirty="0">
              <a:solidFill>
                <a:schemeClr val="tx1"/>
              </a:solidFill>
            </a:endParaRPr>
          </a:p>
        </p:txBody>
      </p:sp>
      <p:sp>
        <p:nvSpPr>
          <p:cNvPr id="7" name="Content Placeholder 6"/>
          <p:cNvSpPr>
            <a:spLocks noGrp="1"/>
          </p:cNvSpPr>
          <p:nvPr>
            <p:ph sz="half" idx="2"/>
          </p:nvPr>
        </p:nvSpPr>
        <p:spPr/>
        <p:txBody>
          <a:bodyPr/>
          <a:lstStyle/>
          <a:p>
            <a:pPr marL="0" indent="0" algn="ctr">
              <a:buNone/>
            </a:pPr>
            <a:r>
              <a:rPr lang="en-US" dirty="0" smtClean="0"/>
              <a:t>   </a:t>
            </a:r>
          </a:p>
          <a:p>
            <a:pPr marL="0" indent="0" algn="ctr">
              <a:buNone/>
            </a:pPr>
            <a:r>
              <a:rPr lang="en-US" dirty="0" smtClean="0"/>
              <a:t>   Regular </a:t>
            </a:r>
            <a:r>
              <a:rPr lang="en-US" dirty="0"/>
              <a:t>flushing serves the following purposes</a:t>
            </a:r>
            <a:r>
              <a:rPr lang="en-US" dirty="0" smtClean="0"/>
              <a:t>:</a:t>
            </a:r>
          </a:p>
          <a:p>
            <a:pPr marL="0" indent="0" algn="ctr">
              <a:buNone/>
            </a:pPr>
            <a:endParaRPr lang="en-US" dirty="0"/>
          </a:p>
          <a:p>
            <a:r>
              <a:rPr lang="en-US" dirty="0" smtClean="0"/>
              <a:t>Enhances </a:t>
            </a:r>
            <a:r>
              <a:rPr lang="en-US" dirty="0"/>
              <a:t>long term water quality by removing sediments from inside the mainline and flushing them out through the hydrant.</a:t>
            </a:r>
          </a:p>
          <a:p>
            <a:r>
              <a:rPr lang="en-US" dirty="0" smtClean="0"/>
              <a:t>Identifies </a:t>
            </a:r>
            <a:r>
              <a:rPr lang="en-US" dirty="0"/>
              <a:t>malfunctions of the hydrant and related valve issues.</a:t>
            </a:r>
          </a:p>
          <a:p>
            <a:r>
              <a:rPr lang="en-US" dirty="0" smtClean="0"/>
              <a:t>Helps </a:t>
            </a:r>
            <a:r>
              <a:rPr lang="en-US" dirty="0"/>
              <a:t>determine weaknesses in the water distribution system.</a:t>
            </a:r>
          </a:p>
          <a:p>
            <a:r>
              <a:rPr lang="en-US" dirty="0" smtClean="0"/>
              <a:t>Identifies </a:t>
            </a:r>
            <a:r>
              <a:rPr lang="en-US" dirty="0"/>
              <a:t>inadequate water volumes and pressures in the mainlines.</a:t>
            </a:r>
          </a:p>
          <a:p>
            <a:r>
              <a:rPr lang="en-US" dirty="0" smtClean="0"/>
              <a:t>Helps </a:t>
            </a:r>
            <a:r>
              <a:rPr lang="en-US" dirty="0"/>
              <a:t>determine fire flows at the hydrant.</a:t>
            </a:r>
          </a:p>
          <a:p>
            <a:r>
              <a:rPr lang="en-US" dirty="0" smtClean="0"/>
              <a:t>Verifies sufficient </a:t>
            </a:r>
            <a:r>
              <a:rPr lang="en-US" dirty="0"/>
              <a:t>flow and pressure is maintained in surrounding areas to support basic service and fire flows.</a:t>
            </a:r>
          </a:p>
          <a:p>
            <a:endParaRPr lang="en-US" dirty="0"/>
          </a:p>
          <a:p>
            <a:pPr marL="0" indent="0">
              <a:buNone/>
            </a:pPr>
            <a:endParaRPr lang="en-US" dirty="0"/>
          </a:p>
        </p:txBody>
      </p:sp>
    </p:spTree>
    <p:extLst>
      <p:ext uri="{BB962C8B-B14F-4D97-AF65-F5344CB8AC3E}">
        <p14:creationId xmlns:p14="http://schemas.microsoft.com/office/powerpoint/2010/main" val="239228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135013" y="1787237"/>
            <a:ext cx="7147034" cy="3904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baseline="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baseline="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baseline="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baseline="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baseline="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Hydrants should be flushed between April 15 and October 15 of each year.</a:t>
            </a:r>
          </a:p>
          <a:p>
            <a:pPr>
              <a:buFont typeface="Wingdings" panose="05000000000000000000" pitchFamily="2" charset="2"/>
              <a:buChar char="§"/>
            </a:pPr>
            <a:r>
              <a:rPr lang="en-US" sz="2000" dirty="0" smtClean="0"/>
              <a:t>Do a visual check around the hydrant for: Physical damage or defect, Obstructions on or around the hydrant, Hydrant outlets facing the proper direction, Minimum 12” clearance between outlet and ground, check condition of the paint, ensure outlets are cleaned and lubricated.</a:t>
            </a:r>
          </a:p>
          <a:p>
            <a:pPr>
              <a:buFont typeface="Wingdings" panose="05000000000000000000" pitchFamily="2" charset="2"/>
              <a:buChar char="§"/>
            </a:pPr>
            <a:r>
              <a:rPr lang="en-US" sz="2000" b="1" dirty="0" smtClean="0">
                <a:solidFill>
                  <a:srgbClr val="FF0000"/>
                </a:solidFill>
                <a:effectLst>
                  <a:outerShdw blurRad="38100" dist="38100" dir="2700000" algn="tl">
                    <a:srgbClr val="000000">
                      <a:alpha val="43137"/>
                    </a:srgbClr>
                  </a:outerShdw>
                </a:effectLst>
              </a:rPr>
              <a:t>Caution always open and close hydrants slowly to avoid water hammer. Water hammer could cause damage to the water piping system.</a:t>
            </a:r>
          </a:p>
          <a:p>
            <a:pPr>
              <a:buFont typeface="Wingdings" panose="05000000000000000000" pitchFamily="2" charset="2"/>
              <a:buChar char="§"/>
            </a:pPr>
            <a:r>
              <a:rPr lang="en-US" sz="2000" dirty="0" smtClean="0"/>
              <a:t>Use the proper tool to remove the hydrant outlet cap (</a:t>
            </a:r>
            <a:r>
              <a:rPr lang="en-US" sz="2000" b="1" dirty="0" smtClean="0"/>
              <a:t>DO NOT USE A PIPE WRENCH TO OPERATE THE HYDRANT).</a:t>
            </a:r>
          </a:p>
          <a:p>
            <a:pPr marL="0" indent="0">
              <a:buNone/>
            </a:pPr>
            <a:r>
              <a:rPr lang="en-US" sz="2000" dirty="0" smtClean="0"/>
              <a:t> </a:t>
            </a:r>
          </a:p>
        </p:txBody>
      </p:sp>
      <p:sp>
        <p:nvSpPr>
          <p:cNvPr id="9" name="Title 1"/>
          <p:cNvSpPr>
            <a:spLocks noGrp="1"/>
          </p:cNvSpPr>
          <p:nvPr>
            <p:ph type="body" idx="1"/>
          </p:nvPr>
        </p:nvSpPr>
        <p:spPr>
          <a:xfrm>
            <a:off x="1870365" y="-436418"/>
            <a:ext cx="5456230" cy="2109354"/>
          </a:xfrm>
        </p:spPr>
        <p:txBody>
          <a:bodyPr>
            <a:noAutofit/>
          </a:bodyPr>
          <a:lstStyle/>
          <a:p>
            <a:pPr algn="ctr"/>
            <a:r>
              <a:rPr lang="en-US" sz="4400" dirty="0" smtClean="0">
                <a:solidFill>
                  <a:schemeClr val="tx1"/>
                </a:solidFill>
              </a:rPr>
              <a:t>Private Hydrant Flushing </a:t>
            </a:r>
            <a:endParaRPr lang="en-US" sz="44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68" y="394855"/>
            <a:ext cx="1733476" cy="1174172"/>
          </a:xfrm>
          <a:prstGeom prst="rect">
            <a:avLst/>
          </a:prstGeom>
        </p:spPr>
      </p:pic>
      <p:pic>
        <p:nvPicPr>
          <p:cNvPr id="7" name="Picture 6"/>
          <p:cNvPicPr>
            <a:picLocks noChangeAspect="1"/>
          </p:cNvPicPr>
          <p:nvPr/>
        </p:nvPicPr>
        <p:blipFill>
          <a:blip r:embed="rId3"/>
          <a:stretch>
            <a:fillRect/>
          </a:stretch>
        </p:blipFill>
        <p:spPr>
          <a:xfrm>
            <a:off x="6773158" y="394855"/>
            <a:ext cx="1728206" cy="1174172"/>
          </a:xfrm>
          <a:prstGeom prst="rect">
            <a:avLst/>
          </a:prstGeom>
        </p:spPr>
      </p:pic>
    </p:spTree>
    <p:extLst>
      <p:ext uri="{BB962C8B-B14F-4D97-AF65-F5344CB8AC3E}">
        <p14:creationId xmlns:p14="http://schemas.microsoft.com/office/powerpoint/2010/main" val="383981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4400" dirty="0" smtClean="0"/>
              <a:t>	     </a:t>
            </a:r>
            <a:r>
              <a:rPr lang="en-US" sz="4400" dirty="0" smtClean="0">
                <a:solidFill>
                  <a:schemeClr val="tx1"/>
                </a:solidFill>
              </a:rPr>
              <a:t>Private Hydrant Flushing </a:t>
            </a:r>
            <a:endParaRPr lang="en-US" sz="4400" dirty="0">
              <a:solidFill>
                <a:schemeClr val="tx1"/>
              </a:solidFill>
            </a:endParaRPr>
          </a:p>
        </p:txBody>
      </p:sp>
      <p:sp>
        <p:nvSpPr>
          <p:cNvPr id="3" name="Content Placeholder 2"/>
          <p:cNvSpPr>
            <a:spLocks noGrp="1"/>
          </p:cNvSpPr>
          <p:nvPr>
            <p:ph sz="half" idx="2"/>
          </p:nvPr>
        </p:nvSpPr>
        <p:spPr/>
        <p:txBody>
          <a:bodyPr/>
          <a:lstStyle/>
          <a:p>
            <a:r>
              <a:rPr lang="en-US" dirty="0"/>
              <a:t>Place the proper tool on the operating nut on top of the hydrant and slowly open the valve until water flows approximately 2 to 3 feet out from the hydrant. Allow the water to flow until it runs clear or a minimum of 3 to 5 minutes. </a:t>
            </a:r>
          </a:p>
          <a:p>
            <a:r>
              <a:rPr lang="en-US" dirty="0"/>
              <a:t>Close the valve stem slowly until the water ceases to flow from the outlet. </a:t>
            </a:r>
          </a:p>
          <a:p>
            <a:r>
              <a:rPr lang="en-US" dirty="0"/>
              <a:t>If water continues to flow open and close hydrant slowly again. If you still have water flow the hydrant is in need of immediate repair</a:t>
            </a:r>
            <a:r>
              <a:rPr lang="en-US" dirty="0" smtClean="0"/>
              <a:t>.</a:t>
            </a:r>
          </a:p>
          <a:p>
            <a:r>
              <a:rPr lang="en-US" dirty="0" smtClean="0"/>
              <a:t>Hydrants may be pumped dry at this time but no later than October 15 of each year.</a:t>
            </a:r>
          </a:p>
          <a:p>
            <a:pPr marL="0" indent="0">
              <a:buNone/>
            </a:pPr>
            <a:endParaRPr lang="en-US" dirty="0" smtClean="0"/>
          </a:p>
          <a:p>
            <a:pPr marL="0" indent="0">
              <a:buNone/>
            </a:pPr>
            <a:r>
              <a:rPr lang="en-US" dirty="0" smtClean="0"/>
              <a:t>If you feel that you cannot perform the required maintenance, qualified companies can be found in the yellow pages and on the internet.</a:t>
            </a:r>
            <a:endParaRPr lang="en-US" dirty="0"/>
          </a:p>
        </p:txBody>
      </p:sp>
    </p:spTree>
    <p:extLst>
      <p:ext uri="{BB962C8B-B14F-4D97-AF65-F5344CB8AC3E}">
        <p14:creationId xmlns:p14="http://schemas.microsoft.com/office/powerpoint/2010/main" val="52318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4400" dirty="0" smtClean="0">
                <a:solidFill>
                  <a:schemeClr val="tx1"/>
                </a:solidFill>
              </a:rPr>
              <a:t>		        Winter Inspection</a:t>
            </a:r>
            <a:endParaRPr lang="en-US" sz="4400" dirty="0">
              <a:solidFill>
                <a:schemeClr val="tx1"/>
              </a:solidFill>
            </a:endParaRPr>
          </a:p>
        </p:txBody>
      </p:sp>
      <p:sp>
        <p:nvSpPr>
          <p:cNvPr id="5" name="Content Placeholder 4"/>
          <p:cNvSpPr>
            <a:spLocks noGrp="1"/>
          </p:cNvSpPr>
          <p:nvPr>
            <p:ph sz="half" idx="2"/>
          </p:nvPr>
        </p:nvSpPr>
        <p:spPr/>
        <p:txBody>
          <a:bodyPr/>
          <a:lstStyle/>
          <a:p>
            <a:pPr marL="0" indent="0">
              <a:buNone/>
            </a:pPr>
            <a:r>
              <a:rPr lang="en-US" dirty="0" smtClean="0"/>
              <a:t>Columbus City Code requires private hydrants to be kept free of water above the foot valve between October 15 and April 15 of each year. </a:t>
            </a:r>
          </a:p>
          <a:p>
            <a:pPr marL="0" indent="0">
              <a:buNone/>
            </a:pPr>
            <a:r>
              <a:rPr lang="en-US" dirty="0" smtClean="0"/>
              <a:t>Winter inspections should be done every 6 weeks between October 15 and April 15 to insure that all the water has been removed from the barrel of the hydrant and that the valve is not leaking. Water in the barrel of the hydrant could freeze and cause the hydrant not to work. </a:t>
            </a:r>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445" y="3193472"/>
            <a:ext cx="2327564" cy="2445328"/>
          </a:xfrm>
          <a:prstGeom prst="rect">
            <a:avLst/>
          </a:prstGeom>
        </p:spPr>
      </p:pic>
    </p:spTree>
    <p:extLst>
      <p:ext uri="{BB962C8B-B14F-4D97-AF65-F5344CB8AC3E}">
        <p14:creationId xmlns:p14="http://schemas.microsoft.com/office/powerpoint/2010/main" val="94353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7982" y="896824"/>
            <a:ext cx="8294914" cy="639762"/>
          </a:xfrm>
        </p:spPr>
        <p:txBody>
          <a:bodyPr>
            <a:noAutofit/>
          </a:bodyPr>
          <a:lstStyle/>
          <a:p>
            <a:r>
              <a:rPr lang="en-US" sz="4400" dirty="0" smtClean="0"/>
              <a:t>		</a:t>
            </a:r>
            <a:r>
              <a:rPr lang="en-US" sz="4400" dirty="0" smtClean="0">
                <a:solidFill>
                  <a:schemeClr val="tx1"/>
                </a:solidFill>
              </a:rPr>
              <a:t>Private Hydrant Pumping 									Equipment</a:t>
            </a:r>
            <a:endParaRPr lang="en-US" sz="4400" dirty="0">
              <a:solidFill>
                <a:schemeClr val="tx1"/>
              </a:solidFill>
            </a:endParaRPr>
          </a:p>
        </p:txBody>
      </p:sp>
      <p:pic>
        <p:nvPicPr>
          <p:cNvPr id="4" name="Content Placeholder 3"/>
          <p:cNvPicPr>
            <a:picLocks noGrp="1" noChangeAspect="1"/>
          </p:cNvPicPr>
          <p:nvPr>
            <p:ph sz="half" idx="2"/>
          </p:nvPr>
        </p:nvPicPr>
        <p:blipFill>
          <a:blip r:embed="rId2"/>
          <a:stretch>
            <a:fillRect/>
          </a:stretch>
        </p:blipFill>
        <p:spPr>
          <a:xfrm>
            <a:off x="357163" y="1612681"/>
            <a:ext cx="2438015" cy="18285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245" y="1612681"/>
            <a:ext cx="2438015" cy="1833389"/>
          </a:xfrm>
          <a:prstGeom prst="rect">
            <a:avLst/>
          </a:prstGeom>
        </p:spPr>
      </p:pic>
      <p:pic>
        <p:nvPicPr>
          <p:cNvPr id="7" name="Picture 6"/>
          <p:cNvPicPr>
            <a:picLocks noChangeAspect="1"/>
          </p:cNvPicPr>
          <p:nvPr/>
        </p:nvPicPr>
        <p:blipFill>
          <a:blip r:embed="rId4"/>
          <a:stretch>
            <a:fillRect/>
          </a:stretch>
        </p:blipFill>
        <p:spPr>
          <a:xfrm>
            <a:off x="3282202" y="1622596"/>
            <a:ext cx="2438015" cy="1823474"/>
          </a:xfrm>
          <a:prstGeom prst="rect">
            <a:avLst/>
          </a:prstGeom>
        </p:spPr>
      </p:pic>
      <p:pic>
        <p:nvPicPr>
          <p:cNvPr id="8" name="Picture 7"/>
          <p:cNvPicPr>
            <a:picLocks noChangeAspect="1"/>
          </p:cNvPicPr>
          <p:nvPr/>
        </p:nvPicPr>
        <p:blipFill>
          <a:blip r:embed="rId5"/>
          <a:stretch>
            <a:fillRect/>
          </a:stretch>
        </p:blipFill>
        <p:spPr>
          <a:xfrm rot="5400000">
            <a:off x="6465600" y="3406978"/>
            <a:ext cx="1921303" cy="243801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63" y="3665335"/>
            <a:ext cx="2438015" cy="1921303"/>
          </a:xfrm>
          <a:prstGeom prst="rect">
            <a:avLst/>
          </a:prstGeom>
        </p:spPr>
      </p:pic>
      <p:pic>
        <p:nvPicPr>
          <p:cNvPr id="10" name="Picture 9"/>
          <p:cNvPicPr>
            <a:picLocks noChangeAspect="1"/>
          </p:cNvPicPr>
          <p:nvPr/>
        </p:nvPicPr>
        <p:blipFill>
          <a:blip r:embed="rId7"/>
          <a:stretch>
            <a:fillRect/>
          </a:stretch>
        </p:blipFill>
        <p:spPr>
          <a:xfrm>
            <a:off x="3282202" y="3665334"/>
            <a:ext cx="2438016" cy="1921303"/>
          </a:xfrm>
          <a:prstGeom prst="rect">
            <a:avLst/>
          </a:prstGeom>
        </p:spPr>
      </p:pic>
      <p:sp>
        <p:nvSpPr>
          <p:cNvPr id="3" name="TextBox 2"/>
          <p:cNvSpPr txBox="1"/>
          <p:nvPr/>
        </p:nvSpPr>
        <p:spPr>
          <a:xfrm>
            <a:off x="737000" y="1953491"/>
            <a:ext cx="1534459" cy="369332"/>
          </a:xfrm>
          <a:prstGeom prst="rect">
            <a:avLst/>
          </a:prstGeom>
          <a:noFill/>
        </p:spPr>
        <p:txBody>
          <a:bodyPr wrap="none" rtlCol="0">
            <a:spAutoFit/>
          </a:bodyPr>
          <a:lstStyle/>
          <a:p>
            <a:r>
              <a:rPr lang="en-US" dirty="0" smtClean="0">
                <a:solidFill>
                  <a:schemeClr val="bg1"/>
                </a:solidFill>
              </a:rPr>
              <a:t>Hydrant Pump</a:t>
            </a:r>
            <a:endParaRPr lang="en-US" dirty="0">
              <a:solidFill>
                <a:schemeClr val="bg1"/>
              </a:solidFill>
            </a:endParaRPr>
          </a:p>
        </p:txBody>
      </p:sp>
      <p:sp>
        <p:nvSpPr>
          <p:cNvPr id="5" name="TextBox 4"/>
          <p:cNvSpPr txBox="1"/>
          <p:nvPr/>
        </p:nvSpPr>
        <p:spPr>
          <a:xfrm>
            <a:off x="820882" y="4083627"/>
            <a:ext cx="1534459" cy="369332"/>
          </a:xfrm>
          <a:prstGeom prst="rect">
            <a:avLst/>
          </a:prstGeom>
          <a:noFill/>
        </p:spPr>
        <p:txBody>
          <a:bodyPr wrap="none" rtlCol="0">
            <a:spAutoFit/>
          </a:bodyPr>
          <a:lstStyle/>
          <a:p>
            <a:r>
              <a:rPr lang="en-US" dirty="0" smtClean="0">
                <a:solidFill>
                  <a:schemeClr val="bg1"/>
                </a:solidFill>
              </a:rPr>
              <a:t>Hydrant Pump</a:t>
            </a:r>
            <a:endParaRPr lang="en-US" dirty="0">
              <a:solidFill>
                <a:schemeClr val="bg1"/>
              </a:solidFill>
            </a:endParaRPr>
          </a:p>
        </p:txBody>
      </p:sp>
      <p:sp>
        <p:nvSpPr>
          <p:cNvPr id="11" name="TextBox 10"/>
          <p:cNvSpPr txBox="1"/>
          <p:nvPr/>
        </p:nvSpPr>
        <p:spPr>
          <a:xfrm>
            <a:off x="3678382" y="1969485"/>
            <a:ext cx="1254511" cy="369332"/>
          </a:xfrm>
          <a:prstGeom prst="rect">
            <a:avLst/>
          </a:prstGeom>
          <a:noFill/>
        </p:spPr>
        <p:txBody>
          <a:bodyPr wrap="none" rtlCol="0">
            <a:spAutoFit/>
          </a:bodyPr>
          <a:lstStyle/>
          <a:p>
            <a:r>
              <a:rPr lang="en-US" smtClean="0">
                <a:solidFill>
                  <a:schemeClr val="bg1"/>
                </a:solidFill>
              </a:rPr>
              <a:t>Sinker </a:t>
            </a:r>
            <a:r>
              <a:rPr lang="en-US" dirty="0" smtClean="0">
                <a:solidFill>
                  <a:schemeClr val="bg1"/>
                </a:solidFill>
              </a:rPr>
              <a:t>Cord</a:t>
            </a:r>
            <a:endParaRPr lang="en-US" dirty="0">
              <a:solidFill>
                <a:schemeClr val="bg1"/>
              </a:solidFill>
            </a:endParaRPr>
          </a:p>
        </p:txBody>
      </p:sp>
      <p:sp>
        <p:nvSpPr>
          <p:cNvPr id="12" name="TextBox 11"/>
          <p:cNvSpPr txBox="1"/>
          <p:nvPr/>
        </p:nvSpPr>
        <p:spPr>
          <a:xfrm>
            <a:off x="3678382" y="4064689"/>
            <a:ext cx="1407758" cy="369332"/>
          </a:xfrm>
          <a:prstGeom prst="rect">
            <a:avLst/>
          </a:prstGeom>
          <a:noFill/>
        </p:spPr>
        <p:txBody>
          <a:bodyPr wrap="none" rtlCol="0">
            <a:spAutoFit/>
          </a:bodyPr>
          <a:lstStyle/>
          <a:p>
            <a:r>
              <a:rPr lang="en-US" dirty="0" smtClean="0">
                <a:solidFill>
                  <a:schemeClr val="bg1"/>
                </a:solidFill>
              </a:rPr>
              <a:t>Suction Hose</a:t>
            </a:r>
            <a:endParaRPr lang="en-US" dirty="0">
              <a:solidFill>
                <a:schemeClr val="bg1"/>
              </a:solidFill>
            </a:endParaRPr>
          </a:p>
        </p:txBody>
      </p:sp>
      <p:sp>
        <p:nvSpPr>
          <p:cNvPr id="13" name="TextBox 12"/>
          <p:cNvSpPr txBox="1"/>
          <p:nvPr/>
        </p:nvSpPr>
        <p:spPr>
          <a:xfrm>
            <a:off x="6483927" y="1976218"/>
            <a:ext cx="1720279" cy="369332"/>
          </a:xfrm>
          <a:prstGeom prst="rect">
            <a:avLst/>
          </a:prstGeom>
          <a:noFill/>
        </p:spPr>
        <p:txBody>
          <a:bodyPr wrap="none" rtlCol="0">
            <a:spAutoFit/>
          </a:bodyPr>
          <a:lstStyle/>
          <a:p>
            <a:r>
              <a:rPr lang="en-US" dirty="0" smtClean="0">
                <a:solidFill>
                  <a:schemeClr val="bg1"/>
                </a:solidFill>
              </a:rPr>
              <a:t>Hydrant Wrench</a:t>
            </a:r>
            <a:endParaRPr lang="en-US" dirty="0">
              <a:solidFill>
                <a:schemeClr val="bg1"/>
              </a:solidFill>
            </a:endParaRPr>
          </a:p>
        </p:txBody>
      </p:sp>
      <p:sp>
        <p:nvSpPr>
          <p:cNvPr id="14" name="TextBox 13"/>
          <p:cNvSpPr txBox="1"/>
          <p:nvPr/>
        </p:nvSpPr>
        <p:spPr>
          <a:xfrm>
            <a:off x="6639791" y="3982089"/>
            <a:ext cx="1720279" cy="369332"/>
          </a:xfrm>
          <a:prstGeom prst="rect">
            <a:avLst/>
          </a:prstGeom>
          <a:noFill/>
        </p:spPr>
        <p:txBody>
          <a:bodyPr wrap="none" rtlCol="0">
            <a:spAutoFit/>
          </a:bodyPr>
          <a:lstStyle/>
          <a:p>
            <a:r>
              <a:rPr lang="en-US" dirty="0" smtClean="0">
                <a:solidFill>
                  <a:schemeClr val="bg1"/>
                </a:solidFill>
              </a:rPr>
              <a:t>Hydrant Wrench</a:t>
            </a:r>
            <a:endParaRPr lang="en-US" dirty="0">
              <a:solidFill>
                <a:schemeClr val="bg1"/>
              </a:solidFill>
            </a:endParaRPr>
          </a:p>
        </p:txBody>
      </p:sp>
    </p:spTree>
    <p:extLst>
      <p:ext uri="{BB962C8B-B14F-4D97-AF65-F5344CB8AC3E}">
        <p14:creationId xmlns:p14="http://schemas.microsoft.com/office/powerpoint/2010/main" val="3180850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4400" dirty="0" smtClean="0"/>
              <a:t>		</a:t>
            </a:r>
            <a:r>
              <a:rPr lang="en-US" sz="4400" dirty="0" smtClean="0">
                <a:solidFill>
                  <a:schemeClr val="tx1"/>
                </a:solidFill>
              </a:rPr>
              <a:t>Private Hydrant Pumping</a:t>
            </a:r>
            <a:endParaRPr lang="en-US" sz="4400" dirty="0">
              <a:solidFill>
                <a:schemeClr val="tx1"/>
              </a:solidFill>
            </a:endParaRPr>
          </a:p>
        </p:txBody>
      </p:sp>
      <p:sp>
        <p:nvSpPr>
          <p:cNvPr id="3" name="Content Placeholder 2"/>
          <p:cNvSpPr>
            <a:spLocks noGrp="1"/>
          </p:cNvSpPr>
          <p:nvPr>
            <p:ph sz="half" idx="2"/>
          </p:nvPr>
        </p:nvSpPr>
        <p:spPr/>
        <p:txBody>
          <a:bodyPr/>
          <a:lstStyle/>
          <a:p>
            <a:r>
              <a:rPr lang="en-US" dirty="0" smtClean="0"/>
              <a:t>Use a small self-priming pump with approximately 8 feet of garden hose attached for suction.</a:t>
            </a:r>
          </a:p>
          <a:p>
            <a:r>
              <a:rPr lang="en-US" dirty="0" smtClean="0"/>
              <a:t>Remove the hydrant cap and push the suction hose on the pump downward into the hydrant barrel approximately 5 feet.</a:t>
            </a:r>
          </a:p>
          <a:p>
            <a:r>
              <a:rPr lang="en-US" dirty="0" smtClean="0"/>
              <a:t>Turn on pump until all the water is removed from the hydrant barrel.</a:t>
            </a:r>
          </a:p>
          <a:p>
            <a:r>
              <a:rPr lang="en-US" dirty="0" smtClean="0"/>
              <a:t>Pull suction hose out of hydrant barrel.</a:t>
            </a:r>
          </a:p>
          <a:p>
            <a:r>
              <a:rPr lang="en-US" dirty="0" smtClean="0"/>
              <a:t>Hydrant should be checked for residual water in the barrel immediately  after pumping and once every 6 weeks between October 15 and April 15.</a:t>
            </a:r>
          </a:p>
        </p:txBody>
      </p:sp>
    </p:spTree>
    <p:extLst>
      <p:ext uri="{BB962C8B-B14F-4D97-AF65-F5344CB8AC3E}">
        <p14:creationId xmlns:p14="http://schemas.microsoft.com/office/powerpoint/2010/main" val="59126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ools Lt. Armstrong">
  <a:themeElements>
    <a:clrScheme name="Custom 3">
      <a:dk1>
        <a:sysClr val="windowText" lastClr="000000"/>
      </a:dk1>
      <a:lt1>
        <a:sysClr val="window" lastClr="FFFFFF"/>
      </a:lt1>
      <a:dk2>
        <a:srgbClr val="F9F8F7"/>
      </a:dk2>
      <a:lt2>
        <a:srgbClr val="EEECE1"/>
      </a:lt2>
      <a:accent1>
        <a:srgbClr val="4F81BD"/>
      </a:accent1>
      <a:accent2>
        <a:srgbClr val="C0504D"/>
      </a:accent2>
      <a:accent3>
        <a:srgbClr val="00539B"/>
      </a:accent3>
      <a:accent4>
        <a:srgbClr val="FFFEFE"/>
      </a:accent4>
      <a:accent5>
        <a:srgbClr val="FFFFFE"/>
      </a:accent5>
      <a:accent6>
        <a:srgbClr val="FCFCF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Schools Lt. Armstrong</Template>
  <TotalTime>1965</TotalTime>
  <Words>1024</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Calibri</vt:lpstr>
      <vt:lpstr>Wingdings</vt:lpstr>
      <vt:lpstr>Schools Lt. Armstrong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Columbus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Strausbaugh, Miriam</dc:creator>
  <cp:lastModifiedBy>Arthur, Ryan W.</cp:lastModifiedBy>
  <cp:revision>119</cp:revision>
  <cp:lastPrinted>2023-05-03T17:27:50Z</cp:lastPrinted>
  <dcterms:created xsi:type="dcterms:W3CDTF">2019-06-06T10:41:24Z</dcterms:created>
  <dcterms:modified xsi:type="dcterms:W3CDTF">2023-05-04T10:08:42Z</dcterms:modified>
</cp:coreProperties>
</file>