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handoutMasterIdLst>
    <p:handoutMasterId r:id="rId46"/>
  </p:handoutMasterIdLst>
  <p:sldIdLst>
    <p:sldId id="260" r:id="rId2"/>
    <p:sldId id="256" r:id="rId3"/>
    <p:sldId id="261" r:id="rId4"/>
    <p:sldId id="262" r:id="rId5"/>
    <p:sldId id="263" r:id="rId6"/>
    <p:sldId id="264" r:id="rId7"/>
    <p:sldId id="265" r:id="rId8"/>
    <p:sldId id="266" r:id="rId9"/>
    <p:sldId id="267" r:id="rId10"/>
    <p:sldId id="268" r:id="rId11"/>
    <p:sldId id="269" r:id="rId12"/>
    <p:sldId id="270" r:id="rId13"/>
    <p:sldId id="294" r:id="rId14"/>
    <p:sldId id="271" r:id="rId15"/>
    <p:sldId id="288" r:id="rId16"/>
    <p:sldId id="272" r:id="rId17"/>
    <p:sldId id="273" r:id="rId18"/>
    <p:sldId id="274" r:id="rId19"/>
    <p:sldId id="275" r:id="rId20"/>
    <p:sldId id="276" r:id="rId21"/>
    <p:sldId id="303" r:id="rId22"/>
    <p:sldId id="277" r:id="rId23"/>
    <p:sldId id="302" r:id="rId24"/>
    <p:sldId id="278" r:id="rId25"/>
    <p:sldId id="279" r:id="rId26"/>
    <p:sldId id="280" r:id="rId27"/>
    <p:sldId id="281" r:id="rId28"/>
    <p:sldId id="291" r:id="rId29"/>
    <p:sldId id="282" r:id="rId30"/>
    <p:sldId id="283" r:id="rId31"/>
    <p:sldId id="284" r:id="rId32"/>
    <p:sldId id="304" r:id="rId33"/>
    <p:sldId id="285" r:id="rId34"/>
    <p:sldId id="295" r:id="rId35"/>
    <p:sldId id="305" r:id="rId36"/>
    <p:sldId id="292" r:id="rId37"/>
    <p:sldId id="290" r:id="rId38"/>
    <p:sldId id="286" r:id="rId39"/>
    <p:sldId id="289" r:id="rId40"/>
    <p:sldId id="299" r:id="rId41"/>
    <p:sldId id="300" r:id="rId42"/>
    <p:sldId id="301" r:id="rId43"/>
    <p:sldId id="296" r:id="rId44"/>
    <p:sldId id="287" r:id="rId45"/>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38D"/>
    <a:srgbClr val="00539B"/>
    <a:srgbClr val="E31B23"/>
    <a:srgbClr val="90A2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1" autoAdjust="0"/>
    <p:restoredTop sz="95468" autoAdjust="0"/>
  </p:normalViewPr>
  <p:slideViewPr>
    <p:cSldViewPr snapToGrid="0" snapToObjects="1">
      <p:cViewPr varScale="1">
        <p:scale>
          <a:sx n="110" d="100"/>
          <a:sy n="110" d="100"/>
        </p:scale>
        <p:origin x="444"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70" d="100"/>
          <a:sy n="70" d="100"/>
        </p:scale>
        <p:origin x="324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48802F4-975A-421D-9EA4-2BB9A25BF75C}" type="datetimeFigureOut">
              <a:rPr lang="en-US" smtClean="0"/>
              <a:t>3/13/2020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32045B8-5DD7-4184-9318-8CF2E13A682D}" type="slidenum">
              <a:rPr lang="en-US" smtClean="0"/>
              <a:t>‹#›</a:t>
            </a:fld>
            <a:endParaRPr lang="en-US"/>
          </a:p>
        </p:txBody>
      </p:sp>
    </p:spTree>
    <p:extLst>
      <p:ext uri="{BB962C8B-B14F-4D97-AF65-F5344CB8AC3E}">
        <p14:creationId xmlns:p14="http://schemas.microsoft.com/office/powerpoint/2010/main" val="254306108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jp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1" descr="slide_with_image.jpg"/>
          <p:cNvPicPr>
            <a:picLocks noChangeAspect="1"/>
          </p:cNvPicPr>
          <p:nvPr/>
        </p:nvPicPr>
        <p:blipFill>
          <a:blip r:embed="rId2"/>
          <a:srcRect/>
          <a:stretch>
            <a:fillRect/>
          </a:stretch>
        </p:blipFill>
        <p:spPr bwMode="auto">
          <a:xfrm>
            <a:off x="0" y="0"/>
            <a:ext cx="9215438" cy="6911975"/>
          </a:xfrm>
          <a:prstGeom prst="rect">
            <a:avLst/>
          </a:prstGeom>
          <a:noFill/>
          <a:ln w="9525">
            <a:noFill/>
            <a:miter lim="800000"/>
            <a:headEnd/>
            <a:tailEnd/>
          </a:ln>
        </p:spPr>
      </p:pic>
      <p:pic>
        <p:nvPicPr>
          <p:cNvPr id="4"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21795" y="5653722"/>
            <a:ext cx="2222085" cy="763842"/>
          </a:xfrm>
          <a:prstGeom prst="rect">
            <a:avLst/>
          </a:prstGeom>
          <a:noFill/>
          <a:ln w="9525">
            <a:noFill/>
            <a:miter lim="800000"/>
            <a:headEnd/>
            <a:tailEnd/>
          </a:ln>
        </p:spPr>
      </p:pic>
      <p:sp>
        <p:nvSpPr>
          <p:cNvPr id="8" name="Text Placeholder 7"/>
          <p:cNvSpPr>
            <a:spLocks noGrp="1"/>
          </p:cNvSpPr>
          <p:nvPr>
            <p:ph type="body" sz="quarter" idx="10" hasCustomPrompt="1"/>
          </p:nvPr>
        </p:nvSpPr>
        <p:spPr>
          <a:xfrm>
            <a:off x="484188" y="871538"/>
            <a:ext cx="7599362" cy="1533525"/>
          </a:xfrm>
        </p:spPr>
        <p:txBody>
          <a:bodyPr/>
          <a:lstStyle>
            <a:lvl1pPr>
              <a:buNone/>
              <a:defRPr sz="4400">
                <a:solidFill>
                  <a:schemeClr val="bg1"/>
                </a:solidFill>
              </a:defRPr>
            </a:lvl1pPr>
            <a:lvl2pPr>
              <a:buNone/>
              <a:defRPr sz="2600">
                <a:solidFill>
                  <a:srgbClr val="90A2CD"/>
                </a:solidFill>
              </a:defRPr>
            </a:lvl2pPr>
          </a:lstStyle>
          <a:p>
            <a:pPr lvl="0"/>
            <a:r>
              <a:rPr lang="en-US" dirty="0" smtClean="0"/>
              <a:t>Title</a:t>
            </a:r>
          </a:p>
          <a:p>
            <a:pPr lvl="1"/>
            <a:r>
              <a:rPr lang="en-US" dirty="0" smtClean="0"/>
              <a:t>Subtitle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D147FD56-D7E6-4560-8433-9C6FD0605803}" type="datetimeFigureOut">
              <a:rPr lang="en-US" smtClean="0"/>
              <a:pPr/>
              <a:t>3/13/2020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C69247F5-6A52-428C-A430-738F539034B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4AB56608-490A-47F1-A028-7845994ACAD9}" type="datetimeFigureOut">
              <a:rPr lang="en-US" smtClean="0"/>
              <a:pPr/>
              <a:t>3/13/2020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8263E529-9C19-41A5-BEEF-184FA4EEBC6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ABCABF49-9CEB-491B-A00E-1D7E08FCB295}" type="datetimeFigureOut">
              <a:rPr lang="en-US"/>
              <a:pPr/>
              <a:t>3/13/2020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CA59E6BF-FAEC-4FD0-94C5-C292CFE9358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5" name="Picture 2" descr="slide2.jpg"/>
          <p:cNvPicPr>
            <a:picLocks noChangeAspect="1"/>
          </p:cNvPicPr>
          <p:nvPr/>
        </p:nvPicPr>
        <p:blipFill>
          <a:blip r:embed="rId2"/>
          <a:srcRect/>
          <a:stretch>
            <a:fillRect/>
          </a:stretch>
        </p:blipFill>
        <p:spPr bwMode="auto">
          <a:xfrm>
            <a:off x="0" y="0"/>
            <a:ext cx="9183688" cy="6888163"/>
          </a:xfrm>
          <a:prstGeom prst="rect">
            <a:avLst/>
          </a:prstGeom>
          <a:noFill/>
          <a:ln w="9525">
            <a:noFill/>
            <a:miter lim="800000"/>
            <a:headEnd/>
            <a:tailEnd/>
          </a:ln>
        </p:spPr>
      </p:pic>
      <p:sp>
        <p:nvSpPr>
          <p:cNvPr id="8" name="Text Placeholder 7"/>
          <p:cNvSpPr>
            <a:spLocks noGrp="1"/>
          </p:cNvSpPr>
          <p:nvPr>
            <p:ph type="body" sz="quarter" idx="10" hasCustomPrompt="1"/>
          </p:nvPr>
        </p:nvSpPr>
        <p:spPr>
          <a:xfrm>
            <a:off x="804863" y="871538"/>
            <a:ext cx="7599362" cy="1533525"/>
          </a:xfrm>
        </p:spPr>
        <p:txBody>
          <a:bodyPr/>
          <a:lstStyle>
            <a:lvl1pPr>
              <a:buNone/>
              <a:defRPr sz="4400">
                <a:solidFill>
                  <a:schemeClr val="bg1"/>
                </a:solidFill>
              </a:defRPr>
            </a:lvl1pPr>
            <a:lvl2pPr>
              <a:buNone/>
              <a:defRPr sz="2600">
                <a:solidFill>
                  <a:srgbClr val="90A2CD"/>
                </a:solidFill>
              </a:defRPr>
            </a:lvl2pPr>
          </a:lstStyle>
          <a:p>
            <a:pPr lvl="0"/>
            <a:r>
              <a:rPr lang="en-US" dirty="0" smtClean="0"/>
              <a:t>Title</a:t>
            </a:r>
          </a:p>
          <a:p>
            <a:pPr lvl="1"/>
            <a:r>
              <a:rPr lang="en-US" dirty="0" smtClean="0"/>
              <a:t>Subtitle</a:t>
            </a:r>
          </a:p>
        </p:txBody>
      </p:sp>
      <p:pic>
        <p:nvPicPr>
          <p:cNvPr id="7"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421795" y="5457779"/>
            <a:ext cx="2222085" cy="763842"/>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6"/>
          <p:cNvSpPr>
            <a:spLocks noChangeArrowheads="1"/>
          </p:cNvSpPr>
          <p:nvPr/>
        </p:nvSpPr>
        <p:spPr bwMode="auto">
          <a:xfrm>
            <a:off x="2654300" y="4595813"/>
            <a:ext cx="6489700" cy="1547812"/>
          </a:xfrm>
          <a:prstGeom prst="rect">
            <a:avLst/>
          </a:prstGeom>
          <a:solidFill>
            <a:srgbClr val="00438D"/>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10" name="Picture 11" descr="03998_hr.JPG"/>
          <p:cNvPicPr>
            <a:picLocks noChangeAspect="1"/>
          </p:cNvPicPr>
          <p:nvPr/>
        </p:nvPicPr>
        <p:blipFill>
          <a:blip r:embed="rId2"/>
          <a:srcRect/>
          <a:stretch>
            <a:fillRect/>
          </a:stretch>
        </p:blipFill>
        <p:spPr bwMode="auto">
          <a:xfrm>
            <a:off x="5767388" y="825500"/>
            <a:ext cx="1512887" cy="1695450"/>
          </a:xfrm>
          <a:prstGeom prst="rect">
            <a:avLst/>
          </a:prstGeom>
          <a:noFill/>
          <a:ln w="9525">
            <a:noFill/>
            <a:miter lim="800000"/>
            <a:headEnd/>
            <a:tailEnd/>
          </a:ln>
        </p:spPr>
      </p:pic>
      <p:pic>
        <p:nvPicPr>
          <p:cNvPr id="11" name="Picture 13" descr="02800_hr.jpg"/>
          <p:cNvPicPr>
            <a:picLocks noChangeAspect="1"/>
          </p:cNvPicPr>
          <p:nvPr/>
        </p:nvPicPr>
        <p:blipFill>
          <a:blip r:embed="rId3"/>
          <a:srcRect/>
          <a:stretch>
            <a:fillRect/>
          </a:stretch>
        </p:blipFill>
        <p:spPr bwMode="auto">
          <a:xfrm>
            <a:off x="5767388" y="2520950"/>
            <a:ext cx="3373437" cy="2073275"/>
          </a:xfrm>
          <a:prstGeom prst="rect">
            <a:avLst/>
          </a:prstGeom>
          <a:noFill/>
          <a:ln w="9525">
            <a:noFill/>
            <a:miter lim="800000"/>
            <a:headEnd/>
            <a:tailEnd/>
          </a:ln>
        </p:spPr>
      </p:pic>
      <p:pic>
        <p:nvPicPr>
          <p:cNvPr id="12" name="Picture 15" descr="01358_hr.jpg"/>
          <p:cNvPicPr>
            <a:picLocks noChangeAspect="1"/>
          </p:cNvPicPr>
          <p:nvPr/>
        </p:nvPicPr>
        <p:blipFill>
          <a:blip r:embed="rId4"/>
          <a:srcRect/>
          <a:stretch>
            <a:fillRect/>
          </a:stretch>
        </p:blipFill>
        <p:spPr bwMode="auto">
          <a:xfrm>
            <a:off x="0" y="825500"/>
            <a:ext cx="2654300" cy="3770313"/>
          </a:xfrm>
          <a:prstGeom prst="rect">
            <a:avLst/>
          </a:prstGeom>
          <a:noFill/>
          <a:ln w="9525">
            <a:noFill/>
            <a:miter lim="800000"/>
            <a:headEnd/>
            <a:tailEnd/>
          </a:ln>
        </p:spPr>
      </p:pic>
      <p:pic>
        <p:nvPicPr>
          <p:cNvPr id="13" name="Picture 11" descr="Fire Engine"/>
          <p:cNvPicPr>
            <a:picLocks noChangeAspect="1" noChangeArrowheads="1"/>
          </p:cNvPicPr>
          <p:nvPr/>
        </p:nvPicPr>
        <p:blipFill>
          <a:blip r:embed="rId5"/>
          <a:srcRect t="21677" r="18457"/>
          <a:stretch>
            <a:fillRect/>
          </a:stretch>
        </p:blipFill>
        <p:spPr bwMode="auto">
          <a:xfrm>
            <a:off x="2527300" y="825500"/>
            <a:ext cx="3240088" cy="3768725"/>
          </a:xfrm>
          <a:prstGeom prst="rect">
            <a:avLst/>
          </a:prstGeom>
          <a:noFill/>
        </p:spPr>
      </p:pic>
      <p:pic>
        <p:nvPicPr>
          <p:cNvPr id="14" name="Picture 12" descr="patching"/>
          <p:cNvPicPr>
            <a:picLocks noChangeAspect="1" noChangeArrowheads="1"/>
          </p:cNvPicPr>
          <p:nvPr/>
        </p:nvPicPr>
        <p:blipFill>
          <a:blip r:embed="rId6"/>
          <a:srcRect/>
          <a:stretch>
            <a:fillRect/>
          </a:stretch>
        </p:blipFill>
        <p:spPr bwMode="auto">
          <a:xfrm>
            <a:off x="7280275" y="825500"/>
            <a:ext cx="1863725" cy="1695450"/>
          </a:xfrm>
          <a:prstGeom prst="rect">
            <a:avLst/>
          </a:prstGeom>
          <a:noFill/>
        </p:spPr>
      </p:pic>
      <p:sp>
        <p:nvSpPr>
          <p:cNvPr id="16" name="Text Placeholder 15"/>
          <p:cNvSpPr>
            <a:spLocks noGrp="1"/>
          </p:cNvSpPr>
          <p:nvPr>
            <p:ph type="body" sz="quarter" idx="10" hasCustomPrompt="1"/>
          </p:nvPr>
        </p:nvSpPr>
        <p:spPr>
          <a:xfrm>
            <a:off x="2914197" y="4985657"/>
            <a:ext cx="5565774" cy="914400"/>
          </a:xfrm>
        </p:spPr>
        <p:txBody>
          <a:bodyPr/>
          <a:lstStyle>
            <a:lvl1pPr>
              <a:buNone/>
              <a:defRPr sz="3010" baseline="0">
                <a:solidFill>
                  <a:schemeClr val="bg1"/>
                </a:solidFill>
              </a:defRPr>
            </a:lvl1pPr>
          </a:lstStyle>
          <a:p>
            <a:pPr lvl="0"/>
            <a:r>
              <a:rPr lang="en-US" dirty="0" smtClean="0"/>
              <a:t>Title</a:t>
            </a:r>
            <a:endParaRPr lang="en-US" dirty="0"/>
          </a:p>
        </p:txBody>
      </p:sp>
      <p:pic>
        <p:nvPicPr>
          <p:cNvPr id="17" name="Picture 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auto">
          <a:xfrm>
            <a:off x="303866" y="5121383"/>
            <a:ext cx="2222085" cy="763842"/>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pic>
        <p:nvPicPr>
          <p:cNvPr id="9" name="Picture 4" descr="slide3.jpg"/>
          <p:cNvPicPr>
            <a:picLocks noChangeAspect="1"/>
          </p:cNvPicPr>
          <p:nvPr userDrawn="1"/>
        </p:nvPicPr>
        <p:blipFill>
          <a:blip r:embed="rId2"/>
          <a:srcRect/>
          <a:stretch>
            <a:fillRect/>
          </a:stretch>
        </p:blipFill>
        <p:spPr bwMode="auto">
          <a:xfrm>
            <a:off x="0" y="-14288"/>
            <a:ext cx="9163050" cy="6872288"/>
          </a:xfrm>
          <a:prstGeom prst="rect">
            <a:avLst/>
          </a:prstGeom>
          <a:noFill/>
          <a:ln w="9525">
            <a:noFill/>
            <a:miter lim="800000"/>
            <a:headEnd/>
            <a:tailEnd/>
          </a:ln>
        </p:spPr>
      </p:pic>
      <p:sp>
        <p:nvSpPr>
          <p:cNvPr id="11" name="Text Placeholder 2"/>
          <p:cNvSpPr>
            <a:spLocks noGrp="1"/>
          </p:cNvSpPr>
          <p:nvPr>
            <p:ph type="body" idx="1"/>
          </p:nvPr>
        </p:nvSpPr>
        <p:spPr>
          <a:xfrm>
            <a:off x="457200" y="576943"/>
            <a:ext cx="8294914" cy="639762"/>
          </a:xfrm>
        </p:spPr>
        <p:txBody>
          <a:bodyPr anchor="b">
            <a:normAutofit/>
          </a:bodyPr>
          <a:lstStyle>
            <a:lvl1pPr marL="0" indent="0">
              <a:buNone/>
              <a:defRPr sz="2400" b="1" baseline="0">
                <a:solidFill>
                  <a:srgbClr val="00539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half" idx="2"/>
          </p:nvPr>
        </p:nvSpPr>
        <p:spPr>
          <a:xfrm>
            <a:off x="457200" y="1216705"/>
            <a:ext cx="8294914" cy="4422095"/>
          </a:xfrm>
        </p:spPr>
        <p:txBody>
          <a:bodyPr/>
          <a:lstStyle>
            <a:lvl1pPr>
              <a:defRPr sz="2000" baseline="0"/>
            </a:lvl1pPr>
            <a:lvl2pPr>
              <a:defRPr sz="1800" baseline="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443259" y="5922453"/>
            <a:ext cx="1711074" cy="588182"/>
          </a:xfrm>
          <a:prstGeom prst="rect">
            <a:avLst/>
          </a:prstGeom>
          <a:noFill/>
          <a:ln w="9525">
            <a:noFill/>
            <a:miter lim="800000"/>
            <a:headEnd/>
            <a:tailEnd/>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0" name="Picture 4" descr="slide3.jpg"/>
          <p:cNvPicPr>
            <a:picLocks noChangeAspect="1"/>
          </p:cNvPicPr>
          <p:nvPr userDrawn="1"/>
        </p:nvPicPr>
        <p:blipFill>
          <a:blip r:embed="rId2"/>
          <a:srcRect/>
          <a:stretch>
            <a:fillRect/>
          </a:stretch>
        </p:blipFill>
        <p:spPr bwMode="auto">
          <a:xfrm>
            <a:off x="0" y="-14288"/>
            <a:ext cx="9163050" cy="6872288"/>
          </a:xfrm>
          <a:prstGeom prst="rect">
            <a:avLst/>
          </a:prstGeom>
          <a:noFill/>
          <a:ln w="9525">
            <a:noFill/>
            <a:miter lim="800000"/>
            <a:headEnd/>
            <a:tailEnd/>
          </a:ln>
        </p:spPr>
      </p:pic>
      <p:sp>
        <p:nvSpPr>
          <p:cNvPr id="3" name="Text Placeholder 2"/>
          <p:cNvSpPr>
            <a:spLocks noGrp="1"/>
          </p:cNvSpPr>
          <p:nvPr>
            <p:ph type="body" idx="1"/>
          </p:nvPr>
        </p:nvSpPr>
        <p:spPr>
          <a:xfrm>
            <a:off x="457200" y="576943"/>
            <a:ext cx="4040188" cy="639762"/>
          </a:xfrm>
        </p:spPr>
        <p:txBody>
          <a:bodyPr anchor="b">
            <a:normAutofit/>
          </a:bodyPr>
          <a:lstStyle>
            <a:lvl1pPr marL="0" indent="0">
              <a:buNone/>
              <a:defRPr sz="2400" b="1" baseline="0">
                <a:solidFill>
                  <a:srgbClr val="00539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216705"/>
            <a:ext cx="4040188" cy="4422095"/>
          </a:xfrm>
        </p:spPr>
        <p:txBody>
          <a:bodyPr/>
          <a:lstStyle>
            <a:lvl1pPr>
              <a:defRPr sz="2000" baseline="0"/>
            </a:lvl1pPr>
            <a:lvl2pPr>
              <a:defRPr sz="1800" baseline="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576943"/>
            <a:ext cx="4041775" cy="639762"/>
          </a:xfrm>
        </p:spPr>
        <p:txBody>
          <a:bodyPr anchor="b">
            <a:normAutofit/>
          </a:bodyPr>
          <a:lstStyle>
            <a:lvl1pPr marL="0" indent="0">
              <a:buNone/>
              <a:defRPr sz="2400" b="1" baseline="0">
                <a:solidFill>
                  <a:srgbClr val="00539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216705"/>
            <a:ext cx="4041775" cy="4422095"/>
          </a:xfrm>
        </p:spPr>
        <p:txBody>
          <a:bodyPr/>
          <a:lstStyle>
            <a:lvl1pPr>
              <a:defRPr sz="2000" baseline="0"/>
            </a:lvl1pPr>
            <a:lvl2pPr>
              <a:defRPr sz="1800" baseline="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443259" y="5922453"/>
            <a:ext cx="1711074" cy="588182"/>
          </a:xfrm>
          <a:prstGeom prst="rect">
            <a:avLst/>
          </a:prstGeom>
          <a:noFill/>
          <a:ln w="9525">
            <a:noFill/>
            <a:miter lim="800000"/>
            <a:headEnd/>
            <a:tailEnd/>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E620B5A5-29DD-40EF-A409-BD509275F86A}" type="datetimeFigureOut">
              <a:rPr lang="en-US" smtClean="0"/>
              <a:pPr/>
              <a:t>3/13/2020</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3953893-CB39-4169-9818-86DD03FEBEF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656D636B-631D-406F-BDC2-3F39DB41A820}" type="datetimeFigureOut">
              <a:rPr lang="en-US" smtClean="0"/>
              <a:pPr/>
              <a:t>3/13/2020</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A90AC549-2E54-4B39-AA7F-2A963E885DB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B069A00C-2DB2-4C77-B375-8F23A7E0F94E}" type="datetimeFigureOut">
              <a:rPr lang="en-US" smtClean="0"/>
              <a:pPr/>
              <a:t>3/13/2020</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F7A7D4CA-6C83-4D61-AFB4-AC902312C23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FD85D61D-46F9-4E87-A865-5CFEF1456F65}" type="datetimeFigureOut">
              <a:rPr lang="en-US" smtClean="0"/>
              <a:pPr/>
              <a:t>3/13/2020</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A3008A62-B6EE-4C8D-9D78-F5C004ADE16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8" r:id="rId4"/>
    <p:sldLayoutId id="2147483680" r:id="rId5"/>
    <p:sldLayoutId id="2147483665" r:id="rId6"/>
    <p:sldLayoutId id="2147483667" r:id="rId7"/>
    <p:sldLayoutId id="2147483669" r:id="rId8"/>
    <p:sldLayoutId id="2147483670" r:id="rId9"/>
    <p:sldLayoutId id="2147483671" r:id="rId10"/>
    <p:sldLayoutId id="2147483672" r:id="rId11"/>
    <p:sldLayoutId id="2147483673" r:id="rId12"/>
  </p:sldLayoutIdLst>
  <p:txStyles>
    <p:titleStyle>
      <a:lvl1pPr algn="ctr" defTabSz="457200" rtl="0" eaLnBrk="1" fontAlgn="base" hangingPunct="1">
        <a:spcBef>
          <a:spcPct val="0"/>
        </a:spcBef>
        <a:spcAft>
          <a:spcPct val="0"/>
        </a:spcAft>
        <a:defRPr sz="4400" kern="1200" baseline="0">
          <a:solidFill>
            <a:schemeClr val="bg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baseline="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baseline="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baseline="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baseline="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baseline="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http://codes.ohio.gov/oac/1301:7-7-80"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codes.ohio.gov/oac/1301:7-7-80"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codes.ohio.gov/oac/1301:7-7-80"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4.xml"/><Relationship Id="rId5" Type="http://schemas.openxmlformats.org/officeDocument/2006/relationships/image" Target="../media/image33.emf"/><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mailto:JNHarris@Columbus.gov" TargetMode="External"/><Relationship Id="rId2" Type="http://schemas.openxmlformats.org/officeDocument/2006/relationships/hyperlink" Target="mailto:TLMason@Columbus.gov" TargetMode="External"/><Relationship Id="rId1" Type="http://schemas.openxmlformats.org/officeDocument/2006/relationships/slideLayout" Target="../slideLayouts/slideLayout4.xml"/><Relationship Id="rId4" Type="http://schemas.openxmlformats.org/officeDocument/2006/relationships/hyperlink" Target="https://www.columbus.gov/public-safety/fire/inspections/Institution,-Education-and-Requested-Inspections-Office/"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mailto:bmarmstrong@columbus.gov" TargetMode="External"/><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84188" y="871538"/>
            <a:ext cx="7599362" cy="1581972"/>
          </a:xfrm>
          <a:prstGeom prst="rect">
            <a:avLst/>
          </a:prstGeom>
        </p:spPr>
        <p:txBody>
          <a:bodyPr wrap="square">
            <a:spAutoFit/>
          </a:bodyPr>
          <a:lstStyle/>
          <a:p>
            <a:pPr algn="ctr"/>
            <a:r>
              <a:rPr lang="en-US" sz="4400" dirty="0" smtClean="0"/>
              <a:t>   </a:t>
            </a:r>
            <a:r>
              <a:rPr lang="en-US" sz="4400" b="1" dirty="0" smtClean="0"/>
              <a:t>School Inspections </a:t>
            </a:r>
          </a:p>
          <a:p>
            <a:pPr algn="ctr"/>
            <a:r>
              <a:rPr lang="en-US" sz="4400" b="1" dirty="0" smtClean="0"/>
              <a:t>Ohio Fire Code (OFC)</a:t>
            </a:r>
            <a:endParaRPr lang="en-US" sz="4400" b="1"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35280" y="163335"/>
            <a:ext cx="6358071" cy="827978"/>
          </a:xfrm>
        </p:spPr>
        <p:txBody>
          <a:bodyPr/>
          <a:lstStyle/>
          <a:p>
            <a:r>
              <a:rPr lang="en-US" b="1" dirty="0">
                <a:solidFill>
                  <a:schemeClr val="tx1"/>
                </a:solidFill>
              </a:rPr>
              <a:t>Ceiling Tile</a:t>
            </a:r>
            <a:endParaRPr lang="en-US" dirty="0">
              <a:solidFill>
                <a:schemeClr val="tx1"/>
              </a:solidFill>
            </a:endParaRPr>
          </a:p>
        </p:txBody>
      </p:sp>
      <p:pic>
        <p:nvPicPr>
          <p:cNvPr id="4" name="Picture 4" descr="26 -Fire Ra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931" y="1071889"/>
            <a:ext cx="3886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7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316" y="1071889"/>
            <a:ext cx="4343400" cy="304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00755" y="3966071"/>
            <a:ext cx="7934770" cy="1754326"/>
          </a:xfrm>
          <a:prstGeom prst="rect">
            <a:avLst/>
          </a:prstGeom>
        </p:spPr>
        <p:txBody>
          <a:bodyPr wrap="square">
            <a:spAutoFit/>
          </a:bodyPr>
          <a:lstStyle/>
          <a:p>
            <a:endParaRPr lang="en-US" altLang="en-US" b="1" dirty="0" smtClean="0"/>
          </a:p>
          <a:p>
            <a:endParaRPr lang="en-US" altLang="en-US" b="1" dirty="0"/>
          </a:p>
          <a:p>
            <a:r>
              <a:rPr lang="en-US" altLang="en-US" b="1" dirty="0" smtClean="0"/>
              <a:t>703.1 OFC </a:t>
            </a:r>
            <a:r>
              <a:rPr lang="en-US" altLang="en-US" b="1" dirty="0"/>
              <a:t>Maintenance. </a:t>
            </a:r>
            <a:r>
              <a:rPr lang="en-US" altLang="en-US" dirty="0"/>
              <a:t>The required fire-resistance rating of fire-resistance rating of fire-resistance-rated construction including but not limited to, walls, firestops, shaft enclosures, partition, smoke barriers, floors, fire-resistant materials applied to structural members and fire-resistant joint systems shall be maintained.</a:t>
            </a:r>
            <a:endParaRPr lang="en-US" dirty="0"/>
          </a:p>
        </p:txBody>
      </p:sp>
    </p:spTree>
    <p:extLst>
      <p:ext uri="{BB962C8B-B14F-4D97-AF65-F5344CB8AC3E}">
        <p14:creationId xmlns:p14="http://schemas.microsoft.com/office/powerpoint/2010/main" val="568743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393089" y="908377"/>
            <a:ext cx="5776554" cy="3845019"/>
          </a:xfrm>
          <a:prstGeom prst="rect">
            <a:avLst/>
          </a:prstGeom>
        </p:spPr>
      </p:pic>
      <p:sp>
        <p:nvSpPr>
          <p:cNvPr id="2" name="Title 1"/>
          <p:cNvSpPr>
            <a:spLocks noGrp="1"/>
          </p:cNvSpPr>
          <p:nvPr>
            <p:ph type="title" idx="4294967295"/>
          </p:nvPr>
        </p:nvSpPr>
        <p:spPr>
          <a:xfrm>
            <a:off x="399263" y="0"/>
            <a:ext cx="7420139" cy="995007"/>
          </a:xfrm>
        </p:spPr>
        <p:txBody>
          <a:bodyPr/>
          <a:lstStyle/>
          <a:p>
            <a:r>
              <a:rPr lang="en-US" b="1" dirty="0">
                <a:solidFill>
                  <a:schemeClr val="tx1"/>
                </a:solidFill>
              </a:rPr>
              <a:t>Ceiling Artwork</a:t>
            </a:r>
            <a:endParaRPr lang="en-US" dirty="0">
              <a:solidFill>
                <a:schemeClr val="tx1"/>
              </a:solidFill>
            </a:endParaRPr>
          </a:p>
        </p:txBody>
      </p:sp>
      <p:sp>
        <p:nvSpPr>
          <p:cNvPr id="5" name="Rectangle 4"/>
          <p:cNvSpPr/>
          <p:nvPr/>
        </p:nvSpPr>
        <p:spPr>
          <a:xfrm>
            <a:off x="769121" y="4789513"/>
            <a:ext cx="7799920" cy="923330"/>
          </a:xfrm>
          <a:prstGeom prst="rect">
            <a:avLst/>
          </a:prstGeom>
        </p:spPr>
        <p:txBody>
          <a:bodyPr wrap="square">
            <a:spAutoFit/>
          </a:bodyPr>
          <a:lstStyle/>
          <a:p>
            <a:r>
              <a:rPr lang="en-US" b="1" dirty="0"/>
              <a:t>703.3 OFC Ceilings. </a:t>
            </a:r>
            <a:r>
              <a:rPr lang="en-US" dirty="0"/>
              <a:t>The hanging and displaying of salable goods and other decorative materials from acoustical ceiling systems that are part of a fire-resistance-rated horizontal assembly, shall be prohibited</a:t>
            </a:r>
          </a:p>
        </p:txBody>
      </p:sp>
    </p:spTree>
    <p:extLst>
      <p:ext uri="{BB962C8B-B14F-4D97-AF65-F5344CB8AC3E}">
        <p14:creationId xmlns:p14="http://schemas.microsoft.com/office/powerpoint/2010/main" val="107556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096116" y="979436"/>
            <a:ext cx="4783249" cy="3137811"/>
          </a:xfrm>
          <a:prstGeom prst="rect">
            <a:avLst/>
          </a:prstGeom>
        </p:spPr>
      </p:pic>
      <p:sp>
        <p:nvSpPr>
          <p:cNvPr id="2" name="Title 1"/>
          <p:cNvSpPr>
            <a:spLocks noGrp="1"/>
          </p:cNvSpPr>
          <p:nvPr>
            <p:ph type="title" idx="4294967295"/>
          </p:nvPr>
        </p:nvSpPr>
        <p:spPr>
          <a:xfrm>
            <a:off x="1734796" y="129495"/>
            <a:ext cx="5084748" cy="764196"/>
          </a:xfrm>
        </p:spPr>
        <p:txBody>
          <a:bodyPr/>
          <a:lstStyle/>
          <a:p>
            <a:r>
              <a:rPr lang="en-US" b="1" dirty="0">
                <a:solidFill>
                  <a:schemeClr val="tx1"/>
                </a:solidFill>
              </a:rPr>
              <a:t>Artwork</a:t>
            </a:r>
            <a:endParaRPr lang="en-US" dirty="0">
              <a:solidFill>
                <a:schemeClr val="tx1"/>
              </a:solidFill>
            </a:endParaRPr>
          </a:p>
        </p:txBody>
      </p:sp>
      <p:sp>
        <p:nvSpPr>
          <p:cNvPr id="5" name="Rectangle 4"/>
          <p:cNvSpPr/>
          <p:nvPr/>
        </p:nvSpPr>
        <p:spPr>
          <a:xfrm>
            <a:off x="897307" y="4144164"/>
            <a:ext cx="7588665" cy="646331"/>
          </a:xfrm>
          <a:prstGeom prst="rect">
            <a:avLst/>
          </a:prstGeom>
        </p:spPr>
        <p:txBody>
          <a:bodyPr wrap="square">
            <a:spAutoFit/>
          </a:bodyPr>
          <a:lstStyle/>
          <a:p>
            <a:r>
              <a:rPr lang="en-US" dirty="0"/>
              <a:t>(ii) </a:t>
            </a:r>
            <a:r>
              <a:rPr lang="en-US" b="1" dirty="0"/>
              <a:t>807.5.2.2 OFC</a:t>
            </a:r>
            <a:r>
              <a:rPr lang="en-US" dirty="0"/>
              <a:t> Artwork in corridors. Artwork and teaching materials shall be limited on the walls of corridors to not more than 20 per cent of the wall area.</a:t>
            </a:r>
          </a:p>
        </p:txBody>
      </p:sp>
      <p:sp>
        <p:nvSpPr>
          <p:cNvPr id="6" name="Rectangle 5"/>
          <p:cNvSpPr/>
          <p:nvPr/>
        </p:nvSpPr>
        <p:spPr>
          <a:xfrm>
            <a:off x="871669" y="4790495"/>
            <a:ext cx="7691215" cy="923330"/>
          </a:xfrm>
          <a:prstGeom prst="rect">
            <a:avLst/>
          </a:prstGeom>
        </p:spPr>
        <p:txBody>
          <a:bodyPr wrap="square">
            <a:spAutoFit/>
          </a:bodyPr>
          <a:lstStyle/>
          <a:p>
            <a:r>
              <a:rPr lang="en-US" dirty="0"/>
              <a:t>iii) </a:t>
            </a:r>
            <a:r>
              <a:rPr lang="en-US" b="1" dirty="0"/>
              <a:t>807.5.2.3 OFC</a:t>
            </a:r>
            <a:r>
              <a:rPr lang="en-US" dirty="0"/>
              <a:t> Artwork in classrooms. Artwork and teaching materials shall be limited on walls of classrooms to not more than 50 per cent of the specific wall area to which they are attached.</a:t>
            </a:r>
          </a:p>
        </p:txBody>
      </p:sp>
    </p:spTree>
    <p:extLst>
      <p:ext uri="{BB962C8B-B14F-4D97-AF65-F5344CB8AC3E}">
        <p14:creationId xmlns:p14="http://schemas.microsoft.com/office/powerpoint/2010/main" val="1178014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49778" y="-31448"/>
            <a:ext cx="8294914" cy="714620"/>
          </a:xfrm>
        </p:spPr>
        <p:txBody>
          <a:bodyPr>
            <a:noAutofit/>
          </a:bodyPr>
          <a:lstStyle/>
          <a:p>
            <a:r>
              <a:rPr lang="en-US" sz="4400" dirty="0" smtClean="0"/>
              <a:t>					</a:t>
            </a:r>
            <a:r>
              <a:rPr lang="en-US" sz="4400" dirty="0" smtClean="0">
                <a:solidFill>
                  <a:schemeClr val="tx1"/>
                </a:solidFill>
              </a:rPr>
              <a:t>Door Artwork</a:t>
            </a:r>
            <a:endParaRPr lang="en-US" sz="4400" dirty="0">
              <a:solidFill>
                <a:schemeClr val="tx1"/>
              </a:solidFill>
            </a:endParaRPr>
          </a:p>
        </p:txBody>
      </p:sp>
      <p:sp>
        <p:nvSpPr>
          <p:cNvPr id="3" name="Content Placeholder 2"/>
          <p:cNvSpPr>
            <a:spLocks noGrp="1"/>
          </p:cNvSpPr>
          <p:nvPr>
            <p:ph sz="half" idx="2"/>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sz="1800" b="1" dirty="0" smtClean="0"/>
          </a:p>
          <a:p>
            <a:r>
              <a:rPr lang="en-US" sz="1800" b="1" dirty="0" smtClean="0"/>
              <a:t>NFPA 4.1.4.1- </a:t>
            </a:r>
            <a:r>
              <a:rPr lang="en-US" sz="1800" dirty="0" smtClean="0"/>
              <a:t>The total area of all attached signs shall not exceed 5 percent of the area of the face of the fire door to which they are attached.</a:t>
            </a:r>
          </a:p>
          <a:p>
            <a:r>
              <a:rPr lang="en-US" sz="1800" b="1" dirty="0" smtClean="0"/>
              <a:t>NFPA 4.1.4.3- </a:t>
            </a:r>
            <a:r>
              <a:rPr lang="en-US" sz="1800" dirty="0" smtClean="0"/>
              <a:t>Signs shall not be installed on fire protection rated glazing in fire doors.</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7219" y="683172"/>
            <a:ext cx="2047139" cy="3369730"/>
          </a:xfrm>
          <a:prstGeom prst="rect">
            <a:avLst/>
          </a:prstGeom>
        </p:spPr>
      </p:pic>
    </p:spTree>
    <p:extLst>
      <p:ext uri="{BB962C8B-B14F-4D97-AF65-F5344CB8AC3E}">
        <p14:creationId xmlns:p14="http://schemas.microsoft.com/office/powerpoint/2010/main" val="203671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2128437" y="1753206"/>
            <a:ext cx="4277170" cy="3207877"/>
          </a:xfrm>
          <a:prstGeom prst="rect">
            <a:avLst/>
          </a:prstGeom>
        </p:spPr>
      </p:pic>
      <p:sp>
        <p:nvSpPr>
          <p:cNvPr id="2" name="Title 1"/>
          <p:cNvSpPr>
            <a:spLocks noGrp="1"/>
          </p:cNvSpPr>
          <p:nvPr>
            <p:ph type="title" idx="4294967295"/>
          </p:nvPr>
        </p:nvSpPr>
        <p:spPr>
          <a:xfrm>
            <a:off x="712694" y="237944"/>
            <a:ext cx="7477569" cy="973139"/>
          </a:xfrm>
        </p:spPr>
        <p:txBody>
          <a:bodyPr/>
          <a:lstStyle/>
          <a:p>
            <a:r>
              <a:rPr lang="en-US" b="1" dirty="0">
                <a:solidFill>
                  <a:schemeClr val="tx1"/>
                </a:solidFill>
              </a:rPr>
              <a:t>Curtains, Draperies </a:t>
            </a:r>
            <a:r>
              <a:rPr lang="en-US" b="1" dirty="0" smtClean="0">
                <a:solidFill>
                  <a:schemeClr val="tx1"/>
                </a:solidFill>
              </a:rPr>
              <a:t>and Fabrics</a:t>
            </a:r>
            <a:endParaRPr lang="en-US" dirty="0">
              <a:solidFill>
                <a:schemeClr val="tx1"/>
              </a:solidFill>
            </a:endParaRPr>
          </a:p>
        </p:txBody>
      </p:sp>
    </p:spTree>
    <p:extLst>
      <p:ext uri="{BB962C8B-B14F-4D97-AF65-F5344CB8AC3E}">
        <p14:creationId xmlns:p14="http://schemas.microsoft.com/office/powerpoint/2010/main" val="2249512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61976" y="589864"/>
            <a:ext cx="8294914" cy="639762"/>
          </a:xfrm>
        </p:spPr>
        <p:txBody>
          <a:bodyPr>
            <a:noAutofit/>
          </a:bodyPr>
          <a:lstStyle/>
          <a:p>
            <a:pPr algn="ctr"/>
            <a:r>
              <a:rPr lang="en-US" sz="4400" dirty="0">
                <a:solidFill>
                  <a:schemeClr val="tx1"/>
                </a:solidFill>
              </a:rPr>
              <a:t>Curtains, Draperies and Fabrics</a:t>
            </a:r>
            <a:endParaRPr lang="en-US" sz="4400" dirty="0"/>
          </a:p>
        </p:txBody>
      </p:sp>
      <p:sp>
        <p:nvSpPr>
          <p:cNvPr id="4" name="Content Placeholder 3"/>
          <p:cNvSpPr>
            <a:spLocks noGrp="1"/>
          </p:cNvSpPr>
          <p:nvPr>
            <p:ph sz="half" idx="2"/>
          </p:nvPr>
        </p:nvSpPr>
        <p:spPr>
          <a:xfrm>
            <a:off x="457200" y="1720907"/>
            <a:ext cx="8199690" cy="3133165"/>
          </a:xfrm>
          <a:prstGeom prst="rect">
            <a:avLst/>
          </a:prstGeom>
        </p:spPr>
        <p:txBody>
          <a:bodyPr wrap="square">
            <a:spAutoFit/>
          </a:bodyPr>
          <a:lstStyle/>
          <a:p>
            <a:endParaRPr lang="en-US" sz="1400" b="1" dirty="0"/>
          </a:p>
          <a:p>
            <a:pPr marL="0" indent="0">
              <a:buNone/>
            </a:pPr>
            <a:r>
              <a:rPr lang="en-US" sz="1800" b="1" dirty="0"/>
              <a:t>807.4 OFC</a:t>
            </a:r>
            <a:r>
              <a:rPr lang="en-US" sz="1800" dirty="0"/>
              <a:t> Acceptance criteria and reports. Where required to exhibit improved fire performance, curtains, draperies, fabric hangings and other similar combustible decorative materials suspended from walls or ceilings shall be tested by an approved agency and meet the flame propagation performance criteria of Test Method 1 or Test Method 2, as appropriate, of NFPA 701 as listed in rule </a:t>
            </a:r>
            <a:r>
              <a:rPr lang="en-US" sz="1800" dirty="0">
                <a:hlinkClick r:id="rId2" tooltip="Referenced standards"/>
              </a:rPr>
              <a:t>1301:7-7-80</a:t>
            </a:r>
            <a:r>
              <a:rPr lang="en-US" sz="1800" dirty="0"/>
              <a:t> of the Administrative Code, or exhibit a maximum rate of heat release of 100 kW when tested in accordance with NFPA 289 as listed in rule </a:t>
            </a:r>
            <a:r>
              <a:rPr lang="en-US" sz="1800" dirty="0">
                <a:hlinkClick r:id="rId2" tooltip="Referenced standards"/>
              </a:rPr>
              <a:t>1301:7-7-80</a:t>
            </a:r>
            <a:r>
              <a:rPr lang="en-US" sz="1800" dirty="0"/>
              <a:t> of the Administrative Code, using the 20 kW ignition source. Reports of test results shall be prepared in accordance with the test method used and furnished to the fire code official upon request</a:t>
            </a:r>
            <a:r>
              <a:rPr lang="en-US" sz="1400" dirty="0"/>
              <a:t>.</a:t>
            </a:r>
          </a:p>
        </p:txBody>
      </p:sp>
    </p:spTree>
    <p:extLst>
      <p:ext uri="{BB962C8B-B14F-4D97-AF65-F5344CB8AC3E}">
        <p14:creationId xmlns:p14="http://schemas.microsoft.com/office/powerpoint/2010/main" val="52399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64201" y="1275411"/>
            <a:ext cx="2794000" cy="3721100"/>
          </a:xfrm>
        </p:spPr>
      </p:pic>
      <p:sp>
        <p:nvSpPr>
          <p:cNvPr id="2" name="Title 1"/>
          <p:cNvSpPr>
            <a:spLocks noGrp="1"/>
          </p:cNvSpPr>
          <p:nvPr>
            <p:ph type="title" idx="4294967295"/>
          </p:nvPr>
        </p:nvSpPr>
        <p:spPr>
          <a:xfrm>
            <a:off x="1897166" y="132411"/>
            <a:ext cx="5383851" cy="1143000"/>
          </a:xfrm>
        </p:spPr>
        <p:txBody>
          <a:bodyPr/>
          <a:lstStyle/>
          <a:p>
            <a:r>
              <a:rPr lang="en-US" b="1" dirty="0">
                <a:solidFill>
                  <a:schemeClr val="tx1"/>
                </a:solidFill>
              </a:rPr>
              <a:t>Fire Extinguisher</a:t>
            </a:r>
            <a:endParaRPr lang="en-US"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8106" y="1275411"/>
            <a:ext cx="2762250" cy="3683000"/>
          </a:xfrm>
          <a:prstGeom prst="rect">
            <a:avLst/>
          </a:prstGeom>
        </p:spPr>
      </p:pic>
    </p:spTree>
    <p:extLst>
      <p:ext uri="{BB962C8B-B14F-4D97-AF65-F5344CB8AC3E}">
        <p14:creationId xmlns:p14="http://schemas.microsoft.com/office/powerpoint/2010/main" val="174930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half" idx="2"/>
          </p:nvPr>
        </p:nvSpPr>
        <p:spPr>
          <a:xfrm>
            <a:off x="337559" y="934086"/>
            <a:ext cx="8294914" cy="4422095"/>
          </a:xfrm>
        </p:spPr>
        <p:txBody>
          <a:bodyPr>
            <a:noAutofit/>
          </a:bodyPr>
          <a:lstStyle/>
          <a:p>
            <a:r>
              <a:rPr lang="en-US" sz="1600" b="1" dirty="0" smtClean="0"/>
              <a:t>906.5 OFC </a:t>
            </a:r>
            <a:r>
              <a:rPr lang="en-US" sz="1600" b="1" dirty="0"/>
              <a:t>Conspicuous location</a:t>
            </a:r>
            <a:r>
              <a:rPr lang="en-US" sz="1600" b="1" dirty="0" smtClean="0"/>
              <a:t>. </a:t>
            </a:r>
            <a:r>
              <a:rPr lang="en-US" sz="1600" dirty="0" smtClean="0"/>
              <a:t>Portable </a:t>
            </a:r>
            <a:r>
              <a:rPr lang="en-US" sz="1600" dirty="0"/>
              <a:t>fire extinguishers shall be located in conspicuous locations where they will be readily accessible and immediately available for use. These locations shall be along normal paths of travel, unless the fire code official determines </a:t>
            </a:r>
            <a:r>
              <a:rPr lang="en-US" sz="1600" i="1" dirty="0" smtClean="0"/>
              <a:t>and in accordance with the building code as listed in rule </a:t>
            </a:r>
            <a:r>
              <a:rPr lang="en-US" sz="1600" i="1" dirty="0" smtClean="0">
                <a:hlinkClick r:id="rId2" tooltip="Referenced standards"/>
              </a:rPr>
              <a:t>1301:7-7-80</a:t>
            </a:r>
            <a:r>
              <a:rPr lang="en-US" sz="1600" i="1" dirty="0" smtClean="0"/>
              <a:t> of the Administrative Code</a:t>
            </a:r>
            <a:r>
              <a:rPr lang="en-US" sz="1600" dirty="0" smtClean="0"/>
              <a:t> that </a:t>
            </a:r>
            <a:r>
              <a:rPr lang="en-US" sz="1600" dirty="0"/>
              <a:t>the hazard posed indicates the need for placement away from normal paths of travel. </a:t>
            </a:r>
          </a:p>
          <a:p>
            <a:r>
              <a:rPr lang="en-US" sz="1600" dirty="0"/>
              <a:t>(6) </a:t>
            </a:r>
            <a:r>
              <a:rPr lang="en-US" sz="1600" b="1" dirty="0" smtClean="0"/>
              <a:t>906.6 OFC </a:t>
            </a:r>
            <a:r>
              <a:rPr lang="en-US" sz="1600" b="1" dirty="0"/>
              <a:t>Unobstructed and unobscured</a:t>
            </a:r>
            <a:r>
              <a:rPr lang="en-US" sz="1600" b="1" dirty="0" smtClean="0"/>
              <a:t>. </a:t>
            </a:r>
            <a:r>
              <a:rPr lang="en-US" sz="1600" dirty="0" smtClean="0"/>
              <a:t>Portable </a:t>
            </a:r>
            <a:r>
              <a:rPr lang="en-US" sz="1600" dirty="0"/>
              <a:t>fire extinguishers shall not be obstructed or obscured from view. In rooms or areas in which visual obstruction cannot be completely avoided, means shall be provided to indicate the locations of extinguishers. </a:t>
            </a:r>
          </a:p>
          <a:p>
            <a:r>
              <a:rPr lang="en-US" sz="1600" dirty="0"/>
              <a:t>(7) </a:t>
            </a:r>
            <a:r>
              <a:rPr lang="en-US" sz="1600" b="1" dirty="0" smtClean="0"/>
              <a:t>906.7 OFC </a:t>
            </a:r>
            <a:r>
              <a:rPr lang="en-US" sz="1600" b="1" dirty="0"/>
              <a:t>Hangars and brackets</a:t>
            </a:r>
            <a:r>
              <a:rPr lang="en-US" sz="1600" b="1" dirty="0" smtClean="0"/>
              <a:t>. </a:t>
            </a:r>
            <a:r>
              <a:rPr lang="en-US" sz="1600" dirty="0" smtClean="0"/>
              <a:t>Hand-held </a:t>
            </a:r>
            <a:r>
              <a:rPr lang="en-US" sz="1600" dirty="0"/>
              <a:t>portable fire extinguishers, not housed in cabinets, shall be installed on the hangers or brackets supplied. </a:t>
            </a:r>
            <a:endParaRPr lang="en-US" sz="1600" dirty="0" smtClean="0"/>
          </a:p>
          <a:p>
            <a:r>
              <a:rPr lang="en-US" sz="1600" dirty="0" smtClean="0"/>
              <a:t>(</a:t>
            </a:r>
            <a:r>
              <a:rPr lang="en-US" sz="1600" dirty="0"/>
              <a:t>a) </a:t>
            </a:r>
            <a:r>
              <a:rPr lang="en-US" sz="1600" b="1" dirty="0" smtClean="0"/>
              <a:t>906.9.1 OFC </a:t>
            </a:r>
            <a:r>
              <a:rPr lang="en-US" sz="1600" b="1" dirty="0"/>
              <a:t>Extinguishers weighing 40 pounds or less</a:t>
            </a:r>
            <a:r>
              <a:rPr lang="en-US" sz="1600" b="1" dirty="0" smtClean="0"/>
              <a:t>. </a:t>
            </a:r>
            <a:r>
              <a:rPr lang="en-US" sz="1600" dirty="0" smtClean="0"/>
              <a:t>Portable </a:t>
            </a:r>
            <a:r>
              <a:rPr lang="en-US" sz="1600" dirty="0"/>
              <a:t>fire extinguishers having a gross weight not exceeding 40 pounds (18 kg) shall be installed so that their tops are not more than 5 feet (1524 mm) above the floor. </a:t>
            </a:r>
          </a:p>
          <a:p>
            <a:r>
              <a:rPr lang="en-US" sz="1600" dirty="0"/>
              <a:t>(b) </a:t>
            </a:r>
            <a:r>
              <a:rPr lang="en-US" sz="1600" b="1" dirty="0" smtClean="0"/>
              <a:t>906.9.2 OFC </a:t>
            </a:r>
            <a:r>
              <a:rPr lang="en-US" sz="1600" b="1" dirty="0"/>
              <a:t>Extinguishers weighing more than 40 </a:t>
            </a:r>
            <a:r>
              <a:rPr lang="en-US" sz="1600" b="1" dirty="0" err="1"/>
              <a:t>pounds.</a:t>
            </a:r>
            <a:r>
              <a:rPr lang="en-US" sz="1600" dirty="0" err="1"/>
              <a:t>Hand</a:t>
            </a:r>
            <a:r>
              <a:rPr lang="en-US" sz="1600" dirty="0"/>
              <a:t>-held portable fire extinguishers having a gross weight exceeding 40 pounds (18 kg) shall be installed so that their tops are not more than 3.5 feet (1067 mm) above the floor. </a:t>
            </a:r>
          </a:p>
          <a:p>
            <a:r>
              <a:rPr lang="en-US" sz="1600" dirty="0"/>
              <a:t>(c) </a:t>
            </a:r>
            <a:r>
              <a:rPr lang="en-US" sz="1600" b="1" dirty="0" smtClean="0"/>
              <a:t>906.9.3 OFC </a:t>
            </a:r>
            <a:r>
              <a:rPr lang="en-US" sz="1600" b="1" dirty="0"/>
              <a:t>Floor </a:t>
            </a:r>
            <a:r>
              <a:rPr lang="en-US" sz="1600" b="1" dirty="0" err="1"/>
              <a:t>clearance.</a:t>
            </a:r>
            <a:r>
              <a:rPr lang="en-US" sz="1600" dirty="0" err="1"/>
              <a:t>The</a:t>
            </a:r>
            <a:r>
              <a:rPr lang="en-US" sz="1600" dirty="0"/>
              <a:t> clearance between the floor and the bottom of installed hand-held portable fire extinguishers shall be not less than 4 </a:t>
            </a:r>
            <a:r>
              <a:rPr lang="en-US" sz="1600" dirty="0" smtClean="0"/>
              <a:t>inches.</a:t>
            </a:r>
            <a:endParaRPr lang="en-US" sz="1600" dirty="0"/>
          </a:p>
        </p:txBody>
      </p:sp>
      <p:sp>
        <p:nvSpPr>
          <p:cNvPr id="2" name="Title 1"/>
          <p:cNvSpPr>
            <a:spLocks noGrp="1"/>
          </p:cNvSpPr>
          <p:nvPr>
            <p:ph type="title" idx="4294967295"/>
          </p:nvPr>
        </p:nvSpPr>
        <p:spPr>
          <a:xfrm>
            <a:off x="1629102" y="198438"/>
            <a:ext cx="6306207" cy="723900"/>
          </a:xfrm>
        </p:spPr>
        <p:txBody>
          <a:bodyPr/>
          <a:lstStyle/>
          <a:p>
            <a:r>
              <a:rPr lang="en-US" b="1" dirty="0" smtClean="0">
                <a:solidFill>
                  <a:schemeClr val="tx1"/>
                </a:solidFill>
              </a:rPr>
              <a:t> Fire </a:t>
            </a:r>
            <a:r>
              <a:rPr lang="en-US" b="1" dirty="0">
                <a:solidFill>
                  <a:schemeClr val="tx1"/>
                </a:solidFill>
              </a:rPr>
              <a:t>Extinguishers</a:t>
            </a:r>
            <a:endParaRPr lang="en-US" dirty="0">
              <a:solidFill>
                <a:schemeClr val="tx1"/>
              </a:solidFill>
            </a:endParaRPr>
          </a:p>
        </p:txBody>
      </p:sp>
    </p:spTree>
    <p:extLst>
      <p:ext uri="{BB962C8B-B14F-4D97-AF65-F5344CB8AC3E}">
        <p14:creationId xmlns:p14="http://schemas.microsoft.com/office/powerpoint/2010/main" val="2028826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40038" y="301448"/>
            <a:ext cx="6832600" cy="827087"/>
          </a:xfrm>
        </p:spPr>
        <p:txBody>
          <a:bodyPr/>
          <a:lstStyle/>
          <a:p>
            <a:r>
              <a:rPr lang="en-US" altLang="en-US" b="1" dirty="0">
                <a:solidFill>
                  <a:schemeClr val="tx1"/>
                </a:solidFill>
              </a:rPr>
              <a:t>Inspection tags and Records </a:t>
            </a:r>
          </a:p>
        </p:txBody>
      </p:sp>
      <p:sp>
        <p:nvSpPr>
          <p:cNvPr id="6" name="Rectangle 5"/>
          <p:cNvSpPr/>
          <p:nvPr/>
        </p:nvSpPr>
        <p:spPr>
          <a:xfrm>
            <a:off x="4356338" y="1621840"/>
            <a:ext cx="3388407" cy="1477328"/>
          </a:xfrm>
          <a:prstGeom prst="rect">
            <a:avLst/>
          </a:prstGeom>
        </p:spPr>
        <p:txBody>
          <a:bodyPr wrap="square">
            <a:spAutoFit/>
          </a:bodyPr>
          <a:lstStyle/>
          <a:p>
            <a:r>
              <a:rPr lang="en-US" altLang="en-US" b="1" dirty="0"/>
              <a:t>901.6.2 OFC Records. </a:t>
            </a:r>
            <a:r>
              <a:rPr lang="en-US" altLang="en-US" dirty="0"/>
              <a:t>Records of all system inspections, tests and maintenance required by the referenced standards shall be maintained.</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251" y="1583287"/>
            <a:ext cx="1510052" cy="303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3538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260124" y="1182658"/>
            <a:ext cx="2159000" cy="2882900"/>
          </a:xfrm>
          <a:prstGeom prst="rect">
            <a:avLst/>
          </a:prstGeom>
        </p:spPr>
      </p:pic>
      <p:sp>
        <p:nvSpPr>
          <p:cNvPr id="2" name="Title 1"/>
          <p:cNvSpPr>
            <a:spLocks noGrp="1"/>
          </p:cNvSpPr>
          <p:nvPr>
            <p:ph type="title" idx="4294967295"/>
          </p:nvPr>
        </p:nvSpPr>
        <p:spPr>
          <a:xfrm>
            <a:off x="1649339" y="265142"/>
            <a:ext cx="5135563" cy="555625"/>
          </a:xfrm>
        </p:spPr>
        <p:txBody>
          <a:bodyPr/>
          <a:lstStyle/>
          <a:p>
            <a:r>
              <a:rPr lang="en-US" b="1" dirty="0" smtClean="0">
                <a:solidFill>
                  <a:schemeClr val="tx1"/>
                </a:solidFill>
              </a:rPr>
              <a:t>   Monitoring</a:t>
            </a:r>
            <a:endParaRPr lang="en-US" dirty="0">
              <a:solidFill>
                <a:schemeClr val="tx1"/>
              </a:solidFill>
            </a:endParaRPr>
          </a:p>
        </p:txBody>
      </p:sp>
      <p:sp>
        <p:nvSpPr>
          <p:cNvPr id="5" name="Rectangle 4"/>
          <p:cNvSpPr/>
          <p:nvPr/>
        </p:nvSpPr>
        <p:spPr>
          <a:xfrm>
            <a:off x="649480" y="4319105"/>
            <a:ext cx="7939043" cy="923330"/>
          </a:xfrm>
          <a:prstGeom prst="rect">
            <a:avLst/>
          </a:prstGeom>
        </p:spPr>
        <p:txBody>
          <a:bodyPr wrap="square">
            <a:spAutoFit/>
          </a:bodyPr>
          <a:lstStyle/>
          <a:p>
            <a:r>
              <a:rPr lang="en-US" b="1" dirty="0"/>
              <a:t>904.4.3 OFC</a:t>
            </a:r>
            <a:r>
              <a:rPr lang="en-US" dirty="0"/>
              <a:t> Monitor testing. Connections to protected premises and supervising station fire alarm systems shall be tested to verify proper identification and retransmission of alarms from automatic fire-extinguishing systems. </a:t>
            </a:r>
          </a:p>
        </p:txBody>
      </p:sp>
    </p:spTree>
    <p:extLst>
      <p:ext uri="{BB962C8B-B14F-4D97-AF65-F5344CB8AC3E}">
        <p14:creationId xmlns:p14="http://schemas.microsoft.com/office/powerpoint/2010/main" val="3797309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752403" y="410066"/>
            <a:ext cx="5643933" cy="794892"/>
          </a:xfrm>
        </p:spPr>
        <p:txBody>
          <a:bodyPr/>
          <a:lstStyle/>
          <a:p>
            <a:pPr algn="ctr"/>
            <a:r>
              <a:rPr lang="en-US" b="1" dirty="0" smtClean="0"/>
              <a:t>Schools</a:t>
            </a:r>
            <a:endParaRPr lang="en-US"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1329583"/>
            <a:ext cx="5643736" cy="33535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54171" y="0"/>
            <a:ext cx="5084763" cy="1103586"/>
          </a:xfrm>
        </p:spPr>
        <p:txBody>
          <a:bodyPr/>
          <a:lstStyle/>
          <a:p>
            <a:r>
              <a:rPr lang="en-US" b="1" dirty="0" smtClean="0">
                <a:solidFill>
                  <a:schemeClr val="tx1"/>
                </a:solidFill>
              </a:rPr>
              <a:t>     Cooking </a:t>
            </a:r>
            <a:r>
              <a:rPr lang="en-US" b="1" dirty="0">
                <a:solidFill>
                  <a:schemeClr val="tx1"/>
                </a:solidFill>
              </a:rPr>
              <a:t>Systems</a:t>
            </a:r>
            <a:endParaRPr lang="en-US" dirty="0">
              <a:solidFill>
                <a:schemeClr val="tx1"/>
              </a:solidFill>
            </a:endParaRPr>
          </a:p>
        </p:txBody>
      </p:sp>
      <p:sp>
        <p:nvSpPr>
          <p:cNvPr id="5" name="Rectangle 4"/>
          <p:cNvSpPr/>
          <p:nvPr/>
        </p:nvSpPr>
        <p:spPr>
          <a:xfrm>
            <a:off x="542213" y="436459"/>
            <a:ext cx="8033047" cy="5909310"/>
          </a:xfrm>
          <a:prstGeom prst="rect">
            <a:avLst/>
          </a:prstGeom>
        </p:spPr>
        <p:txBody>
          <a:bodyPr wrap="square">
            <a:spAutoFit/>
          </a:bodyPr>
          <a:lstStyle/>
          <a:p>
            <a:endParaRPr lang="en-US" b="1" dirty="0" smtClean="0"/>
          </a:p>
          <a:p>
            <a:endParaRPr lang="en-US" b="1" dirty="0"/>
          </a:p>
          <a:p>
            <a:endParaRPr lang="en-US" b="1" dirty="0" smtClean="0"/>
          </a:p>
          <a:p>
            <a:endParaRPr lang="en-US" b="1" dirty="0"/>
          </a:p>
          <a:p>
            <a:endParaRPr lang="en-US" b="1" dirty="0" smtClean="0"/>
          </a:p>
          <a:p>
            <a:endParaRPr lang="en-US" b="1" dirty="0"/>
          </a:p>
          <a:p>
            <a:endParaRPr lang="en-US" b="1" dirty="0" smtClean="0"/>
          </a:p>
          <a:p>
            <a:endParaRPr lang="en-US" b="1" dirty="0"/>
          </a:p>
          <a:p>
            <a:endParaRPr lang="en-US" b="1" dirty="0" smtClean="0"/>
          </a:p>
          <a:p>
            <a:r>
              <a:rPr lang="en-US" b="1" dirty="0" smtClean="0"/>
              <a:t>904.12 </a:t>
            </a:r>
            <a:r>
              <a:rPr lang="en-US" b="1" dirty="0"/>
              <a:t>OFC Commercial cooking systems. </a:t>
            </a:r>
            <a:r>
              <a:rPr lang="en-US" dirty="0"/>
              <a:t>The automatic fire-extinguishing system for commercial cooking systems shall be of a type recognized for protection of commercial cooking equipment and exhaust systems of the type and arrangement protected. Pre-engineered automatic dry- and wet-chemical extinguishing systems shall be tested in accordance with UL 300 </a:t>
            </a:r>
            <a:r>
              <a:rPr lang="en-US" i="1" dirty="0"/>
              <a:t>as listed in rule </a:t>
            </a:r>
            <a:r>
              <a:rPr lang="en-US" i="1" dirty="0">
                <a:hlinkClick r:id="rId2" tooltip="Referenced standards"/>
              </a:rPr>
              <a:t>1301:7-7-80</a:t>
            </a:r>
            <a:r>
              <a:rPr lang="en-US" i="1" dirty="0"/>
              <a:t> of the Administrative Code</a:t>
            </a:r>
            <a:r>
              <a:rPr lang="en-US" dirty="0"/>
              <a:t> and listed and labeled for the intended application. Other types of automatic fire-extinguishing systems shall be listed and labeled for specific use as protection for commercial cooking operations. The system shall be installed in accordance with this code, its listing and the manufacturer's installation instructions. </a:t>
            </a:r>
          </a:p>
          <a:p>
            <a:endParaRPr lang="en-US" dirty="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1518" y="907291"/>
            <a:ext cx="3816731" cy="2046116"/>
          </a:xfrm>
          <a:prstGeom prst="rect">
            <a:avLst/>
          </a:prstGeom>
        </p:spPr>
      </p:pic>
    </p:spTree>
    <p:extLst>
      <p:ext uri="{BB962C8B-B14F-4D97-AF65-F5344CB8AC3E}">
        <p14:creationId xmlns:p14="http://schemas.microsoft.com/office/powerpoint/2010/main" val="530897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Autofit/>
          </a:bodyPr>
          <a:lstStyle/>
          <a:p>
            <a:r>
              <a:rPr lang="en-US" sz="4400" dirty="0" smtClean="0">
                <a:solidFill>
                  <a:schemeClr val="tx1"/>
                </a:solidFill>
              </a:rPr>
              <a:t>				  Cooking </a:t>
            </a:r>
            <a:r>
              <a:rPr lang="en-US" sz="4400" dirty="0">
                <a:solidFill>
                  <a:schemeClr val="tx1"/>
                </a:solidFill>
              </a:rPr>
              <a:t>Systems</a:t>
            </a:r>
            <a:endParaRPr lang="en-US" sz="4400" dirty="0"/>
          </a:p>
        </p:txBody>
      </p:sp>
      <p:sp>
        <p:nvSpPr>
          <p:cNvPr id="3" name="Content Placeholder 2"/>
          <p:cNvSpPr>
            <a:spLocks noGrp="1"/>
          </p:cNvSpPr>
          <p:nvPr>
            <p:ph sz="half" idx="2"/>
          </p:nvPr>
        </p:nvSpPr>
        <p:spPr/>
        <p:txBody>
          <a:bodyPr/>
          <a:lstStyle/>
          <a:p>
            <a:endParaRPr lang="en-US" sz="1800" dirty="0" smtClean="0"/>
          </a:p>
          <a:p>
            <a:endParaRPr lang="en-US" sz="1800" dirty="0"/>
          </a:p>
          <a:p>
            <a:endParaRPr lang="en-US" sz="1800" dirty="0" smtClean="0"/>
          </a:p>
          <a:p>
            <a:endParaRPr lang="en-US" sz="1800" dirty="0"/>
          </a:p>
          <a:p>
            <a:endParaRPr lang="en-US" sz="1800" dirty="0" smtClean="0"/>
          </a:p>
          <a:p>
            <a:endParaRPr lang="en-US" sz="1800" dirty="0"/>
          </a:p>
          <a:p>
            <a:endParaRPr lang="en-US" sz="1800" dirty="0" smtClean="0"/>
          </a:p>
          <a:p>
            <a:pPr marL="0" indent="0">
              <a:buNone/>
            </a:pPr>
            <a:r>
              <a:rPr lang="en-US" sz="1800" dirty="0" smtClean="0"/>
              <a:t>(</a:t>
            </a:r>
            <a:r>
              <a:rPr lang="en-US" sz="1800" dirty="0"/>
              <a:t>a) </a:t>
            </a:r>
            <a:r>
              <a:rPr lang="en-US" sz="1800" b="1" dirty="0"/>
              <a:t>904.12.1 OFC Manual system operation. </a:t>
            </a:r>
            <a:r>
              <a:rPr lang="en-US" sz="1800" dirty="0"/>
              <a:t>A manual actuation device shall be located at or near a means of egress from the cooking area not less than 10 feet (3048 mm) and not more than 20 feet (6096 mm) from the kitchen exhaust system. The manual actuation device shall be installed not more than 48 inches (1200 mm) nor less than 42 inches (1067 mm) above the floor and shall clearly identify the hazard protected. The manual actuation shall require a maximum force of 40 pounds (178 N) and a maximum movement of 14 inches (356 mm) to actuate the fire suppression system.</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6645" y="1216705"/>
            <a:ext cx="1782818" cy="2380062"/>
          </a:xfrm>
          <a:prstGeom prst="rect">
            <a:avLst/>
          </a:prstGeom>
        </p:spPr>
      </p:pic>
    </p:spTree>
    <p:extLst>
      <p:ext uri="{BB962C8B-B14F-4D97-AF65-F5344CB8AC3E}">
        <p14:creationId xmlns:p14="http://schemas.microsoft.com/office/powerpoint/2010/main" val="17418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half" idx="2"/>
          </p:nvPr>
        </p:nvSpPr>
        <p:spPr>
          <a:xfrm>
            <a:off x="564022" y="2785241"/>
            <a:ext cx="7939043" cy="2911366"/>
          </a:xfrm>
        </p:spPr>
        <p:txBody>
          <a:bodyPr>
            <a:noAutofit/>
          </a:bodyPr>
          <a:lstStyle/>
          <a:p>
            <a:endParaRPr lang="en-US" sz="1800" b="1" dirty="0" smtClean="0"/>
          </a:p>
          <a:p>
            <a:endParaRPr lang="en-US" sz="1800" b="1" dirty="0"/>
          </a:p>
          <a:p>
            <a:pPr marL="0" indent="0">
              <a:buNone/>
            </a:pPr>
            <a:r>
              <a:rPr lang="en-US" sz="1800" b="1" dirty="0" smtClean="0">
                <a:latin typeface="+mj-lt"/>
              </a:rPr>
              <a:t>912.5 OFC </a:t>
            </a:r>
            <a:r>
              <a:rPr lang="en-US" sz="1800" b="1" dirty="0">
                <a:latin typeface="+mj-lt"/>
              </a:rPr>
              <a:t>Signs</a:t>
            </a:r>
            <a:r>
              <a:rPr lang="en-US" sz="1800" b="1" dirty="0" smtClean="0">
                <a:latin typeface="+mj-lt"/>
              </a:rPr>
              <a:t>. </a:t>
            </a:r>
            <a:r>
              <a:rPr lang="en-US" sz="1800" dirty="0" smtClean="0">
                <a:latin typeface="+mj-lt"/>
              </a:rPr>
              <a:t>A </a:t>
            </a:r>
            <a:r>
              <a:rPr lang="en-US" sz="1800" dirty="0">
                <a:latin typeface="+mj-lt"/>
              </a:rPr>
              <a:t>metal sign with raised letters at least 1 inch (25 mm) in size shall be mounted on all fire department connections serving automatic sprinklers, standpipes or fire pump connections. Such signs shall read: "AUTOMATIC SPRINKLERS" or "STANDPIPES" or "TEST CONNECTION" or a combination thereof as applicable. Where the fire department connection does not serve the entire building, a sign shall be provided indicating the portions of the building served</a:t>
            </a:r>
            <a:r>
              <a:rPr lang="en-US" sz="1800" dirty="0" smtClean="0">
                <a:latin typeface="+mj-lt"/>
              </a:rPr>
              <a:t>.</a:t>
            </a:r>
          </a:p>
          <a:p>
            <a:endParaRPr lang="en-US" sz="1800" dirty="0" smtClean="0">
              <a:latin typeface="+mj-lt"/>
            </a:endParaRPr>
          </a:p>
        </p:txBody>
      </p:sp>
      <p:sp>
        <p:nvSpPr>
          <p:cNvPr id="2" name="Title 1"/>
          <p:cNvSpPr>
            <a:spLocks noGrp="1"/>
          </p:cNvSpPr>
          <p:nvPr>
            <p:ph type="title" idx="4294967295"/>
          </p:nvPr>
        </p:nvSpPr>
        <p:spPr>
          <a:xfrm>
            <a:off x="564022" y="262681"/>
            <a:ext cx="7939043" cy="879044"/>
          </a:xfrm>
        </p:spPr>
        <p:txBody>
          <a:bodyPr/>
          <a:lstStyle/>
          <a:p>
            <a:r>
              <a:rPr lang="en-US" b="1" dirty="0">
                <a:solidFill>
                  <a:schemeClr val="tx1"/>
                </a:solidFill>
              </a:rPr>
              <a:t>FDC and Standpipe Signs</a:t>
            </a:r>
            <a:endParaRPr lang="en-US" dirty="0">
              <a:solidFill>
                <a:schemeClr val="tx1"/>
              </a:solidFill>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308666" y="1153682"/>
            <a:ext cx="1746885" cy="1247775"/>
          </a:xfrm>
          <a:prstGeom prst="rect">
            <a:avLst/>
          </a:prstGeom>
          <a:noFill/>
          <a:ln>
            <a:noFill/>
          </a:ln>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2332120" y="1810617"/>
            <a:ext cx="1895475" cy="1285875"/>
          </a:xfrm>
          <a:prstGeom prst="rect">
            <a:avLst/>
          </a:prstGeom>
          <a:noFill/>
          <a:ln>
            <a:noFill/>
          </a:ln>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4355781" y="1151390"/>
            <a:ext cx="2200275" cy="1352550"/>
          </a:xfrm>
          <a:prstGeom prst="rect">
            <a:avLst/>
          </a:prstGeom>
          <a:noFill/>
          <a:ln>
            <a:noFill/>
          </a:ln>
        </p:spPr>
      </p:pic>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6696342" y="1766732"/>
            <a:ext cx="2130743" cy="1203039"/>
          </a:xfrm>
          <a:prstGeom prst="rect">
            <a:avLst/>
          </a:prstGeom>
          <a:noFill/>
          <a:ln>
            <a:noFill/>
          </a:ln>
        </p:spPr>
      </p:pic>
    </p:spTree>
    <p:extLst>
      <p:ext uri="{BB962C8B-B14F-4D97-AF65-F5344CB8AC3E}">
        <p14:creationId xmlns:p14="http://schemas.microsoft.com/office/powerpoint/2010/main" val="2248789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Autofit/>
          </a:bodyPr>
          <a:lstStyle/>
          <a:p>
            <a:r>
              <a:rPr lang="en-US" sz="4400" dirty="0" smtClean="0">
                <a:solidFill>
                  <a:schemeClr val="tx1"/>
                </a:solidFill>
              </a:rPr>
              <a:t>		  FDC </a:t>
            </a:r>
            <a:r>
              <a:rPr lang="en-US" sz="4400" dirty="0">
                <a:solidFill>
                  <a:schemeClr val="tx1"/>
                </a:solidFill>
              </a:rPr>
              <a:t>and Standpipe Signs</a:t>
            </a:r>
            <a:endParaRPr lang="en-US" sz="4400" dirty="0"/>
          </a:p>
        </p:txBody>
      </p:sp>
      <p:sp>
        <p:nvSpPr>
          <p:cNvPr id="3" name="Content Placeholder 2"/>
          <p:cNvSpPr>
            <a:spLocks noGrp="1"/>
          </p:cNvSpPr>
          <p:nvPr>
            <p:ph sz="half" idx="2"/>
          </p:nvPr>
        </p:nvSpPr>
        <p:spPr>
          <a:xfrm>
            <a:off x="457200" y="2522483"/>
            <a:ext cx="8294914" cy="3116317"/>
          </a:xfrm>
        </p:spPr>
        <p:txBody>
          <a:bodyPr/>
          <a:lstStyle/>
          <a:p>
            <a:pPr marL="0" indent="0">
              <a:buNone/>
            </a:pPr>
            <a:r>
              <a:rPr lang="en-US" sz="1800" dirty="0"/>
              <a:t> </a:t>
            </a:r>
            <a:r>
              <a:rPr lang="en-US" sz="1800" b="1" dirty="0"/>
              <a:t>912.2.2 OFC Existing buildings. </a:t>
            </a:r>
            <a:r>
              <a:rPr lang="en-US" sz="1800" dirty="0"/>
              <a:t>On existing buildings, wherever the fire department connection is not visible to approaching fire apparatus, the fire department connection shall be indicated by an approved sign mounted on the street front or on the side of the building. Such sign shall have the letters "FDC" not less than 6 inches (152 mm) high and words in letters not less than 2 inches (51 mm) high or an arrow to indicate the location. Such signs shall be subject to the approval of the fire code official.</a:t>
            </a:r>
          </a:p>
          <a:p>
            <a:endParaRPr lang="en-US" dirty="0"/>
          </a:p>
        </p:txBody>
      </p:sp>
    </p:spTree>
    <p:extLst>
      <p:ext uri="{BB962C8B-B14F-4D97-AF65-F5344CB8AC3E}">
        <p14:creationId xmlns:p14="http://schemas.microsoft.com/office/powerpoint/2010/main" val="1082985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57128" y="274638"/>
            <a:ext cx="7272471" cy="639762"/>
          </a:xfrm>
        </p:spPr>
        <p:txBody>
          <a:bodyPr/>
          <a:lstStyle/>
          <a:p>
            <a:r>
              <a:rPr lang="en-US" b="1" dirty="0">
                <a:solidFill>
                  <a:schemeClr val="tx1"/>
                </a:solidFill>
              </a:rPr>
              <a:t>Occupancy Signs</a:t>
            </a:r>
            <a:endParaRPr lang="en-US" dirty="0">
              <a:solidFill>
                <a:schemeClr val="tx1"/>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513" y="3548278"/>
            <a:ext cx="826611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9177" y="1221269"/>
            <a:ext cx="4313826" cy="235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065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2161689" y="609600"/>
            <a:ext cx="4659714" cy="229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1119497" y="-168166"/>
            <a:ext cx="7135739" cy="872359"/>
          </a:xfrm>
        </p:spPr>
        <p:txBody>
          <a:bodyPr/>
          <a:lstStyle/>
          <a:p>
            <a:r>
              <a:rPr lang="en-US" b="1" dirty="0">
                <a:solidFill>
                  <a:schemeClr val="tx1"/>
                </a:solidFill>
              </a:rPr>
              <a:t>Means of egress illumination</a:t>
            </a:r>
            <a:endParaRPr lang="en-US" dirty="0">
              <a:solidFill>
                <a:schemeClr val="tx1"/>
              </a:solidFill>
            </a:endParaRPr>
          </a:p>
        </p:txBody>
      </p:sp>
      <p:sp>
        <p:nvSpPr>
          <p:cNvPr id="5" name="Rectangle 4"/>
          <p:cNvSpPr/>
          <p:nvPr/>
        </p:nvSpPr>
        <p:spPr>
          <a:xfrm>
            <a:off x="558320" y="2942898"/>
            <a:ext cx="7866453" cy="2585323"/>
          </a:xfrm>
          <a:prstGeom prst="rect">
            <a:avLst/>
          </a:prstGeom>
        </p:spPr>
        <p:txBody>
          <a:bodyPr wrap="square">
            <a:spAutoFit/>
          </a:bodyPr>
          <a:lstStyle/>
          <a:p>
            <a:r>
              <a:rPr lang="en-US" b="1" dirty="0"/>
              <a:t>1008.1 OFC Means of egress illumination.</a:t>
            </a:r>
            <a:r>
              <a:rPr lang="en-US" dirty="0"/>
              <a:t> Illumination shall be provided in the means of egress in accordance with </a:t>
            </a:r>
            <a:r>
              <a:rPr lang="en-US" i="1" dirty="0"/>
              <a:t>paragraph</a:t>
            </a:r>
            <a:r>
              <a:rPr lang="en-US" dirty="0"/>
              <a:t> (BB)(2)( 1008.2 ) </a:t>
            </a:r>
            <a:r>
              <a:rPr lang="en-US" i="1" dirty="0"/>
              <a:t>of this rule.</a:t>
            </a:r>
            <a:r>
              <a:rPr lang="en-US" dirty="0"/>
              <a:t> Under emergency power, means of egress illumination shall comply with </a:t>
            </a:r>
            <a:r>
              <a:rPr lang="en-US" i="1" dirty="0"/>
              <a:t>paragraph (H)(3)( 1008.3 ) of this rule.</a:t>
            </a:r>
            <a:r>
              <a:rPr lang="en-US" dirty="0"/>
              <a:t> </a:t>
            </a:r>
          </a:p>
          <a:p>
            <a:r>
              <a:rPr lang="en-US" dirty="0"/>
              <a:t>(2) </a:t>
            </a:r>
            <a:r>
              <a:rPr lang="en-US" b="1" dirty="0"/>
              <a:t>[BE] 1008.2 OFC Illumination required. </a:t>
            </a:r>
            <a:r>
              <a:rPr lang="en-US" dirty="0"/>
              <a:t>The means of egress serving a room or space shall be illuminated at all times that the room or space is occupied.</a:t>
            </a:r>
          </a:p>
          <a:p>
            <a:r>
              <a:rPr lang="en-US" dirty="0" smtClean="0"/>
              <a:t>(</a:t>
            </a:r>
            <a:r>
              <a:rPr lang="en-US" dirty="0"/>
              <a:t>3) </a:t>
            </a:r>
            <a:r>
              <a:rPr lang="en-US" b="1" dirty="0"/>
              <a:t>[BE] 1008.3 OFC Emergency power for illumination. </a:t>
            </a:r>
            <a:r>
              <a:rPr lang="en-US" dirty="0"/>
              <a:t>The power supply for means of egress illumination shall normally be provided by the premises' electrical supply.</a:t>
            </a:r>
          </a:p>
        </p:txBody>
      </p:sp>
    </p:spTree>
    <p:extLst>
      <p:ext uri="{BB962C8B-B14F-4D97-AF65-F5344CB8AC3E}">
        <p14:creationId xmlns:p14="http://schemas.microsoft.com/office/powerpoint/2010/main" val="991965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half" idx="2"/>
          </p:nvPr>
        </p:nvSpPr>
        <p:spPr/>
        <p:txBody>
          <a:bodyPr>
            <a:normAutofit fontScale="25000" lnSpcReduction="20000"/>
          </a:bodyPr>
          <a:lstStyle/>
          <a:p>
            <a:pPr>
              <a:spcAft>
                <a:spcPts val="200"/>
              </a:spcAft>
            </a:pPr>
            <a:r>
              <a:rPr lang="en-US" sz="7200" dirty="0"/>
              <a:t>(a) </a:t>
            </a:r>
            <a:r>
              <a:rPr lang="en-US" sz="7200" b="1" dirty="0"/>
              <a:t>[BE] </a:t>
            </a:r>
            <a:r>
              <a:rPr lang="en-US" sz="7200" b="1" dirty="0" smtClean="0"/>
              <a:t>1008.3.1 OFC </a:t>
            </a:r>
            <a:r>
              <a:rPr lang="en-US" sz="7200" b="1" dirty="0"/>
              <a:t>General. </a:t>
            </a:r>
            <a:r>
              <a:rPr lang="en-US" sz="7200" b="1" dirty="0" smtClean="0"/>
              <a:t> </a:t>
            </a:r>
            <a:r>
              <a:rPr lang="en-US" sz="7200" dirty="0" smtClean="0"/>
              <a:t>In </a:t>
            </a:r>
            <a:r>
              <a:rPr lang="en-US" sz="7200" dirty="0"/>
              <a:t>the event of power supply failure in rooms and spaces that require two or more means of egress an emergency electrical system shall automatically illuminate all of the following areas:</a:t>
            </a:r>
          </a:p>
          <a:p>
            <a:pPr>
              <a:spcAft>
                <a:spcPts val="200"/>
              </a:spcAft>
            </a:pPr>
            <a:r>
              <a:rPr lang="en-US" sz="7200" dirty="0"/>
              <a:t>(</a:t>
            </a:r>
            <a:r>
              <a:rPr lang="en-US" sz="7200" dirty="0" err="1"/>
              <a:t>i</a:t>
            </a:r>
            <a:r>
              <a:rPr lang="en-US" sz="7200" dirty="0"/>
              <a:t>) Aisles. </a:t>
            </a:r>
          </a:p>
          <a:p>
            <a:pPr>
              <a:spcAft>
                <a:spcPts val="200"/>
              </a:spcAft>
            </a:pPr>
            <a:r>
              <a:rPr lang="en-US" sz="7200" dirty="0"/>
              <a:t>(ii) Corridors. </a:t>
            </a:r>
          </a:p>
          <a:p>
            <a:pPr>
              <a:spcAft>
                <a:spcPts val="200"/>
              </a:spcAft>
            </a:pPr>
            <a:r>
              <a:rPr lang="en-US" sz="7200" dirty="0"/>
              <a:t>(iii) Exit access stairways and ramps. </a:t>
            </a:r>
          </a:p>
          <a:p>
            <a:pPr>
              <a:spcAft>
                <a:spcPts val="200"/>
              </a:spcAft>
            </a:pPr>
            <a:r>
              <a:rPr lang="en-US" sz="7200" dirty="0"/>
              <a:t>(b) </a:t>
            </a:r>
            <a:r>
              <a:rPr lang="en-US" sz="7200" b="1" dirty="0"/>
              <a:t>[BE] </a:t>
            </a:r>
            <a:r>
              <a:rPr lang="en-US" sz="7200" b="1" dirty="0" smtClean="0"/>
              <a:t>1008.3.2 OFC </a:t>
            </a:r>
            <a:r>
              <a:rPr lang="en-US" sz="7200" b="1" dirty="0"/>
              <a:t>Buildings</a:t>
            </a:r>
            <a:r>
              <a:rPr lang="en-US" sz="7200" b="1" dirty="0" smtClean="0"/>
              <a:t>. </a:t>
            </a:r>
            <a:r>
              <a:rPr lang="en-US" sz="7200" dirty="0" smtClean="0"/>
              <a:t>In </a:t>
            </a:r>
            <a:r>
              <a:rPr lang="en-US" sz="7200" dirty="0"/>
              <a:t>the event of power supply failure, in buildings that require two or more means of egress, an emergency electrical system shall automatically illuminate all of the following areas:</a:t>
            </a:r>
          </a:p>
          <a:p>
            <a:pPr>
              <a:spcAft>
                <a:spcPts val="200"/>
              </a:spcAft>
            </a:pPr>
            <a:r>
              <a:rPr lang="en-US" sz="7200" dirty="0"/>
              <a:t>(</a:t>
            </a:r>
            <a:r>
              <a:rPr lang="en-US" sz="7200" dirty="0" err="1"/>
              <a:t>i</a:t>
            </a:r>
            <a:r>
              <a:rPr lang="en-US" sz="7200" dirty="0"/>
              <a:t>) Interior exit access stairways and ramps. </a:t>
            </a:r>
          </a:p>
          <a:p>
            <a:pPr>
              <a:spcAft>
                <a:spcPts val="200"/>
              </a:spcAft>
            </a:pPr>
            <a:r>
              <a:rPr lang="en-US" sz="7200" dirty="0"/>
              <a:t>(ii) Interior and exterior exit stairways and ramps. </a:t>
            </a:r>
          </a:p>
          <a:p>
            <a:pPr>
              <a:spcAft>
                <a:spcPts val="200"/>
              </a:spcAft>
            </a:pPr>
            <a:r>
              <a:rPr lang="en-US" sz="7200" dirty="0"/>
              <a:t>(iii) Exit passageways. </a:t>
            </a:r>
          </a:p>
          <a:p>
            <a:pPr>
              <a:spcAft>
                <a:spcPts val="200"/>
              </a:spcAft>
            </a:pPr>
            <a:r>
              <a:rPr lang="en-US" sz="7200" dirty="0"/>
              <a:t>(iv) Vestibules and areas on the level of discharge used for exit discharge in accordance with </a:t>
            </a:r>
            <a:r>
              <a:rPr lang="en-US" sz="7200" i="1" dirty="0"/>
              <a:t>paragraph</a:t>
            </a:r>
            <a:r>
              <a:rPr lang="en-US" sz="7200" dirty="0"/>
              <a:t> (BB)(1)( 1028.1 ) </a:t>
            </a:r>
            <a:r>
              <a:rPr lang="en-US" sz="7200" i="1" dirty="0"/>
              <a:t>of this rule.</a:t>
            </a:r>
            <a:r>
              <a:rPr lang="en-US" sz="7200" dirty="0"/>
              <a:t> </a:t>
            </a:r>
          </a:p>
          <a:p>
            <a:pPr>
              <a:spcAft>
                <a:spcPts val="200"/>
              </a:spcAft>
            </a:pPr>
            <a:r>
              <a:rPr lang="en-US" sz="7200" dirty="0"/>
              <a:t>(v) Exterior landings as required by </a:t>
            </a:r>
            <a:r>
              <a:rPr lang="en-US" sz="7200" i="1" dirty="0"/>
              <a:t>paragraph</a:t>
            </a:r>
            <a:r>
              <a:rPr lang="en-US" sz="7200" dirty="0"/>
              <a:t> (J)(1)(f)(1010.1.6) </a:t>
            </a:r>
            <a:r>
              <a:rPr lang="en-US" sz="7200" i="1" dirty="0"/>
              <a:t>of this rule</a:t>
            </a:r>
            <a:r>
              <a:rPr lang="en-US" sz="7200" dirty="0"/>
              <a:t> for exit doorways that lead directly to the exit discharge. </a:t>
            </a:r>
          </a:p>
        </p:txBody>
      </p:sp>
      <p:sp>
        <p:nvSpPr>
          <p:cNvPr id="2" name="Title 1"/>
          <p:cNvSpPr>
            <a:spLocks noGrp="1"/>
          </p:cNvSpPr>
          <p:nvPr>
            <p:ph type="title" idx="4294967295"/>
          </p:nvPr>
        </p:nvSpPr>
        <p:spPr>
          <a:xfrm>
            <a:off x="974221" y="201776"/>
            <a:ext cx="7105650" cy="912813"/>
          </a:xfrm>
        </p:spPr>
        <p:txBody>
          <a:bodyPr/>
          <a:lstStyle/>
          <a:p>
            <a:r>
              <a:rPr lang="en-US" b="1" dirty="0">
                <a:solidFill>
                  <a:schemeClr val="tx1"/>
                </a:solidFill>
              </a:rPr>
              <a:t>Means of egress illumination</a:t>
            </a:r>
            <a:endParaRPr lang="en-US" dirty="0">
              <a:solidFill>
                <a:schemeClr val="tx1"/>
              </a:solidFill>
            </a:endParaRPr>
          </a:p>
        </p:txBody>
      </p:sp>
    </p:spTree>
    <p:extLst>
      <p:ext uri="{BB962C8B-B14F-4D97-AF65-F5344CB8AC3E}">
        <p14:creationId xmlns:p14="http://schemas.microsoft.com/office/powerpoint/2010/main" val="774797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096475" y="1029753"/>
            <a:ext cx="2589415" cy="1941022"/>
          </a:xfrm>
          <a:prstGeom prst="rect">
            <a:avLst/>
          </a:prstGeom>
        </p:spPr>
      </p:pic>
      <p:sp>
        <p:nvSpPr>
          <p:cNvPr id="2" name="Title 1"/>
          <p:cNvSpPr>
            <a:spLocks noGrp="1"/>
          </p:cNvSpPr>
          <p:nvPr>
            <p:ph type="title" idx="4294967295"/>
          </p:nvPr>
        </p:nvSpPr>
        <p:spPr>
          <a:xfrm>
            <a:off x="1529696" y="163544"/>
            <a:ext cx="4987645" cy="716674"/>
          </a:xfrm>
        </p:spPr>
        <p:txBody>
          <a:bodyPr/>
          <a:lstStyle/>
          <a:p>
            <a:r>
              <a:rPr lang="en-US" b="1" dirty="0" smtClean="0">
                <a:solidFill>
                  <a:schemeClr val="tx1"/>
                </a:solidFill>
              </a:rPr>
              <a:t>     Exit </a:t>
            </a:r>
            <a:r>
              <a:rPr lang="en-US" b="1" dirty="0">
                <a:solidFill>
                  <a:schemeClr val="tx1"/>
                </a:solidFill>
              </a:rPr>
              <a:t>Signs</a:t>
            </a:r>
            <a:endParaRPr lang="en-US" dirty="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4113" y="1021309"/>
            <a:ext cx="2590800" cy="1943100"/>
          </a:xfrm>
          <a:prstGeom prst="rect">
            <a:avLst/>
          </a:prstGeom>
        </p:spPr>
      </p:pic>
      <p:sp>
        <p:nvSpPr>
          <p:cNvPr id="6" name="Rectangle 5"/>
          <p:cNvSpPr/>
          <p:nvPr/>
        </p:nvSpPr>
        <p:spPr>
          <a:xfrm>
            <a:off x="457199" y="3352051"/>
            <a:ext cx="8350625" cy="2031325"/>
          </a:xfrm>
          <a:prstGeom prst="rect">
            <a:avLst/>
          </a:prstGeom>
        </p:spPr>
        <p:txBody>
          <a:bodyPr wrap="square">
            <a:spAutoFit/>
          </a:bodyPr>
          <a:lstStyle/>
          <a:p>
            <a:r>
              <a:rPr lang="en-US" b="1" dirty="0"/>
              <a:t>1013.1 OFC Where required. </a:t>
            </a:r>
            <a:r>
              <a:rPr lang="en-US" dirty="0"/>
              <a:t>Exits and exit access doors shall be marked by an approved exit sign readily visible from any direction of egress travel. The path of egress travel to exits and within exits shall be marked by readily visible exit signs to clearly indicate the direction of egress travel in cases where the exit or the path of egress travel is not immediately visible to the occupants. Intervening means of egress doors within exits shall be marked by exit signs. Exit sign placement shall be such that no point in an exit access corridor or exit passageway is more than 100 feet (30 480 mm) .</a:t>
            </a:r>
          </a:p>
        </p:txBody>
      </p:sp>
    </p:spTree>
    <p:extLst>
      <p:ext uri="{BB962C8B-B14F-4D97-AF65-F5344CB8AC3E}">
        <p14:creationId xmlns:p14="http://schemas.microsoft.com/office/powerpoint/2010/main" val="3229115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26027"/>
            <a:ext cx="8294914" cy="790678"/>
          </a:xfrm>
        </p:spPr>
        <p:txBody>
          <a:bodyPr>
            <a:normAutofit/>
          </a:bodyPr>
          <a:lstStyle/>
          <a:p>
            <a:r>
              <a:rPr lang="en-US" sz="4400" dirty="0" smtClean="0"/>
              <a:t>	</a:t>
            </a:r>
            <a:r>
              <a:rPr lang="en-US" sz="4400" dirty="0" smtClean="0">
                <a:solidFill>
                  <a:schemeClr val="tx1"/>
                </a:solidFill>
              </a:rPr>
              <a:t>Emergency lighting equipment</a:t>
            </a:r>
            <a:endParaRPr lang="en-US" sz="4400" dirty="0">
              <a:solidFill>
                <a:schemeClr val="tx1"/>
              </a:solidFill>
            </a:endParaRPr>
          </a:p>
        </p:txBody>
      </p:sp>
      <p:sp>
        <p:nvSpPr>
          <p:cNvPr id="3" name="Content Placeholder 2"/>
          <p:cNvSpPr>
            <a:spLocks noGrp="1"/>
          </p:cNvSpPr>
          <p:nvPr>
            <p:ph sz="half" idx="2"/>
          </p:nvPr>
        </p:nvSpPr>
        <p:spPr>
          <a:xfrm>
            <a:off x="457200" y="1765738"/>
            <a:ext cx="8294914" cy="3873062"/>
          </a:xfrm>
        </p:spPr>
        <p:txBody>
          <a:bodyPr/>
          <a:lstStyle/>
          <a:p>
            <a:r>
              <a:rPr lang="en-US" sz="1800" dirty="0" smtClean="0"/>
              <a:t>(a) </a:t>
            </a:r>
            <a:r>
              <a:rPr lang="en-US" sz="1800" b="1" dirty="0" smtClean="0"/>
              <a:t>604.6.1</a:t>
            </a:r>
            <a:r>
              <a:rPr lang="en-US" sz="1800" dirty="0" smtClean="0"/>
              <a:t> Activation </a:t>
            </a:r>
            <a:r>
              <a:rPr lang="en-US" sz="1800" dirty="0"/>
              <a:t>test</a:t>
            </a:r>
            <a:r>
              <a:rPr lang="en-US" sz="1800" dirty="0" smtClean="0"/>
              <a:t>. An </a:t>
            </a:r>
            <a:r>
              <a:rPr lang="en-US" sz="1800" dirty="0"/>
              <a:t>activation test of </a:t>
            </a:r>
            <a:r>
              <a:rPr lang="en-US" sz="1800" dirty="0" smtClean="0"/>
              <a:t>the emergency </a:t>
            </a:r>
            <a:r>
              <a:rPr lang="en-US" sz="1800" dirty="0"/>
              <a:t>lighting equipment shall be completed monthly. The activation </a:t>
            </a:r>
            <a:r>
              <a:rPr lang="en-US" sz="1800" dirty="0" smtClean="0"/>
              <a:t>test shall </a:t>
            </a:r>
            <a:r>
              <a:rPr lang="en-US" sz="1800" dirty="0"/>
              <a:t>ensure the emergency lighting activates automatically upon </a:t>
            </a:r>
            <a:r>
              <a:rPr lang="en-US" sz="1800" dirty="0" smtClean="0"/>
              <a:t>normal electrical </a:t>
            </a:r>
            <a:r>
              <a:rPr lang="en-US" sz="1800" dirty="0"/>
              <a:t>disconnect and stays sufficiently illuminated for not less than 30seconds.</a:t>
            </a:r>
          </a:p>
          <a:p>
            <a:endParaRPr lang="en-US" sz="1800" dirty="0"/>
          </a:p>
          <a:p>
            <a:r>
              <a:rPr lang="en-US" sz="1800" dirty="0"/>
              <a:t>(i) </a:t>
            </a:r>
            <a:r>
              <a:rPr lang="en-US" sz="1800" b="1" dirty="0"/>
              <a:t>604.6.1.1</a:t>
            </a:r>
            <a:r>
              <a:rPr lang="en-US" sz="1800" dirty="0"/>
              <a:t> Activation test record. Records of tests shall </a:t>
            </a:r>
            <a:r>
              <a:rPr lang="en-US" sz="1800" dirty="0" smtClean="0"/>
              <a:t>be maintained</a:t>
            </a:r>
            <a:r>
              <a:rPr lang="en-US" sz="1800" dirty="0"/>
              <a:t>. </a:t>
            </a:r>
            <a:r>
              <a:rPr lang="en-US" sz="1800" dirty="0" smtClean="0"/>
              <a:t>Person completing </a:t>
            </a:r>
            <a:r>
              <a:rPr lang="en-US" sz="1800" dirty="0"/>
              <a:t>the test. </a:t>
            </a:r>
          </a:p>
          <a:p>
            <a:pPr marL="0" indent="0">
              <a:buNone/>
            </a:pPr>
            <a:endParaRPr lang="en-US" sz="1800" dirty="0"/>
          </a:p>
          <a:p>
            <a:r>
              <a:rPr lang="en-US" sz="1800" dirty="0"/>
              <a:t>(b) </a:t>
            </a:r>
            <a:r>
              <a:rPr lang="en-US" sz="1800" b="1" dirty="0" smtClean="0"/>
              <a:t>604.6.2</a:t>
            </a:r>
            <a:r>
              <a:rPr lang="en-US" sz="1800" dirty="0" smtClean="0"/>
              <a:t> Power </a:t>
            </a:r>
            <a:r>
              <a:rPr lang="en-US" sz="1800" dirty="0"/>
              <a:t>test</a:t>
            </a:r>
            <a:r>
              <a:rPr lang="en-US" sz="1800" dirty="0" smtClean="0"/>
              <a:t>. For </a:t>
            </a:r>
            <a:r>
              <a:rPr lang="en-US" sz="1800" dirty="0"/>
              <a:t>battery-powered </a:t>
            </a:r>
            <a:r>
              <a:rPr lang="en-US" sz="1800" dirty="0" smtClean="0"/>
              <a:t>emergency lighting</a:t>
            </a:r>
            <a:r>
              <a:rPr lang="en-US" sz="1800" dirty="0"/>
              <a:t>, a power test of the emergency lighting equipment shall be </a:t>
            </a:r>
            <a:r>
              <a:rPr lang="en-US" sz="1800" dirty="0" smtClean="0"/>
              <a:t>completed annually</a:t>
            </a:r>
            <a:r>
              <a:rPr lang="en-US" sz="1800" dirty="0"/>
              <a:t>. The power test shall operate the emergency lighting for not less </a:t>
            </a:r>
            <a:r>
              <a:rPr lang="en-US" sz="1800" dirty="0" smtClean="0"/>
              <a:t>than 90 </a:t>
            </a:r>
            <a:r>
              <a:rPr lang="en-US" sz="1800" dirty="0"/>
              <a:t>minutes and shall remain sufficiently illuminated for the duration of </a:t>
            </a:r>
            <a:r>
              <a:rPr lang="en-US" sz="1800" dirty="0" smtClean="0"/>
              <a:t>the test</a:t>
            </a:r>
            <a:r>
              <a:rPr lang="en-US" sz="1800" dirty="0"/>
              <a:t>.</a:t>
            </a:r>
          </a:p>
          <a:p>
            <a:endParaRPr lang="en-US" dirty="0"/>
          </a:p>
        </p:txBody>
      </p:sp>
    </p:spTree>
    <p:extLst>
      <p:ext uri="{BB962C8B-B14F-4D97-AF65-F5344CB8AC3E}">
        <p14:creationId xmlns:p14="http://schemas.microsoft.com/office/powerpoint/2010/main" val="1191178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08209" y="1268163"/>
            <a:ext cx="3810330" cy="3566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1418602" y="102549"/>
            <a:ext cx="5896598" cy="1015986"/>
          </a:xfrm>
        </p:spPr>
        <p:txBody>
          <a:bodyPr/>
          <a:lstStyle/>
          <a:p>
            <a:r>
              <a:rPr lang="en-US" b="1" dirty="0">
                <a:solidFill>
                  <a:schemeClr val="tx1"/>
                </a:solidFill>
              </a:rPr>
              <a:t>Direction of swing</a:t>
            </a:r>
            <a:endParaRPr lang="en-US" dirty="0">
              <a:solidFill>
                <a:schemeClr val="tx1"/>
              </a:solidFill>
            </a:endParaRPr>
          </a:p>
        </p:txBody>
      </p:sp>
      <p:sp>
        <p:nvSpPr>
          <p:cNvPr id="4" name="Rectangle 3"/>
          <p:cNvSpPr/>
          <p:nvPr/>
        </p:nvSpPr>
        <p:spPr>
          <a:xfrm>
            <a:off x="5144568" y="1759724"/>
            <a:ext cx="3367167" cy="2031325"/>
          </a:xfrm>
          <a:prstGeom prst="rect">
            <a:avLst/>
          </a:prstGeom>
        </p:spPr>
        <p:txBody>
          <a:bodyPr wrap="square">
            <a:spAutoFit/>
          </a:bodyPr>
          <a:lstStyle/>
          <a:p>
            <a:r>
              <a:rPr lang="en-US" b="1" dirty="0"/>
              <a:t>1010.1.2.1 OFC Direction of swing.</a:t>
            </a:r>
            <a:r>
              <a:rPr lang="en-US" dirty="0"/>
              <a:t> Pivot or side-hinged swinging doors shall swing in the direction of egress travel where serving a room or area containing an occupant load of 50 or more persons or a Group H occupancy. </a:t>
            </a:r>
          </a:p>
        </p:txBody>
      </p:sp>
    </p:spTree>
    <p:extLst>
      <p:ext uri="{BB962C8B-B14F-4D97-AF65-F5344CB8AC3E}">
        <p14:creationId xmlns:p14="http://schemas.microsoft.com/office/powerpoint/2010/main" val="249758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idx="1"/>
          </p:nvPr>
        </p:nvSpPr>
        <p:spPr>
          <a:xfrm>
            <a:off x="1482695" y="266296"/>
            <a:ext cx="5520777" cy="639762"/>
          </a:xfrm>
        </p:spPr>
        <p:txBody>
          <a:bodyPr>
            <a:noAutofit/>
          </a:bodyPr>
          <a:lstStyle/>
          <a:p>
            <a:pPr algn="ctr"/>
            <a:r>
              <a:rPr lang="en-US" sz="4400" dirty="0" smtClean="0">
                <a:solidFill>
                  <a:schemeClr val="tx1"/>
                </a:solidFill>
              </a:rPr>
              <a:t>Extension </a:t>
            </a:r>
            <a:r>
              <a:rPr lang="en-US" sz="4400" dirty="0">
                <a:solidFill>
                  <a:schemeClr val="tx1"/>
                </a:solidFill>
              </a:rPr>
              <a:t>Cords</a:t>
            </a:r>
          </a:p>
        </p:txBody>
      </p:sp>
      <p:sp>
        <p:nvSpPr>
          <p:cNvPr id="13" name="Content Placeholder 12"/>
          <p:cNvSpPr>
            <a:spLocks noGrp="1"/>
          </p:cNvSpPr>
          <p:nvPr>
            <p:ph sz="quarter" idx="4"/>
          </p:nvPr>
        </p:nvSpPr>
        <p:spPr>
          <a:xfrm>
            <a:off x="3606325" y="1059681"/>
            <a:ext cx="5234299" cy="4383990"/>
          </a:xfrm>
        </p:spPr>
        <p:txBody>
          <a:bodyPr anchor="ctr"/>
          <a:lstStyle/>
          <a:p>
            <a:pPr marL="0" lvl="2" indent="-342900">
              <a:lnSpc>
                <a:spcPct val="115000"/>
              </a:lnSpc>
              <a:spcBef>
                <a:spcPts val="0"/>
              </a:spcBef>
              <a:spcAft>
                <a:spcPts val="0"/>
              </a:spcAft>
            </a:pPr>
            <a:r>
              <a:rPr lang="en-US" dirty="0">
                <a:cs typeface="ＭＳ Ｐゴシック" charset="0"/>
              </a:rPr>
              <a:t>Are to be used portable appliances </a:t>
            </a:r>
            <a:r>
              <a:rPr lang="en-US" dirty="0" smtClean="0">
                <a:cs typeface="ＭＳ Ｐゴシック" charset="0"/>
              </a:rPr>
              <a:t>only </a:t>
            </a:r>
            <a:r>
              <a:rPr lang="en-US" b="1" dirty="0" smtClean="0">
                <a:cs typeface="ＭＳ Ｐゴシック" charset="0"/>
              </a:rPr>
              <a:t>605.5.1</a:t>
            </a:r>
            <a:r>
              <a:rPr lang="en-US" dirty="0" smtClean="0">
                <a:cs typeface="ＭＳ Ｐゴシック" charset="0"/>
              </a:rPr>
              <a:t> </a:t>
            </a:r>
            <a:r>
              <a:rPr lang="en-US" b="1" dirty="0">
                <a:cs typeface="ＭＳ Ｐゴシック" charset="0"/>
              </a:rPr>
              <a:t>OFC</a:t>
            </a:r>
          </a:p>
          <a:p>
            <a:pPr marL="0" lvl="2" indent="-342900">
              <a:lnSpc>
                <a:spcPct val="115000"/>
              </a:lnSpc>
              <a:spcBef>
                <a:spcPts val="0"/>
              </a:spcBef>
              <a:spcAft>
                <a:spcPts val="0"/>
              </a:spcAft>
            </a:pPr>
            <a:r>
              <a:rPr lang="en-US" dirty="0">
                <a:cs typeface="ＭＳ Ｐゴシック" charset="0"/>
              </a:rPr>
              <a:t>Are to be plugged directly into an approved </a:t>
            </a:r>
            <a:r>
              <a:rPr lang="en-US" dirty="0" smtClean="0">
                <a:cs typeface="ＭＳ Ｐゴシック" charset="0"/>
              </a:rPr>
              <a:t>receptacle </a:t>
            </a:r>
            <a:r>
              <a:rPr lang="en-US" dirty="0">
                <a:cs typeface="ＭＳ Ｐゴシック" charset="0"/>
              </a:rPr>
              <a:t>(outlet) </a:t>
            </a:r>
            <a:r>
              <a:rPr lang="en-US" b="1" dirty="0" smtClean="0">
                <a:cs typeface="ＭＳ Ｐゴシック" charset="0"/>
              </a:rPr>
              <a:t>605.5.1 </a:t>
            </a:r>
            <a:r>
              <a:rPr lang="en-US" b="1" dirty="0">
                <a:cs typeface="ＭＳ Ｐゴシック" charset="0"/>
              </a:rPr>
              <a:t>OFC</a:t>
            </a:r>
          </a:p>
          <a:p>
            <a:pPr marL="0" marR="0">
              <a:lnSpc>
                <a:spcPct val="115000"/>
              </a:lnSpc>
              <a:spcBef>
                <a:spcPts val="0"/>
              </a:spcBef>
              <a:spcAft>
                <a:spcPts val="0"/>
              </a:spcAft>
            </a:pPr>
            <a:r>
              <a:rPr lang="en-US" sz="1800" dirty="0" smtClean="0"/>
              <a:t>Shall </a:t>
            </a:r>
            <a:r>
              <a:rPr lang="en-US" sz="1800" dirty="0"/>
              <a:t>not be a substitute for permanent </a:t>
            </a:r>
            <a:r>
              <a:rPr lang="en-US" sz="1800" dirty="0" smtClean="0"/>
              <a:t>wiring </a:t>
            </a:r>
            <a:r>
              <a:rPr lang="en-US" sz="1800" b="1" dirty="0"/>
              <a:t>605.5 OFC</a:t>
            </a:r>
          </a:p>
          <a:p>
            <a:pPr marL="0" marR="0">
              <a:lnSpc>
                <a:spcPct val="115000"/>
              </a:lnSpc>
              <a:spcBef>
                <a:spcPts val="0"/>
              </a:spcBef>
              <a:spcAft>
                <a:spcPts val="0"/>
              </a:spcAft>
            </a:pPr>
            <a:r>
              <a:rPr lang="en-US" sz="1800" dirty="0"/>
              <a:t> </a:t>
            </a:r>
            <a:r>
              <a:rPr lang="en-US" sz="1800" dirty="0" smtClean="0"/>
              <a:t>Shall </a:t>
            </a:r>
            <a:r>
              <a:rPr lang="en-US" sz="1800" dirty="0"/>
              <a:t>not be extended through walls, </a:t>
            </a:r>
            <a:r>
              <a:rPr lang="en-US" sz="1800" dirty="0" smtClean="0"/>
              <a:t>ceilings</a:t>
            </a:r>
            <a:r>
              <a:rPr lang="en-US" sz="1800" dirty="0"/>
              <a:t>, floors, under doors, or floor </a:t>
            </a:r>
            <a:r>
              <a:rPr lang="en-US" sz="1800" dirty="0" smtClean="0"/>
              <a:t>coverings </a:t>
            </a:r>
            <a:r>
              <a:rPr lang="en-US" sz="1800" b="1" dirty="0"/>
              <a:t>605.5 OFC</a:t>
            </a:r>
          </a:p>
          <a:p>
            <a:pPr marL="0" marR="0">
              <a:lnSpc>
                <a:spcPct val="115000"/>
              </a:lnSpc>
              <a:spcBef>
                <a:spcPts val="0"/>
              </a:spcBef>
              <a:spcAft>
                <a:spcPts val="0"/>
              </a:spcAft>
            </a:pPr>
            <a:r>
              <a:rPr lang="en-US" sz="1800" dirty="0"/>
              <a:t> </a:t>
            </a:r>
            <a:r>
              <a:rPr lang="en-US" sz="1800" dirty="0" smtClean="0"/>
              <a:t>Shall </a:t>
            </a:r>
            <a:r>
              <a:rPr lang="en-US" sz="1800" dirty="0"/>
              <a:t>not be subject to environmental </a:t>
            </a:r>
            <a:r>
              <a:rPr lang="en-US" sz="1800" dirty="0" smtClean="0"/>
              <a:t>damage </a:t>
            </a:r>
            <a:r>
              <a:rPr lang="en-US" sz="1800" dirty="0"/>
              <a:t>or physical impact </a:t>
            </a:r>
            <a:r>
              <a:rPr lang="en-US" sz="1800" b="1" dirty="0"/>
              <a:t>605.5 OFC </a:t>
            </a:r>
            <a:endParaRPr lang="en-US" sz="1800"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24157" y="1216705"/>
            <a:ext cx="2904762" cy="35446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15344" y="146452"/>
            <a:ext cx="3905428" cy="921773"/>
          </a:xfrm>
        </p:spPr>
        <p:txBody>
          <a:bodyPr/>
          <a:lstStyle/>
          <a:p>
            <a:r>
              <a:rPr lang="en-US" b="1" dirty="0">
                <a:solidFill>
                  <a:schemeClr val="tx1"/>
                </a:solidFill>
              </a:rPr>
              <a:t>Bolt Locks</a:t>
            </a:r>
            <a:endParaRPr lang="en-US" dirty="0">
              <a:solidFill>
                <a:schemeClr val="tx1"/>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323" y="1065712"/>
            <a:ext cx="373697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702" y="1065712"/>
            <a:ext cx="3860800" cy="2895600"/>
          </a:xfrm>
          <a:prstGeom prst="rect">
            <a:avLst/>
          </a:prstGeom>
        </p:spPr>
      </p:pic>
      <p:sp>
        <p:nvSpPr>
          <p:cNvPr id="6" name="Rectangle 5"/>
          <p:cNvSpPr/>
          <p:nvPr/>
        </p:nvSpPr>
        <p:spPr>
          <a:xfrm>
            <a:off x="592323" y="3974044"/>
            <a:ext cx="8201299" cy="1554272"/>
          </a:xfrm>
          <a:prstGeom prst="rect">
            <a:avLst/>
          </a:prstGeom>
        </p:spPr>
        <p:txBody>
          <a:bodyPr wrap="square">
            <a:spAutoFit/>
          </a:bodyPr>
          <a:lstStyle/>
          <a:p>
            <a:endParaRPr lang="en-US" b="1" dirty="0"/>
          </a:p>
          <a:p>
            <a:pPr>
              <a:spcAft>
                <a:spcPts val="600"/>
              </a:spcAft>
            </a:pPr>
            <a:r>
              <a:rPr lang="en-US" b="1" dirty="0"/>
              <a:t>1010.1.9.4 OFC Bolt locks.</a:t>
            </a:r>
            <a:r>
              <a:rPr lang="en-US" dirty="0"/>
              <a:t> Manually operated flush bolts or surface bolts are not permitted.</a:t>
            </a:r>
          </a:p>
          <a:p>
            <a:r>
              <a:rPr lang="en-US" b="1" dirty="0"/>
              <a:t>1010.1.9.5 OFC Unlatching.</a:t>
            </a:r>
            <a:r>
              <a:rPr lang="en-US" dirty="0"/>
              <a:t> The unlatching of any door or leaf shall not require more than one operation.</a:t>
            </a:r>
          </a:p>
        </p:txBody>
      </p:sp>
    </p:spTree>
    <p:extLst>
      <p:ext uri="{BB962C8B-B14F-4D97-AF65-F5344CB8AC3E}">
        <p14:creationId xmlns:p14="http://schemas.microsoft.com/office/powerpoint/2010/main" val="2347580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2185101" y="1173627"/>
            <a:ext cx="4291956" cy="2712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50194" y="242484"/>
            <a:ext cx="9093806" cy="1143000"/>
          </a:xfrm>
        </p:spPr>
        <p:txBody>
          <a:bodyPr/>
          <a:lstStyle/>
          <a:p>
            <a:r>
              <a:rPr lang="en-US" b="1" dirty="0" smtClean="0">
                <a:solidFill>
                  <a:srgbClr val="000000"/>
                </a:solidFill>
                <a:latin typeface="Verdana" panose="020B0604030504040204" pitchFamily="34" charset="0"/>
              </a:rPr>
              <a:t>Emergency evacuation drills</a:t>
            </a:r>
            <a:endParaRPr lang="en-US" dirty="0"/>
          </a:p>
        </p:txBody>
      </p:sp>
      <p:sp>
        <p:nvSpPr>
          <p:cNvPr id="4" name="Rectangle 3"/>
          <p:cNvSpPr/>
          <p:nvPr/>
        </p:nvSpPr>
        <p:spPr>
          <a:xfrm>
            <a:off x="674741" y="4017531"/>
            <a:ext cx="7930874" cy="1477328"/>
          </a:xfrm>
          <a:prstGeom prst="rect">
            <a:avLst/>
          </a:prstGeom>
        </p:spPr>
        <p:txBody>
          <a:bodyPr wrap="square">
            <a:spAutoFit/>
          </a:bodyPr>
          <a:lstStyle/>
          <a:p>
            <a:pPr algn="just"/>
            <a:r>
              <a:rPr lang="en-US" b="1" dirty="0">
                <a:solidFill>
                  <a:srgbClr val="000000"/>
                </a:solidFill>
                <a:latin typeface="+mn-lt"/>
              </a:rPr>
              <a:t>405.1 OFC </a:t>
            </a:r>
            <a:r>
              <a:rPr lang="en-US" dirty="0">
                <a:solidFill>
                  <a:srgbClr val="000000"/>
                </a:solidFill>
                <a:latin typeface="+mn-lt"/>
              </a:rPr>
              <a:t>General. Emergency evacuation drills complying with paragraphs (E)(2) (405.2) to (E)(9)(405.9) of this rule shall be conducted not less than annually where fire safety and evacuation plans are required by paragraph (C)(403) of this rule or where required by the fire code official. Drills shall be designed in cooperation with the local authorities.</a:t>
            </a:r>
          </a:p>
        </p:txBody>
      </p:sp>
    </p:spTree>
    <p:extLst>
      <p:ext uri="{BB962C8B-B14F-4D97-AF65-F5344CB8AC3E}">
        <p14:creationId xmlns:p14="http://schemas.microsoft.com/office/powerpoint/2010/main" val="2787072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4593" y="576943"/>
            <a:ext cx="8954814" cy="639762"/>
          </a:xfrm>
        </p:spPr>
        <p:txBody>
          <a:bodyPr>
            <a:noAutofit/>
          </a:bodyPr>
          <a:lstStyle/>
          <a:p>
            <a:r>
              <a:rPr lang="en-US" sz="4400" dirty="0">
                <a:solidFill>
                  <a:srgbClr val="000000"/>
                </a:solidFill>
                <a:latin typeface="Verdana" panose="020B0604030504040204" pitchFamily="34" charset="0"/>
              </a:rPr>
              <a:t>Emergency evacuation </a:t>
            </a:r>
            <a:r>
              <a:rPr lang="en-US" sz="4400" dirty="0" smtClean="0">
                <a:solidFill>
                  <a:srgbClr val="000000"/>
                </a:solidFill>
                <a:latin typeface="Verdana" panose="020B0604030504040204" pitchFamily="34" charset="0"/>
              </a:rPr>
              <a:t>plan</a:t>
            </a:r>
            <a:endParaRPr lang="en-US" sz="4400" dirty="0"/>
          </a:p>
        </p:txBody>
      </p:sp>
      <p:pic>
        <p:nvPicPr>
          <p:cNvPr id="4" name="Content Placeholder 3"/>
          <p:cNvPicPr>
            <a:picLocks noGrp="1" noChangeAspect="1"/>
          </p:cNvPicPr>
          <p:nvPr>
            <p:ph sz="half" idx="2"/>
          </p:nvPr>
        </p:nvPicPr>
        <p:blipFill>
          <a:blip r:embed="rId2"/>
          <a:stretch>
            <a:fillRect/>
          </a:stretch>
        </p:blipFill>
        <p:spPr>
          <a:xfrm>
            <a:off x="1930242" y="1216025"/>
            <a:ext cx="5348603" cy="4422775"/>
          </a:xfrm>
          <a:prstGeom prst="rect">
            <a:avLst/>
          </a:prstGeom>
        </p:spPr>
      </p:pic>
    </p:spTree>
    <p:extLst>
      <p:ext uri="{BB962C8B-B14F-4D97-AF65-F5344CB8AC3E}">
        <p14:creationId xmlns:p14="http://schemas.microsoft.com/office/powerpoint/2010/main" val="1945434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half" idx="2"/>
          </p:nvPr>
        </p:nvSpPr>
        <p:spPr>
          <a:xfrm>
            <a:off x="358924" y="1678179"/>
            <a:ext cx="8294914" cy="3150196"/>
          </a:xfrm>
        </p:spPr>
        <p:txBody>
          <a:bodyPr>
            <a:normAutofit/>
          </a:bodyPr>
          <a:lstStyle/>
          <a:p>
            <a:pPr>
              <a:spcAft>
                <a:spcPts val="300"/>
              </a:spcAft>
            </a:pPr>
            <a:r>
              <a:rPr lang="en-US" sz="1800" dirty="0">
                <a:solidFill>
                  <a:srgbClr val="000000"/>
                </a:solidFill>
              </a:rPr>
              <a:t>(a) </a:t>
            </a:r>
            <a:r>
              <a:rPr lang="en-US" sz="1800" b="1" dirty="0" smtClean="0">
                <a:solidFill>
                  <a:srgbClr val="000000"/>
                </a:solidFill>
              </a:rPr>
              <a:t>405.1.1 OFC </a:t>
            </a:r>
            <a:r>
              <a:rPr lang="en-US" sz="1800" dirty="0" smtClean="0">
                <a:solidFill>
                  <a:srgbClr val="000000"/>
                </a:solidFill>
              </a:rPr>
              <a:t>Schools </a:t>
            </a:r>
            <a:r>
              <a:rPr lang="en-US" sz="1800" dirty="0">
                <a:solidFill>
                  <a:srgbClr val="000000"/>
                </a:solidFill>
              </a:rPr>
              <a:t>and children's homes. A principal or person in charge of a public or private school or educational institution having an average daily attendance of twenty or more pupils or a person in charge of any children's home or orphanage housing twenty or more minor persons shall instruct and train such children by means of drills or rapid dismissals so that such children in a sudden emergency may leave the building in the shortest possible time without confusion. Such drills or rapid dismissals shall be conducted in accordance with </a:t>
            </a:r>
            <a:r>
              <a:rPr lang="en-US" sz="1800" dirty="0" smtClean="0">
                <a:solidFill>
                  <a:srgbClr val="000000"/>
                </a:solidFill>
              </a:rPr>
              <a:t>the:</a:t>
            </a:r>
          </a:p>
          <a:p>
            <a:pPr>
              <a:spcAft>
                <a:spcPts val="300"/>
              </a:spcAft>
            </a:pPr>
            <a:r>
              <a:rPr lang="en-US" sz="1800" dirty="0"/>
              <a:t>Table 405.2 Fire and evacuation drill frequency and participation</a:t>
            </a:r>
            <a:endParaRPr lang="en-US" sz="1800" dirty="0">
              <a:solidFill>
                <a:srgbClr val="000000"/>
              </a:solidFill>
            </a:endParaRPr>
          </a:p>
          <a:p>
            <a:r>
              <a:rPr lang="en-US" sz="1800" dirty="0"/>
              <a:t>Group or </a:t>
            </a:r>
            <a:r>
              <a:rPr lang="en-US" sz="1800" dirty="0" smtClean="0"/>
              <a:t>occupancy        Frequency       Participation</a:t>
            </a:r>
          </a:p>
          <a:p>
            <a:r>
              <a:rPr lang="en-US" sz="1800" dirty="0" smtClean="0"/>
              <a:t>Group E			       Monthly	      All Occupants</a:t>
            </a:r>
            <a:endParaRPr lang="en-US" sz="1800" dirty="0"/>
          </a:p>
          <a:p>
            <a:pPr marL="0" indent="0">
              <a:buNone/>
            </a:pPr>
            <a:endParaRPr lang="en-US" sz="1800" dirty="0"/>
          </a:p>
        </p:txBody>
      </p:sp>
      <p:sp>
        <p:nvSpPr>
          <p:cNvPr id="2" name="Title 1"/>
          <p:cNvSpPr>
            <a:spLocks noGrp="1"/>
          </p:cNvSpPr>
          <p:nvPr>
            <p:ph type="title" idx="4294967295"/>
          </p:nvPr>
        </p:nvSpPr>
        <p:spPr>
          <a:xfrm>
            <a:off x="358924" y="293760"/>
            <a:ext cx="8229600" cy="1143000"/>
          </a:xfrm>
        </p:spPr>
        <p:txBody>
          <a:bodyPr/>
          <a:lstStyle/>
          <a:p>
            <a:r>
              <a:rPr lang="en-US" b="1" dirty="0">
                <a:solidFill>
                  <a:srgbClr val="000000"/>
                </a:solidFill>
                <a:cs typeface="Calibri" panose="020F0502020204030204" pitchFamily="34" charset="0"/>
              </a:rPr>
              <a:t>Emergency</a:t>
            </a:r>
            <a:r>
              <a:rPr lang="en-US" b="1" dirty="0">
                <a:solidFill>
                  <a:srgbClr val="000000"/>
                </a:solidFill>
              </a:rPr>
              <a:t> evacuation drills</a:t>
            </a:r>
            <a:endParaRPr lang="en-US" dirty="0"/>
          </a:p>
        </p:txBody>
      </p:sp>
    </p:spTree>
    <p:extLst>
      <p:ext uri="{BB962C8B-B14F-4D97-AF65-F5344CB8AC3E}">
        <p14:creationId xmlns:p14="http://schemas.microsoft.com/office/powerpoint/2010/main" val="151136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
            <a:ext cx="8294914" cy="1072055"/>
          </a:xfrm>
        </p:spPr>
        <p:txBody>
          <a:bodyPr>
            <a:noAutofit/>
          </a:bodyPr>
          <a:lstStyle/>
          <a:p>
            <a:r>
              <a:rPr lang="en-US" sz="4400" dirty="0" smtClean="0"/>
              <a:t>	            </a:t>
            </a:r>
            <a:r>
              <a:rPr lang="en-US" sz="4400" dirty="0" smtClean="0">
                <a:solidFill>
                  <a:schemeClr val="tx1"/>
                </a:solidFill>
              </a:rPr>
              <a:t>Fire Drill Checklist</a:t>
            </a:r>
            <a:endParaRPr lang="en-US" sz="4400" dirty="0">
              <a:solidFill>
                <a:schemeClr val="tx1"/>
              </a:solidFill>
            </a:endParaRPr>
          </a:p>
        </p:txBody>
      </p:sp>
      <p:sp>
        <p:nvSpPr>
          <p:cNvPr id="3" name="Content Placeholder 2"/>
          <p:cNvSpPr>
            <a:spLocks noGrp="1"/>
          </p:cNvSpPr>
          <p:nvPr>
            <p:ph sz="half" idx="2"/>
          </p:nvPr>
        </p:nvSpPr>
        <p:spPr/>
        <p:txBody>
          <a:bodyPr/>
          <a:lstStyle/>
          <a:p>
            <a:r>
              <a:rPr lang="en-US" sz="1800" dirty="0" smtClean="0"/>
              <a:t>Egress routes free of obstruction</a:t>
            </a:r>
          </a:p>
          <a:p>
            <a:r>
              <a:rPr lang="en-US" sz="1800" dirty="0" smtClean="0"/>
              <a:t>Exit doors are operating properly</a:t>
            </a:r>
          </a:p>
          <a:p>
            <a:r>
              <a:rPr lang="en-US" sz="1800" dirty="0" smtClean="0"/>
              <a:t>Drill preannounced </a:t>
            </a:r>
          </a:p>
          <a:p>
            <a:r>
              <a:rPr lang="en-US" sz="1800" dirty="0" smtClean="0"/>
              <a:t>Doors and windows closed</a:t>
            </a:r>
          </a:p>
          <a:p>
            <a:r>
              <a:rPr lang="en-US" sz="1800" dirty="0" smtClean="0"/>
              <a:t>Evacuation was orderly</a:t>
            </a:r>
          </a:p>
          <a:p>
            <a:r>
              <a:rPr lang="en-US" sz="1800" dirty="0" smtClean="0"/>
              <a:t>Meeting place at safe distance from building</a:t>
            </a:r>
          </a:p>
          <a:p>
            <a:r>
              <a:rPr lang="en-US" sz="1800" dirty="0" smtClean="0"/>
              <a:t>Monitored system</a:t>
            </a:r>
          </a:p>
          <a:p>
            <a:r>
              <a:rPr lang="en-US" sz="1800" dirty="0" smtClean="0"/>
              <a:t>FAO notified by alarm Co. </a:t>
            </a:r>
          </a:p>
          <a:p>
            <a:r>
              <a:rPr lang="en-US" sz="1800" dirty="0" smtClean="0"/>
              <a:t>911 called by school (OFC 401.3.2 Alarm activations. Upon activation of a fire alarm signal, employees or staff shall immediately notify the fire department.)</a:t>
            </a:r>
          </a:p>
          <a:p>
            <a:r>
              <a:rPr lang="en-US" sz="1800" dirty="0" smtClean="0"/>
              <a:t>All personal accounted for</a:t>
            </a:r>
          </a:p>
        </p:txBody>
      </p:sp>
    </p:spTree>
    <p:extLst>
      <p:ext uri="{BB962C8B-B14F-4D97-AF65-F5344CB8AC3E}">
        <p14:creationId xmlns:p14="http://schemas.microsoft.com/office/powerpoint/2010/main" val="39175009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257062"/>
            <a:ext cx="8294914" cy="639762"/>
          </a:xfrm>
        </p:spPr>
        <p:txBody>
          <a:bodyPr>
            <a:normAutofit fontScale="92500" lnSpcReduction="20000"/>
          </a:bodyPr>
          <a:lstStyle/>
          <a:p>
            <a:r>
              <a:rPr lang="en-US" sz="4400" dirty="0" smtClean="0">
                <a:solidFill>
                  <a:schemeClr val="tx1"/>
                </a:solidFill>
              </a:rPr>
              <a:t>                 Fire </a:t>
            </a:r>
            <a:r>
              <a:rPr lang="en-US" sz="4400" dirty="0">
                <a:solidFill>
                  <a:schemeClr val="tx1"/>
                </a:solidFill>
              </a:rPr>
              <a:t>Drill Checklist</a:t>
            </a:r>
          </a:p>
          <a:p>
            <a:endParaRPr lang="en-US" dirty="0"/>
          </a:p>
        </p:txBody>
      </p:sp>
      <p:pic>
        <p:nvPicPr>
          <p:cNvPr id="4" name="Content Placeholder 3"/>
          <p:cNvPicPr>
            <a:picLocks noGrp="1"/>
          </p:cNvPicPr>
          <p:nvPr>
            <p:ph sz="half" idx="2"/>
          </p:nvPr>
        </p:nvPicPr>
        <p:blipFill>
          <a:blip r:embed="rId2"/>
          <a:stretch>
            <a:fillRect/>
          </a:stretch>
        </p:blipFill>
        <p:spPr>
          <a:xfrm>
            <a:off x="2480442" y="462455"/>
            <a:ext cx="3993931" cy="5150069"/>
          </a:xfrm>
          <a:prstGeom prst="rect">
            <a:avLst/>
          </a:prstGeom>
        </p:spPr>
      </p:pic>
    </p:spTree>
    <p:extLst>
      <p:ext uri="{BB962C8B-B14F-4D97-AF65-F5344CB8AC3E}">
        <p14:creationId xmlns:p14="http://schemas.microsoft.com/office/powerpoint/2010/main" val="3628267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
            <a:ext cx="8294914" cy="758536"/>
          </a:xfrm>
        </p:spPr>
        <p:txBody>
          <a:bodyPr>
            <a:noAutofit/>
          </a:bodyPr>
          <a:lstStyle/>
          <a:p>
            <a:r>
              <a:rPr lang="en-US" sz="4400" dirty="0" smtClean="0"/>
              <a:t>						</a:t>
            </a:r>
            <a:r>
              <a:rPr lang="en-US" sz="4400" dirty="0" smtClean="0">
                <a:solidFill>
                  <a:schemeClr val="tx1"/>
                </a:solidFill>
              </a:rPr>
              <a:t>Fire Lanes</a:t>
            </a:r>
            <a:endParaRPr lang="en-US" sz="4400" dirty="0">
              <a:solidFill>
                <a:schemeClr val="tx1"/>
              </a:solidFill>
            </a:endParaRPr>
          </a:p>
        </p:txBody>
      </p:sp>
      <p:sp>
        <p:nvSpPr>
          <p:cNvPr id="3" name="Content Placeholder 2"/>
          <p:cNvSpPr>
            <a:spLocks noGrp="1"/>
          </p:cNvSpPr>
          <p:nvPr>
            <p:ph sz="half" idx="2"/>
          </p:nvPr>
        </p:nvSpPr>
        <p:spPr/>
        <p:txBody>
          <a:bodyPr/>
          <a:lstStyle/>
          <a:p>
            <a:endParaRPr lang="en-US" sz="1800" b="1" dirty="0" smtClean="0"/>
          </a:p>
          <a:p>
            <a:endParaRPr lang="en-US" sz="1800" b="1" dirty="0"/>
          </a:p>
          <a:p>
            <a:endParaRPr lang="en-US" sz="1800" b="1" dirty="0" smtClean="0"/>
          </a:p>
          <a:p>
            <a:endParaRPr lang="en-US" sz="1800" b="1" dirty="0"/>
          </a:p>
          <a:p>
            <a:endParaRPr lang="en-US" sz="1800" b="1" dirty="0" smtClean="0"/>
          </a:p>
          <a:p>
            <a:endParaRPr lang="en-US" sz="1800" b="1" dirty="0"/>
          </a:p>
          <a:p>
            <a:pPr marL="0" indent="0">
              <a:buNone/>
            </a:pPr>
            <a:r>
              <a:rPr lang="en-US" sz="1800" b="1" dirty="0" smtClean="0"/>
              <a:t>503</a:t>
            </a:r>
            <a:r>
              <a:rPr lang="en-US" sz="1800" b="1" dirty="0"/>
              <a:t>. 1.1 Buildings and facilities. </a:t>
            </a:r>
            <a:r>
              <a:rPr lang="en-US" sz="1800" dirty="0"/>
              <a:t>Approved fire apparatus access roads shall be provided for every facility, building or portion of a building hereafter constructed or moved into or within the jurisdiction </a:t>
            </a:r>
            <a:r>
              <a:rPr lang="en-US" sz="1800" i="1" dirty="0"/>
              <a:t>which are not readily accessible from a public and/or private street. </a:t>
            </a:r>
            <a:r>
              <a:rPr lang="en-US" sz="1800" dirty="0"/>
              <a:t>The fire apparatus access road shall comply with the requirements of this </a:t>
            </a:r>
            <a:r>
              <a:rPr lang="en-US" sz="1800" i="1" dirty="0"/>
              <a:t>paragraph </a:t>
            </a:r>
            <a:r>
              <a:rPr lang="en-US" sz="1800" dirty="0"/>
              <a:t>and shall extend to within 150 feet (45 720 mm) of all portions of the facility and all portions of the exterior walls of the first story of the building as measured by an approved route around the exterior of the building or facility.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9924" y="655595"/>
            <a:ext cx="1885223" cy="2513631"/>
          </a:xfrm>
          <a:prstGeom prst="rect">
            <a:avLst/>
          </a:prstGeom>
        </p:spPr>
      </p:pic>
    </p:spTree>
    <p:extLst>
      <p:ext uri="{BB962C8B-B14F-4D97-AF65-F5344CB8AC3E}">
        <p14:creationId xmlns:p14="http://schemas.microsoft.com/office/powerpoint/2010/main" val="3127295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14097" y="-157655"/>
            <a:ext cx="6705305" cy="1765738"/>
          </a:xfrm>
        </p:spPr>
        <p:txBody>
          <a:bodyPr>
            <a:noAutofit/>
          </a:bodyPr>
          <a:lstStyle/>
          <a:p>
            <a:pPr algn="ctr"/>
            <a:r>
              <a:rPr lang="en-US" sz="4400" dirty="0">
                <a:solidFill>
                  <a:schemeClr val="tx1"/>
                </a:solidFill>
              </a:rPr>
              <a:t>Fire Investigations/Set Fires On School Grounds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722" y="1722910"/>
            <a:ext cx="8000204" cy="3743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2657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b="1" dirty="0">
                <a:solidFill>
                  <a:schemeClr val="tx1"/>
                </a:solidFill>
              </a:rPr>
              <a:t>Procedure in the event of fire</a:t>
            </a:r>
            <a:endParaRPr lang="en-US" dirty="0">
              <a:solidFill>
                <a:schemeClr val="tx1"/>
              </a:solidFill>
            </a:endParaRPr>
          </a:p>
        </p:txBody>
      </p:sp>
      <p:sp>
        <p:nvSpPr>
          <p:cNvPr id="4" name="Rectangle 3"/>
          <p:cNvSpPr/>
          <p:nvPr/>
        </p:nvSpPr>
        <p:spPr>
          <a:xfrm>
            <a:off x="479612" y="1204957"/>
            <a:ext cx="8229600" cy="3970318"/>
          </a:xfrm>
          <a:prstGeom prst="rect">
            <a:avLst/>
          </a:prstGeom>
        </p:spPr>
        <p:txBody>
          <a:bodyPr wrap="square">
            <a:spAutoFit/>
          </a:bodyPr>
          <a:lstStyle/>
          <a:p>
            <a:endParaRPr lang="en-US" dirty="0"/>
          </a:p>
          <a:p>
            <a:r>
              <a:rPr lang="en-US" dirty="0"/>
              <a:t>(1)</a:t>
            </a:r>
            <a:r>
              <a:rPr lang="en-US" b="1" dirty="0"/>
              <a:t> </a:t>
            </a:r>
            <a:r>
              <a:rPr lang="en-US" b="1" dirty="0" smtClean="0"/>
              <a:t>117.1 OFC </a:t>
            </a:r>
            <a:r>
              <a:rPr lang="en-US" b="1" dirty="0"/>
              <a:t>Notification of fires in buildings. </a:t>
            </a:r>
            <a:r>
              <a:rPr lang="en-US" dirty="0"/>
              <a:t>In the event of an unfriendly fire </a:t>
            </a:r>
            <a:r>
              <a:rPr lang="en-US" dirty="0" smtClean="0"/>
              <a:t>in </a:t>
            </a:r>
            <a:r>
              <a:rPr lang="en-US" dirty="0"/>
              <a:t>any building regulated by the building </a:t>
            </a:r>
            <a:r>
              <a:rPr lang="en-US" dirty="0" smtClean="0"/>
              <a:t>code, </a:t>
            </a:r>
            <a:r>
              <a:rPr lang="en-US" dirty="0"/>
              <a:t>the responsible person </a:t>
            </a:r>
            <a:r>
              <a:rPr lang="en-US" dirty="0" smtClean="0"/>
              <a:t>shall, immediately </a:t>
            </a:r>
            <a:r>
              <a:rPr lang="en-US" dirty="0"/>
              <a:t>and with all reasonable dispatch and diligence, call or otherwise notify the fire department concerning the fire and shall spread an alarm immediately to all occupants of the building.</a:t>
            </a:r>
          </a:p>
          <a:p>
            <a:endParaRPr lang="en-US" dirty="0"/>
          </a:p>
          <a:p>
            <a:r>
              <a:rPr lang="en-US" dirty="0"/>
              <a:t>(2) </a:t>
            </a:r>
            <a:r>
              <a:rPr lang="en-US" b="1" dirty="0" smtClean="0"/>
              <a:t>117.2 OFC</a:t>
            </a:r>
            <a:r>
              <a:rPr lang="en-US" dirty="0" smtClean="0"/>
              <a:t> </a:t>
            </a:r>
            <a:r>
              <a:rPr lang="en-US" b="1" dirty="0"/>
              <a:t>Notification of fires at a premises. </a:t>
            </a:r>
            <a:r>
              <a:rPr lang="en-US" dirty="0"/>
              <a:t>In the event of an unfriendly fire </a:t>
            </a:r>
            <a:r>
              <a:rPr lang="en-US" dirty="0" smtClean="0"/>
              <a:t>at </a:t>
            </a:r>
            <a:r>
              <a:rPr lang="en-US" dirty="0"/>
              <a:t>any premises, the responsible person </a:t>
            </a:r>
            <a:r>
              <a:rPr lang="en-US" dirty="0" smtClean="0"/>
              <a:t>shall </a:t>
            </a:r>
            <a:r>
              <a:rPr lang="en-US" dirty="0"/>
              <a:t>immediately and with all reasonable dispatch and diligence, call or otherwise notify the fire department concerning the fire and shall spread an alarm immediately to all occupants of the premises.</a:t>
            </a:r>
          </a:p>
          <a:p>
            <a:endParaRPr lang="en-US" dirty="0"/>
          </a:p>
          <a:p>
            <a:r>
              <a:rPr lang="en-US" dirty="0"/>
              <a:t>(3)</a:t>
            </a:r>
            <a:r>
              <a:rPr lang="en-US" b="1" dirty="0"/>
              <a:t> </a:t>
            </a:r>
            <a:r>
              <a:rPr lang="en-US" b="1" dirty="0" smtClean="0"/>
              <a:t>117.3 OFC </a:t>
            </a:r>
            <a:r>
              <a:rPr lang="en-US" b="1" dirty="0"/>
              <a:t>Reporting of fires. </a:t>
            </a:r>
            <a:r>
              <a:rPr lang="en-US" dirty="0"/>
              <a:t>Unfriendly fires shall be reported to the fire department having jurisdiction. </a:t>
            </a:r>
          </a:p>
        </p:txBody>
      </p:sp>
    </p:spTree>
    <p:extLst>
      <p:ext uri="{BB962C8B-B14F-4D97-AF65-F5344CB8AC3E}">
        <p14:creationId xmlns:p14="http://schemas.microsoft.com/office/powerpoint/2010/main" val="859358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a:spLocks noGrp="1"/>
          </p:cNvSpPr>
          <p:nvPr>
            <p:ph sz="half" idx="2"/>
          </p:nvPr>
        </p:nvSpPr>
        <p:spPr>
          <a:xfrm>
            <a:off x="456589" y="1902372"/>
            <a:ext cx="8294914" cy="3531476"/>
          </a:xfrm>
        </p:spPr>
        <p:txBody>
          <a:bodyPr/>
          <a:lstStyle/>
          <a:p>
            <a:pPr algn="l">
              <a:buFont typeface="Arial" panose="020B0604020202020204" pitchFamily="34" charset="0"/>
              <a:buChar char="•"/>
            </a:pPr>
            <a:r>
              <a:rPr lang="en-US" sz="1800" dirty="0" smtClean="0"/>
              <a:t>Educating youth about fire safety &amp; consequences of fire-play</a:t>
            </a:r>
          </a:p>
          <a:p>
            <a:pPr algn="l">
              <a:buFont typeface="Arial" panose="020B0604020202020204" pitchFamily="34" charset="0"/>
              <a:buChar char="•"/>
            </a:pPr>
            <a:r>
              <a:rPr lang="en-US" sz="1800" dirty="0" smtClean="0"/>
              <a:t>Attempting to intervene and modify behaviors of fire-curious youth before a serious injury or fatality occurs by fire. </a:t>
            </a:r>
          </a:p>
          <a:p>
            <a:pPr algn="l">
              <a:buFont typeface="Arial" panose="020B0604020202020204" pitchFamily="34" charset="0"/>
              <a:buChar char="•"/>
            </a:pPr>
            <a:r>
              <a:rPr lang="en-US" sz="1800" dirty="0" smtClean="0"/>
              <a:t>Can be referred by family, hospital, child &amp; family services, or the juvenile court system; </a:t>
            </a:r>
            <a:r>
              <a:rPr lang="en-US" sz="1800" dirty="0"/>
              <a:t>h</a:t>
            </a:r>
            <a:r>
              <a:rPr lang="en-US" sz="1800" dirty="0" smtClean="0"/>
              <a:t>owever:</a:t>
            </a:r>
          </a:p>
          <a:p>
            <a:pPr algn="l">
              <a:buFont typeface="Arial" panose="020B0604020202020204" pitchFamily="34" charset="0"/>
              <a:buChar char="•"/>
            </a:pPr>
            <a:r>
              <a:rPr lang="en-US" sz="1800" dirty="0" smtClean="0"/>
              <a:t>A fire Investigator must be called to interview the child &amp; family and gather significant information in order to enter the youth into the program.</a:t>
            </a:r>
          </a:p>
          <a:p>
            <a:pPr algn="l">
              <a:buFont typeface="Arial" panose="020B0604020202020204" pitchFamily="34" charset="0"/>
              <a:buChar char="•"/>
            </a:pPr>
            <a:r>
              <a:rPr lang="en-US" sz="1800" dirty="0" smtClean="0"/>
              <a:t>A referral cannot be made to the program without a preliminary investigation by the Columbus Fire &amp; Explosives Investigation Unit.</a:t>
            </a:r>
          </a:p>
          <a:p>
            <a:pPr algn="l">
              <a:buFont typeface="Arial" panose="020B0604020202020204" pitchFamily="34" charset="0"/>
              <a:buChar char="•"/>
            </a:pPr>
            <a:r>
              <a:rPr lang="en-US" sz="1800" dirty="0" smtClean="0"/>
              <a:t>May be utilized in lieu of filing criminal charges.</a:t>
            </a:r>
          </a:p>
        </p:txBody>
      </p:sp>
      <p:sp>
        <p:nvSpPr>
          <p:cNvPr id="6" name="Text Placeholder 5"/>
          <p:cNvSpPr>
            <a:spLocks noGrp="1"/>
          </p:cNvSpPr>
          <p:nvPr>
            <p:ph type="body" idx="1"/>
          </p:nvPr>
        </p:nvSpPr>
        <p:spPr>
          <a:xfrm>
            <a:off x="568294" y="0"/>
            <a:ext cx="8071504" cy="1744717"/>
          </a:xfrm>
        </p:spPr>
        <p:txBody>
          <a:bodyPr>
            <a:noAutofit/>
          </a:bodyPr>
          <a:lstStyle/>
          <a:p>
            <a:pPr algn="ctr"/>
            <a:r>
              <a:rPr lang="en-US" sz="4400" dirty="0">
                <a:solidFill>
                  <a:schemeClr val="tx1"/>
                </a:solidFill>
              </a:rPr>
              <a:t>Youth Firesetter Prevention &amp; Intervention Program</a:t>
            </a:r>
          </a:p>
        </p:txBody>
      </p:sp>
    </p:spTree>
    <p:extLst>
      <p:ext uri="{BB962C8B-B14F-4D97-AF65-F5344CB8AC3E}">
        <p14:creationId xmlns:p14="http://schemas.microsoft.com/office/powerpoint/2010/main" val="4220060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txBox="1">
            <a:spLocks/>
          </p:cNvSpPr>
          <p:nvPr/>
        </p:nvSpPr>
        <p:spPr bwMode="auto">
          <a:xfrm>
            <a:off x="966952" y="4161091"/>
            <a:ext cx="7147034" cy="15304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charset="0"/>
              <a:buChar char="•"/>
              <a:defRPr sz="3200" kern="1200" baseline="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baseline="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baseline="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baseline="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baseline="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Shall be listed in accordance with UL 1363 </a:t>
            </a:r>
            <a:r>
              <a:rPr lang="en-US" sz="1800" b="1" dirty="0" smtClean="0"/>
              <a:t>605.4.1 OFC</a:t>
            </a:r>
          </a:p>
          <a:p>
            <a:r>
              <a:rPr lang="en-US" sz="1800" dirty="0" smtClean="0"/>
              <a:t>Power strips are to be equipped with overcurrent protection </a:t>
            </a:r>
            <a:r>
              <a:rPr lang="en-US" sz="1800" b="1" dirty="0" smtClean="0"/>
              <a:t>605.4.1 OFC</a:t>
            </a:r>
          </a:p>
          <a:p>
            <a:r>
              <a:rPr lang="en-US" sz="1800" dirty="0" smtClean="0"/>
              <a:t>Shall be directly connected to a permanently installed receptacle (outlet) </a:t>
            </a:r>
            <a:r>
              <a:rPr lang="en-US" sz="1800" b="1" dirty="0" smtClean="0"/>
              <a:t>605.4.2 OFC</a:t>
            </a:r>
            <a:endParaRPr lang="en-US" sz="1800" b="1" dirty="0"/>
          </a:p>
        </p:txBody>
      </p:sp>
      <p:sp>
        <p:nvSpPr>
          <p:cNvPr id="9" name="Title 1"/>
          <p:cNvSpPr>
            <a:spLocks noGrp="1"/>
          </p:cNvSpPr>
          <p:nvPr>
            <p:ph type="body" idx="1"/>
          </p:nvPr>
        </p:nvSpPr>
        <p:spPr>
          <a:xfrm>
            <a:off x="2221907" y="257062"/>
            <a:ext cx="5104688" cy="639762"/>
          </a:xfrm>
        </p:spPr>
        <p:txBody>
          <a:bodyPr>
            <a:noAutofit/>
          </a:bodyPr>
          <a:lstStyle/>
          <a:p>
            <a:pPr algn="ctr"/>
            <a:r>
              <a:rPr lang="en-US" sz="4400" b="1" dirty="0" smtClean="0">
                <a:solidFill>
                  <a:schemeClr val="tx1"/>
                </a:solidFill>
              </a:rPr>
              <a:t>Power Taps  ( Strips)</a:t>
            </a:r>
            <a:endParaRPr lang="en-US" sz="4400" b="1" dirty="0">
              <a:solidFill>
                <a:schemeClr val="tx1"/>
              </a:solidFill>
            </a:endParaRPr>
          </a:p>
        </p:txBody>
      </p:sp>
      <p:pic>
        <p:nvPicPr>
          <p:cNvPr id="11"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6897" y="1196411"/>
            <a:ext cx="4648010" cy="2896313"/>
          </a:xfrm>
          <a:prstGeom prst="rect">
            <a:avLst/>
          </a:prstGeom>
        </p:spPr>
      </p:pic>
    </p:spTree>
    <p:extLst>
      <p:ext uri="{BB962C8B-B14F-4D97-AF65-F5344CB8AC3E}">
        <p14:creationId xmlns:p14="http://schemas.microsoft.com/office/powerpoint/2010/main" val="3839819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087" y="-62820"/>
            <a:ext cx="8294914" cy="730125"/>
          </a:xfrm>
        </p:spPr>
        <p:txBody>
          <a:bodyPr>
            <a:noAutofit/>
          </a:bodyPr>
          <a:lstStyle/>
          <a:p>
            <a:r>
              <a:rPr lang="en-US" sz="4400" dirty="0" smtClean="0"/>
              <a:t>  </a:t>
            </a:r>
            <a:r>
              <a:rPr lang="en-US" sz="4400" dirty="0" smtClean="0">
                <a:solidFill>
                  <a:schemeClr val="tx1"/>
                </a:solidFill>
              </a:rPr>
              <a:t>School Self Inspection Checklist</a:t>
            </a:r>
            <a:endParaRPr lang="en-US" sz="4400" dirty="0">
              <a:solidFill>
                <a:schemeClr val="tx1"/>
              </a:solidFill>
            </a:endParaRP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992784" y="667306"/>
            <a:ext cx="4555161" cy="4971494"/>
          </a:xfrm>
        </p:spPr>
      </p:pic>
    </p:spTree>
    <p:extLst>
      <p:ext uri="{BB962C8B-B14F-4D97-AF65-F5344CB8AC3E}">
        <p14:creationId xmlns:p14="http://schemas.microsoft.com/office/powerpoint/2010/main" val="230175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087" y="-1"/>
            <a:ext cx="8294914" cy="731737"/>
          </a:xfrm>
        </p:spPr>
        <p:txBody>
          <a:bodyPr>
            <a:noAutofit/>
          </a:bodyPr>
          <a:lstStyle/>
          <a:p>
            <a:pPr algn="ctr"/>
            <a:r>
              <a:rPr lang="en-US" sz="4400" dirty="0">
                <a:solidFill>
                  <a:schemeClr val="tx1"/>
                </a:solidFill>
              </a:rPr>
              <a:t> School Self Inspection Checklist</a:t>
            </a:r>
          </a:p>
        </p:txBody>
      </p:sp>
      <p:pic>
        <p:nvPicPr>
          <p:cNvPr id="4" name="Content Placeholder 3"/>
          <p:cNvPicPr>
            <a:picLocks noGrp="1" noChangeAspect="1"/>
          </p:cNvPicPr>
          <p:nvPr>
            <p:ph sz="half" idx="2"/>
          </p:nvPr>
        </p:nvPicPr>
        <p:blipFill>
          <a:blip r:embed="rId2"/>
          <a:stretch>
            <a:fillRect/>
          </a:stretch>
        </p:blipFill>
        <p:spPr>
          <a:xfrm>
            <a:off x="2020753" y="731737"/>
            <a:ext cx="4548213" cy="4907064"/>
          </a:xfrm>
          <a:prstGeom prst="rect">
            <a:avLst/>
          </a:prstGeom>
        </p:spPr>
      </p:pic>
    </p:spTree>
    <p:extLst>
      <p:ext uri="{BB962C8B-B14F-4D97-AF65-F5344CB8AC3E}">
        <p14:creationId xmlns:p14="http://schemas.microsoft.com/office/powerpoint/2010/main" val="184443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43686" y="-1427"/>
            <a:ext cx="8294914" cy="712823"/>
          </a:xfrm>
        </p:spPr>
        <p:txBody>
          <a:bodyPr>
            <a:normAutofit fontScale="25000" lnSpcReduction="20000"/>
          </a:bodyPr>
          <a:lstStyle/>
          <a:p>
            <a:r>
              <a:rPr lang="en-US" dirty="0"/>
              <a:t> </a:t>
            </a:r>
            <a:endParaRPr lang="en-US" dirty="0" smtClean="0"/>
          </a:p>
          <a:p>
            <a:pPr algn="ctr"/>
            <a:r>
              <a:rPr lang="en-US" sz="17600" dirty="0" smtClean="0">
                <a:solidFill>
                  <a:schemeClr val="tx1"/>
                </a:solidFill>
              </a:rPr>
              <a:t>School </a:t>
            </a:r>
            <a:r>
              <a:rPr lang="en-US" sz="17600" dirty="0">
                <a:solidFill>
                  <a:schemeClr val="tx1"/>
                </a:solidFill>
              </a:rPr>
              <a:t>Self Inspection Checklist</a:t>
            </a:r>
          </a:p>
          <a:p>
            <a:endParaRPr lang="en-US" dirty="0"/>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001000" y="711397"/>
            <a:ext cx="4988379" cy="4953678"/>
          </a:xfrm>
        </p:spPr>
      </p:pic>
    </p:spTree>
    <p:extLst>
      <p:ext uri="{BB962C8B-B14F-4D97-AF65-F5344CB8AC3E}">
        <p14:creationId xmlns:p14="http://schemas.microsoft.com/office/powerpoint/2010/main" val="3983624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4197" y="257062"/>
            <a:ext cx="8294914" cy="639762"/>
          </a:xfrm>
        </p:spPr>
        <p:txBody>
          <a:bodyPr>
            <a:noAutofit/>
          </a:bodyPr>
          <a:lstStyle/>
          <a:p>
            <a:r>
              <a:rPr lang="en-US" sz="4400" dirty="0" smtClean="0">
                <a:solidFill>
                  <a:schemeClr val="tx1"/>
                </a:solidFill>
              </a:rPr>
              <a:t>                        Contacts</a:t>
            </a:r>
            <a:endParaRPr lang="en-US" sz="4400" dirty="0">
              <a:solidFill>
                <a:schemeClr val="tx1"/>
              </a:solidFill>
            </a:endParaRPr>
          </a:p>
        </p:txBody>
      </p:sp>
      <p:sp>
        <p:nvSpPr>
          <p:cNvPr id="3" name="Content Placeholder 2"/>
          <p:cNvSpPr>
            <a:spLocks noGrp="1"/>
          </p:cNvSpPr>
          <p:nvPr>
            <p:ph sz="half" idx="2"/>
          </p:nvPr>
        </p:nvSpPr>
        <p:spPr>
          <a:xfrm>
            <a:off x="626218" y="956565"/>
            <a:ext cx="8294914" cy="4422095"/>
          </a:xfrm>
        </p:spPr>
        <p:txBody>
          <a:bodyPr/>
          <a:lstStyle/>
          <a:p>
            <a:pPr marL="0" indent="0">
              <a:buNone/>
            </a:pPr>
            <a:r>
              <a:rPr lang="en-US" sz="1800" dirty="0" smtClean="0"/>
              <a:t>FF Terry Mason 						FF Jeff Harris</a:t>
            </a:r>
          </a:p>
          <a:p>
            <a:pPr marL="0" indent="0">
              <a:buNone/>
            </a:pPr>
            <a:r>
              <a:rPr lang="en-US" sz="1800" dirty="0" smtClean="0"/>
              <a:t>Prevention </a:t>
            </a:r>
            <a:r>
              <a:rPr lang="en-US" sz="1800" dirty="0" smtClean="0"/>
              <a:t>71</a:t>
            </a:r>
            <a:r>
              <a:rPr lang="en-US" sz="1800" dirty="0" smtClean="0"/>
              <a:t>						         Prevention </a:t>
            </a:r>
            <a:r>
              <a:rPr lang="en-US" sz="1800" dirty="0" smtClean="0"/>
              <a:t>72</a:t>
            </a:r>
            <a:endParaRPr lang="en-US" sz="1800" dirty="0" smtClean="0"/>
          </a:p>
          <a:p>
            <a:pPr marL="0" indent="0">
              <a:buNone/>
            </a:pPr>
            <a:r>
              <a:rPr lang="en-US" sz="1800" dirty="0" smtClean="0"/>
              <a:t>T (614) 645-6741 Ext: </a:t>
            </a:r>
            <a:r>
              <a:rPr lang="en-US" sz="1800" dirty="0" smtClean="0"/>
              <a:t>75671</a:t>
            </a:r>
            <a:r>
              <a:rPr lang="en-US" sz="1800" dirty="0" smtClean="0"/>
              <a:t>			         T (614) 645-6741 Ext: </a:t>
            </a:r>
            <a:r>
              <a:rPr lang="en-US" sz="1800" dirty="0" smtClean="0"/>
              <a:t>75672</a:t>
            </a:r>
            <a:endParaRPr lang="en-US" sz="1800" dirty="0" smtClean="0"/>
          </a:p>
          <a:p>
            <a:pPr marL="0" indent="0">
              <a:buNone/>
            </a:pPr>
            <a:r>
              <a:rPr lang="en-US" sz="1800" dirty="0" smtClean="0"/>
              <a:t>C (614) 330-3246						C (614) 778-4235</a:t>
            </a:r>
          </a:p>
          <a:p>
            <a:pPr marL="0" indent="0">
              <a:buNone/>
            </a:pPr>
            <a:r>
              <a:rPr lang="en-US" sz="1800" dirty="0" smtClean="0">
                <a:hlinkClick r:id="rId2"/>
              </a:rPr>
              <a:t>TLMason@Columbus.gov</a:t>
            </a:r>
            <a:r>
              <a:rPr lang="en-US" sz="1800" dirty="0" smtClean="0"/>
              <a:t>				 </a:t>
            </a:r>
            <a:r>
              <a:rPr lang="en-US" sz="1800" dirty="0" smtClean="0">
                <a:hlinkClick r:id="rId3"/>
              </a:rPr>
              <a:t>JNHarris@Columbus.gov</a:t>
            </a:r>
            <a:r>
              <a:rPr lang="en-US" sz="1800" dirty="0" smtClean="0"/>
              <a:t>	</a:t>
            </a:r>
          </a:p>
          <a:p>
            <a:pPr marL="0" indent="0">
              <a:buNone/>
            </a:pPr>
            <a:endParaRPr lang="en-US" sz="1800" b="1" cap="all" dirty="0" smtClean="0"/>
          </a:p>
          <a:p>
            <a:pPr marL="0" indent="0">
              <a:buNone/>
            </a:pPr>
            <a:r>
              <a:rPr lang="en-US" sz="1800" b="1" cap="all" dirty="0" smtClean="0"/>
              <a:t>CONTACT </a:t>
            </a:r>
            <a:r>
              <a:rPr lang="en-US" sz="1800" b="1" cap="all" dirty="0"/>
              <a:t>INFO</a:t>
            </a:r>
            <a:r>
              <a:rPr lang="en-US" sz="1800" dirty="0"/>
              <a:t> </a:t>
            </a:r>
            <a:r>
              <a:rPr lang="en-US" sz="1800" b="1" dirty="0"/>
              <a:t>Columbus Division of Fire</a:t>
            </a:r>
            <a:r>
              <a:rPr lang="en-US" sz="1800" dirty="0"/>
              <a:t/>
            </a:r>
            <a:br>
              <a:rPr lang="en-US" sz="1800" dirty="0"/>
            </a:br>
            <a:r>
              <a:rPr lang="en-US" sz="1800" dirty="0"/>
              <a:t>3639 Parsons Ave </a:t>
            </a:r>
            <a:br>
              <a:rPr lang="en-US" sz="1800" dirty="0"/>
            </a:br>
            <a:r>
              <a:rPr lang="en-US" sz="1800" dirty="0"/>
              <a:t>Columbus, Ohio 43207 </a:t>
            </a:r>
            <a:br>
              <a:rPr lang="en-US" sz="1800" dirty="0"/>
            </a:br>
            <a:r>
              <a:rPr lang="en-US" sz="1800" b="1" dirty="0"/>
              <a:t>Office</a:t>
            </a:r>
            <a:r>
              <a:rPr lang="en-US" sz="1800" dirty="0"/>
              <a:t> : 614.221.3132 </a:t>
            </a:r>
            <a:endParaRPr lang="en-US" sz="1800" dirty="0" smtClean="0"/>
          </a:p>
          <a:p>
            <a:pPr marL="0" indent="0">
              <a:buNone/>
            </a:pPr>
            <a:endParaRPr lang="en-US" sz="1800" dirty="0" smtClean="0"/>
          </a:p>
          <a:p>
            <a:pPr marL="0" indent="0">
              <a:buNone/>
            </a:pPr>
            <a:r>
              <a:rPr lang="en-US" sz="1800" dirty="0" smtClean="0">
                <a:hlinkClick r:id="rId4"/>
              </a:rPr>
              <a:t>https://www.columbus.gov/public-safety/fire/inspections/Institution,-Education-and-Requested-Inspections-Office/</a:t>
            </a:r>
            <a:endParaRPr lang="en-US" sz="1800" dirty="0" smtClean="0"/>
          </a:p>
        </p:txBody>
      </p:sp>
    </p:spTree>
    <p:extLst>
      <p:ext uri="{BB962C8B-B14F-4D97-AF65-F5344CB8AC3E}">
        <p14:creationId xmlns:p14="http://schemas.microsoft.com/office/powerpoint/2010/main" val="7619285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1295400" y="76200"/>
            <a:ext cx="62484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baseline="0">
                <a:solidFill>
                  <a:schemeClr val="bg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smtClean="0">
                <a:solidFill>
                  <a:schemeClr val="tx1"/>
                </a:solidFill>
              </a:rPr>
              <a:t>   Presenter</a:t>
            </a:r>
            <a:r>
              <a:rPr lang="en-US" dirty="0" smtClean="0"/>
              <a:t>s</a:t>
            </a:r>
            <a:endParaRPr lang="en-US" dirty="0"/>
          </a:p>
        </p:txBody>
      </p:sp>
      <p:pic>
        <p:nvPicPr>
          <p:cNvPr id="5" name="Picture 2" descr="K:\_FireNet Resources\Division ClipArt\CFD Logo\BMP color format\3 inch LOGO.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0150" y="1143000"/>
            <a:ext cx="1513011" cy="1506196"/>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4"/>
          <p:cNvSpPr txBox="1">
            <a:spLocks/>
          </p:cNvSpPr>
          <p:nvPr/>
        </p:nvSpPr>
        <p:spPr bwMode="auto">
          <a:xfrm>
            <a:off x="967934" y="2792338"/>
            <a:ext cx="6842922" cy="2788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3200" kern="1200" baseline="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baseline="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baseline="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baseline="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baseline="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smtClean="0"/>
              <a:t>Lieutenant Armstrong</a:t>
            </a:r>
          </a:p>
          <a:p>
            <a:pPr marL="0" indent="0" algn="ctr">
              <a:buNone/>
            </a:pPr>
            <a:r>
              <a:rPr lang="en-US" sz="2400" dirty="0" smtClean="0"/>
              <a:t>Fire Prevention 7                             </a:t>
            </a:r>
          </a:p>
          <a:p>
            <a:pPr marL="0" indent="0" algn="ctr">
              <a:buNone/>
            </a:pPr>
            <a:r>
              <a:rPr lang="en-US" sz="2400" dirty="0" smtClean="0"/>
              <a:t>T (614) 645-7641 Ext:75607 </a:t>
            </a:r>
          </a:p>
          <a:p>
            <a:pPr algn="ctr"/>
            <a:r>
              <a:rPr lang="en-US" sz="2400" dirty="0" smtClean="0">
                <a:hlinkClick r:id="rId3"/>
              </a:rPr>
              <a:t>bmarmstrong@columbus.gov</a:t>
            </a:r>
            <a:r>
              <a:rPr lang="en-US" sz="2400" dirty="0" smtClean="0"/>
              <a:t>   </a:t>
            </a:r>
          </a:p>
          <a:p>
            <a:pPr algn="ctr"/>
            <a:r>
              <a:rPr lang="en-US" sz="2400" b="1" dirty="0" smtClean="0"/>
              <a:t>Fire Prevention Bureau</a:t>
            </a:r>
          </a:p>
          <a:p>
            <a:pPr marL="0" indent="0" algn="ctr">
              <a:buNone/>
            </a:pPr>
            <a:r>
              <a:rPr lang="en-US" sz="2400" b="1" dirty="0" smtClean="0"/>
              <a:t>                  3639 Parsons Ave., Columbus, Ohio 43207 </a:t>
            </a:r>
          </a:p>
        </p:txBody>
      </p:sp>
    </p:spTree>
    <p:extLst>
      <p:ext uri="{BB962C8B-B14F-4D97-AF65-F5344CB8AC3E}">
        <p14:creationId xmlns:p14="http://schemas.microsoft.com/office/powerpoint/2010/main" val="12328053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56702" y="148787"/>
            <a:ext cx="6826827" cy="982176"/>
          </a:xfrm>
        </p:spPr>
        <p:txBody>
          <a:bodyPr>
            <a:normAutofit/>
          </a:bodyPr>
          <a:lstStyle/>
          <a:p>
            <a:pPr algn="ctr"/>
            <a:r>
              <a:rPr lang="en-US" sz="4400" dirty="0">
                <a:solidFill>
                  <a:schemeClr val="tx1"/>
                </a:solidFill>
              </a:rPr>
              <a:t>Working Space &amp; Clearance</a:t>
            </a:r>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168516" y="1239689"/>
            <a:ext cx="4403200" cy="3302400"/>
          </a:xfrm>
          <a:prstGeom prst="rect">
            <a:avLst/>
          </a:prstGeom>
        </p:spPr>
      </p:pic>
      <p:sp>
        <p:nvSpPr>
          <p:cNvPr id="5" name="Rectangle 4"/>
          <p:cNvSpPr/>
          <p:nvPr/>
        </p:nvSpPr>
        <p:spPr>
          <a:xfrm>
            <a:off x="1355834" y="4650815"/>
            <a:ext cx="6632028" cy="923330"/>
          </a:xfrm>
          <a:prstGeom prst="rect">
            <a:avLst/>
          </a:prstGeom>
        </p:spPr>
        <p:txBody>
          <a:bodyPr wrap="square">
            <a:spAutoFit/>
          </a:bodyPr>
          <a:lstStyle/>
          <a:p>
            <a:r>
              <a:rPr lang="en-US" dirty="0"/>
              <a:t>Working space of no less than 30 inches in with, 36 inches </a:t>
            </a:r>
            <a:r>
              <a:rPr lang="en-US" smtClean="0"/>
              <a:t>in front, </a:t>
            </a:r>
            <a:r>
              <a:rPr lang="en-US" dirty="0"/>
              <a:t>and 78 inches in height shall be </a:t>
            </a:r>
            <a:r>
              <a:rPr lang="en-US" dirty="0" smtClean="0"/>
              <a:t>provided </a:t>
            </a:r>
            <a:r>
              <a:rPr lang="en-US" dirty="0"/>
              <a:t>in front of electrical service equipment </a:t>
            </a:r>
            <a:r>
              <a:rPr lang="en-US" b="1" dirty="0" smtClean="0"/>
              <a:t>605.3</a:t>
            </a:r>
            <a:r>
              <a:rPr lang="en-US" dirty="0"/>
              <a:t> </a:t>
            </a:r>
            <a:r>
              <a:rPr lang="en-US" b="1" dirty="0" smtClean="0"/>
              <a:t>OFC</a:t>
            </a:r>
            <a:r>
              <a:rPr lang="en-US" dirty="0" smtClean="0"/>
              <a:t> </a:t>
            </a:r>
            <a:endParaRPr lang="en-US" dirty="0"/>
          </a:p>
        </p:txBody>
      </p:sp>
    </p:spTree>
    <p:extLst>
      <p:ext uri="{BB962C8B-B14F-4D97-AF65-F5344CB8AC3E}">
        <p14:creationId xmlns:p14="http://schemas.microsoft.com/office/powerpoint/2010/main" val="1371692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0467" y="132562"/>
            <a:ext cx="8294914" cy="639762"/>
          </a:xfrm>
        </p:spPr>
        <p:txBody>
          <a:bodyPr>
            <a:noAutofit/>
          </a:bodyPr>
          <a:lstStyle/>
          <a:p>
            <a:pPr algn="ctr"/>
            <a:r>
              <a:rPr lang="en-US" sz="4400" dirty="0" smtClean="0">
                <a:solidFill>
                  <a:schemeClr val="tx1"/>
                </a:solidFill>
              </a:rPr>
              <a:t>General Storage</a:t>
            </a:r>
            <a:endParaRPr lang="en-US" sz="4400" dirty="0">
              <a:solidFill>
                <a:schemeClr val="tx1"/>
              </a:solidFill>
            </a:endParaRP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931348" y="851338"/>
            <a:ext cx="5525127" cy="3626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txBox="1">
            <a:spLocks noChangeArrowheads="1"/>
          </p:cNvSpPr>
          <p:nvPr/>
        </p:nvSpPr>
        <p:spPr>
          <a:xfrm>
            <a:off x="591796" y="4569668"/>
            <a:ext cx="8458200" cy="103234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1800" b="1" dirty="0" smtClean="0"/>
              <a:t>315.3.2 OFC Means of egress. </a:t>
            </a:r>
            <a:r>
              <a:rPr lang="en-US" altLang="en-US" sz="1800" dirty="0" smtClean="0"/>
              <a:t>Combustible materials shall not be stored in exits or exit</a:t>
            </a:r>
            <a:br>
              <a:rPr lang="en-US" altLang="en-US" sz="1800" dirty="0" smtClean="0"/>
            </a:br>
            <a:r>
              <a:rPr lang="en-US" altLang="en-US" sz="1800" dirty="0" smtClean="0"/>
              <a:t>enclosures.</a:t>
            </a:r>
            <a:endParaRPr lang="en-US" altLang="en-US" sz="1800" dirty="0"/>
          </a:p>
        </p:txBody>
      </p:sp>
    </p:spTree>
    <p:extLst>
      <p:ext uri="{BB962C8B-B14F-4D97-AF65-F5344CB8AC3E}">
        <p14:creationId xmlns:p14="http://schemas.microsoft.com/office/powerpoint/2010/main" val="3108314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1464393" y="1034205"/>
            <a:ext cx="5825170" cy="379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333285" y="69539"/>
            <a:ext cx="8229600" cy="1143000"/>
          </a:xfrm>
        </p:spPr>
        <p:txBody>
          <a:bodyPr/>
          <a:lstStyle/>
          <a:p>
            <a:r>
              <a:rPr lang="en-US" b="1" dirty="0" smtClean="0">
                <a:solidFill>
                  <a:schemeClr val="tx1"/>
                </a:solidFill>
              </a:rPr>
              <a:t>General Storage</a:t>
            </a:r>
            <a:endParaRPr lang="en-US" dirty="0">
              <a:solidFill>
                <a:schemeClr val="tx1"/>
              </a:solidFill>
            </a:endParaRPr>
          </a:p>
        </p:txBody>
      </p:sp>
      <p:sp>
        <p:nvSpPr>
          <p:cNvPr id="6" name="Rectangle 5"/>
          <p:cNvSpPr/>
          <p:nvPr/>
        </p:nvSpPr>
        <p:spPr>
          <a:xfrm>
            <a:off x="647010" y="4954241"/>
            <a:ext cx="8229600" cy="646331"/>
          </a:xfrm>
          <a:prstGeom prst="rect">
            <a:avLst/>
          </a:prstGeom>
        </p:spPr>
        <p:txBody>
          <a:bodyPr wrap="square">
            <a:spAutoFit/>
          </a:bodyPr>
          <a:lstStyle/>
          <a:p>
            <a:r>
              <a:rPr lang="en-US" altLang="en-US" b="1" dirty="0" smtClean="0"/>
              <a:t>315.3.3 OFC </a:t>
            </a:r>
            <a:r>
              <a:rPr lang="en-US" altLang="en-US" b="1" dirty="0"/>
              <a:t>Equipment rooms. </a:t>
            </a:r>
            <a:r>
              <a:rPr lang="en-US" altLang="en-US" dirty="0"/>
              <a:t>Combustible material shall not be stored in boiler </a:t>
            </a:r>
            <a:r>
              <a:rPr lang="en-US" altLang="en-US" dirty="0" smtClean="0"/>
              <a:t>rooms, mechanical </a:t>
            </a:r>
            <a:r>
              <a:rPr lang="en-US" altLang="en-US" dirty="0"/>
              <a:t>rooms or electrical equipment rooms.</a:t>
            </a:r>
          </a:p>
        </p:txBody>
      </p:sp>
    </p:spTree>
    <p:extLst>
      <p:ext uri="{BB962C8B-B14F-4D97-AF65-F5344CB8AC3E}">
        <p14:creationId xmlns:p14="http://schemas.microsoft.com/office/powerpoint/2010/main" val="215029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1905711" y="1190106"/>
            <a:ext cx="5605571" cy="347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350378" y="189180"/>
            <a:ext cx="8229600" cy="1143000"/>
          </a:xfrm>
        </p:spPr>
        <p:txBody>
          <a:bodyPr/>
          <a:lstStyle/>
          <a:p>
            <a:r>
              <a:rPr lang="en-US" b="1" dirty="0">
                <a:solidFill>
                  <a:schemeClr val="tx1"/>
                </a:solidFill>
              </a:rPr>
              <a:t>General Storage</a:t>
            </a:r>
            <a:endParaRPr lang="en-US" dirty="0">
              <a:solidFill>
                <a:schemeClr val="tx1"/>
              </a:solidFill>
            </a:endParaRPr>
          </a:p>
        </p:txBody>
      </p:sp>
      <p:sp>
        <p:nvSpPr>
          <p:cNvPr id="5" name="Rectangle 4"/>
          <p:cNvSpPr/>
          <p:nvPr/>
        </p:nvSpPr>
        <p:spPr>
          <a:xfrm>
            <a:off x="781060" y="4783797"/>
            <a:ext cx="8229600" cy="923330"/>
          </a:xfrm>
          <a:prstGeom prst="rect">
            <a:avLst/>
          </a:prstGeom>
        </p:spPr>
        <p:txBody>
          <a:bodyPr wrap="square">
            <a:spAutoFit/>
          </a:bodyPr>
          <a:lstStyle/>
          <a:p>
            <a:r>
              <a:rPr lang="en-US" altLang="en-US" b="1" dirty="0" smtClean="0"/>
              <a:t>315.3.1 OFC </a:t>
            </a:r>
            <a:r>
              <a:rPr lang="en-US" altLang="en-US" b="1" dirty="0"/>
              <a:t>Ceiling clearance. </a:t>
            </a:r>
            <a:r>
              <a:rPr lang="en-US" altLang="en-US" dirty="0"/>
              <a:t>Storage shall be maintained 2 feet (610 mm) or more </a:t>
            </a:r>
            <a:r>
              <a:rPr lang="en-US" altLang="en-US" dirty="0" smtClean="0"/>
              <a:t>below the </a:t>
            </a:r>
            <a:r>
              <a:rPr lang="en-US" altLang="en-US" dirty="0"/>
              <a:t>ceiling in </a:t>
            </a:r>
            <a:r>
              <a:rPr lang="en-US" altLang="en-US" b="1" dirty="0"/>
              <a:t>non-sprinklered</a:t>
            </a:r>
            <a:r>
              <a:rPr lang="en-US" altLang="en-US" dirty="0"/>
              <a:t> areas of buildings or a minimum of 18 inches (457 </a:t>
            </a:r>
            <a:r>
              <a:rPr lang="en-US" altLang="en-US" dirty="0" smtClean="0"/>
              <a:t>mm) below </a:t>
            </a:r>
            <a:r>
              <a:rPr lang="en-US" altLang="en-US" dirty="0"/>
              <a:t>sprinkler head deflectors in sprinklered areas of buildings.</a:t>
            </a:r>
          </a:p>
        </p:txBody>
      </p:sp>
    </p:spTree>
    <p:extLst>
      <p:ext uri="{BB962C8B-B14F-4D97-AF65-F5344CB8AC3E}">
        <p14:creationId xmlns:p14="http://schemas.microsoft.com/office/powerpoint/2010/main" val="2761040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1659311" y="866355"/>
            <a:ext cx="5602656" cy="3127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1880074" y="-94593"/>
            <a:ext cx="4552950" cy="960948"/>
          </a:xfrm>
        </p:spPr>
        <p:txBody>
          <a:bodyPr/>
          <a:lstStyle/>
          <a:p>
            <a:r>
              <a:rPr lang="en-US" b="1" dirty="0" smtClean="0">
                <a:solidFill>
                  <a:schemeClr val="tx1"/>
                </a:solidFill>
              </a:rPr>
              <a:t>   Labeling</a:t>
            </a:r>
            <a:endParaRPr lang="en-US" dirty="0">
              <a:solidFill>
                <a:schemeClr val="tx1"/>
              </a:solidFill>
            </a:endParaRPr>
          </a:p>
        </p:txBody>
      </p:sp>
      <p:sp>
        <p:nvSpPr>
          <p:cNvPr id="6" name="Rectangle 2"/>
          <p:cNvSpPr txBox="1">
            <a:spLocks noChangeArrowheads="1"/>
          </p:cNvSpPr>
          <p:nvPr/>
        </p:nvSpPr>
        <p:spPr>
          <a:xfrm>
            <a:off x="431562" y="4151587"/>
            <a:ext cx="8534400" cy="154937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1800" b="1" dirty="0" smtClean="0"/>
              <a:t>605.3.1 OFC Labeling. </a:t>
            </a:r>
            <a:r>
              <a:rPr lang="en-US" altLang="en-US" sz="1800" dirty="0" smtClean="0"/>
              <a:t>Doors into electrical control panel rooms shall be marked with a plainly visible and legible sign stating “ELECTRICAL ROOM” or similar approved wording. The disconnecting means for each service, feeder or branch circuit originating on a switch board or panel board shall be legibly and durably marked to indicate its purpose unless such purpose is clearly evident.</a:t>
            </a:r>
            <a:endParaRPr lang="en-US" altLang="en-US" sz="1800" dirty="0"/>
          </a:p>
        </p:txBody>
      </p:sp>
    </p:spTree>
    <p:extLst>
      <p:ext uri="{BB962C8B-B14F-4D97-AF65-F5344CB8AC3E}">
        <p14:creationId xmlns:p14="http://schemas.microsoft.com/office/powerpoint/2010/main" val="845101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Schools Lt. Armstrong">
  <a:themeElements>
    <a:clrScheme name="Custom 3">
      <a:dk1>
        <a:sysClr val="windowText" lastClr="000000"/>
      </a:dk1>
      <a:lt1>
        <a:sysClr val="window" lastClr="FFFFFF"/>
      </a:lt1>
      <a:dk2>
        <a:srgbClr val="F9F8F7"/>
      </a:dk2>
      <a:lt2>
        <a:srgbClr val="EEECE1"/>
      </a:lt2>
      <a:accent1>
        <a:srgbClr val="4F81BD"/>
      </a:accent1>
      <a:accent2>
        <a:srgbClr val="C0504D"/>
      </a:accent2>
      <a:accent3>
        <a:srgbClr val="00539B"/>
      </a:accent3>
      <a:accent4>
        <a:srgbClr val="FFFEFE"/>
      </a:accent4>
      <a:accent5>
        <a:srgbClr val="FFFFFE"/>
      </a:accent5>
      <a:accent6>
        <a:srgbClr val="FCFCFC"/>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Schools Lt. Armstrong</Template>
  <TotalTime>506</TotalTime>
  <Words>2733</Words>
  <Application>Microsoft Office PowerPoint</Application>
  <PresentationFormat>On-screen Show (4:3)</PresentationFormat>
  <Paragraphs>179</Paragraphs>
  <Slides>44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ＭＳ Ｐゴシック</vt:lpstr>
      <vt:lpstr>Arial</vt:lpstr>
      <vt:lpstr>Calibri</vt:lpstr>
      <vt:lpstr>Verdana</vt:lpstr>
      <vt:lpstr>Schools Lt. Armstrong</vt:lpstr>
      <vt:lpstr>PowerPoint Presentation</vt:lpstr>
      <vt:lpstr>PowerPoint Presentation</vt:lpstr>
      <vt:lpstr>PowerPoint Presentation</vt:lpstr>
      <vt:lpstr>PowerPoint Presentation</vt:lpstr>
      <vt:lpstr>PowerPoint Presentation</vt:lpstr>
      <vt:lpstr>PowerPoint Presentation</vt:lpstr>
      <vt:lpstr>General Storage</vt:lpstr>
      <vt:lpstr>General Storage</vt:lpstr>
      <vt:lpstr>   Labeling</vt:lpstr>
      <vt:lpstr>Ceiling Tile</vt:lpstr>
      <vt:lpstr>Ceiling Artwork</vt:lpstr>
      <vt:lpstr>Artwork</vt:lpstr>
      <vt:lpstr>PowerPoint Presentation</vt:lpstr>
      <vt:lpstr>Curtains, Draperies and Fabrics</vt:lpstr>
      <vt:lpstr>PowerPoint Presentation</vt:lpstr>
      <vt:lpstr>Fire Extinguisher</vt:lpstr>
      <vt:lpstr> Fire Extinguishers</vt:lpstr>
      <vt:lpstr>Inspection tags and Records </vt:lpstr>
      <vt:lpstr>   Monitoring</vt:lpstr>
      <vt:lpstr>     Cooking Systems</vt:lpstr>
      <vt:lpstr>PowerPoint Presentation</vt:lpstr>
      <vt:lpstr>FDC and Standpipe Signs</vt:lpstr>
      <vt:lpstr>PowerPoint Presentation</vt:lpstr>
      <vt:lpstr>Occupancy Signs</vt:lpstr>
      <vt:lpstr>Means of egress illumination</vt:lpstr>
      <vt:lpstr>Means of egress illumination</vt:lpstr>
      <vt:lpstr>     Exit Signs</vt:lpstr>
      <vt:lpstr>PowerPoint Presentation</vt:lpstr>
      <vt:lpstr>Direction of swing</vt:lpstr>
      <vt:lpstr>Bolt Locks</vt:lpstr>
      <vt:lpstr>Emergency evacuation drills</vt:lpstr>
      <vt:lpstr>PowerPoint Presentation</vt:lpstr>
      <vt:lpstr>Emergency evacuation drills</vt:lpstr>
      <vt:lpstr>PowerPoint Presentation</vt:lpstr>
      <vt:lpstr>PowerPoint Presentation</vt:lpstr>
      <vt:lpstr>PowerPoint Presentation</vt:lpstr>
      <vt:lpstr>PowerPoint Presentation</vt:lpstr>
      <vt:lpstr>Procedure in the event of fire</vt:lpstr>
      <vt:lpstr>PowerPoint Presentation</vt:lpstr>
      <vt:lpstr>PowerPoint Presentation</vt:lpstr>
      <vt:lpstr>PowerPoint Presentation</vt:lpstr>
      <vt:lpstr>PowerPoint Presentation</vt:lpstr>
      <vt:lpstr>PowerPoint Presentation</vt:lpstr>
      <vt:lpstr>PowerPoint Presentation</vt:lpstr>
    </vt:vector>
  </TitlesOfParts>
  <Company>City of Columbus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Strausbaugh, Miriam</dc:creator>
  <cp:lastModifiedBy>Arthur, Ryan W.</cp:lastModifiedBy>
  <cp:revision>59</cp:revision>
  <cp:lastPrinted>2019-06-20T19:06:42Z</cp:lastPrinted>
  <dcterms:created xsi:type="dcterms:W3CDTF">2019-06-06T10:41:24Z</dcterms:created>
  <dcterms:modified xsi:type="dcterms:W3CDTF">2020-03-13T13:17:12Z</dcterms:modified>
</cp:coreProperties>
</file>