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5EAAEB6D-F224-456C-A79C-A392FD990EBD}" type="datetime1">
              <a:rPr lang="en-US"/>
              <a:pPr lvl="0"/>
              <a:t>10/25/2017</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68055D5-793A-41D9-97AA-DA74D0A193DA}" type="slidenum">
              <a:t>‹#›</a:t>
            </a:fld>
            <a:endParaRPr lang="en-US"/>
          </a:p>
        </p:txBody>
      </p:sp>
    </p:spTree>
    <p:extLst>
      <p:ext uri="{BB962C8B-B14F-4D97-AF65-F5344CB8AC3E}">
        <p14:creationId xmlns:p14="http://schemas.microsoft.com/office/powerpoint/2010/main" val="3313971575"/>
      </p:ext>
    </p:extLst>
  </p:cSld>
  <p:clrMapOvr>
    <a:masterClrMapping/>
  </p:clrMapOvr>
  <p:transition spd="med" advTm="15000">
    <p:fade thruBlk="1"/>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8958FB2-E890-4505-AF8E-D14D2A7072F9}" type="datetime1">
              <a:rPr lang="en-US"/>
              <a:pPr lvl="0"/>
              <a:t>10/25/2017</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559349D-4CEB-403B-A904-81267226963A}" type="slidenum">
              <a:t>‹#›</a:t>
            </a:fld>
            <a:endParaRPr lang="en-US"/>
          </a:p>
        </p:txBody>
      </p:sp>
    </p:spTree>
    <p:extLst>
      <p:ext uri="{BB962C8B-B14F-4D97-AF65-F5344CB8AC3E}">
        <p14:creationId xmlns:p14="http://schemas.microsoft.com/office/powerpoint/2010/main" val="225407931"/>
      </p:ext>
    </p:extLst>
  </p:cSld>
  <p:clrMapOvr>
    <a:masterClrMapping/>
  </p:clrMapOvr>
  <p:transition spd="med" advTm="15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6B67711F-CAB3-4015-BDEB-0A2DC6F06B5A}" type="datetime1">
              <a:rPr lang="en-US"/>
              <a:pPr lvl="0"/>
              <a:t>10/25/2017</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2F9E81F-249F-4216-A76D-0977D2BA535C}" type="slidenum">
              <a:t>‹#›</a:t>
            </a:fld>
            <a:endParaRPr lang="en-US"/>
          </a:p>
        </p:txBody>
      </p:sp>
    </p:spTree>
    <p:extLst>
      <p:ext uri="{BB962C8B-B14F-4D97-AF65-F5344CB8AC3E}">
        <p14:creationId xmlns:p14="http://schemas.microsoft.com/office/powerpoint/2010/main" val="1433558103"/>
      </p:ext>
    </p:extLst>
  </p:cSld>
  <p:clrMapOvr>
    <a:masterClrMapping/>
  </p:clrMapOvr>
  <p:transition spd="med" advTm="15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7FD9AE06-5095-47BB-983F-585F82AC8DFB}" type="datetime1">
              <a:rPr lang="en-US"/>
              <a:pPr lvl="0"/>
              <a:t>10/25/2017</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E97673A-A694-4480-95A4-F81DAEB105C0}" type="slidenum">
              <a:t>‹#›</a:t>
            </a:fld>
            <a:endParaRPr lang="en-US"/>
          </a:p>
        </p:txBody>
      </p:sp>
    </p:spTree>
    <p:extLst>
      <p:ext uri="{BB962C8B-B14F-4D97-AF65-F5344CB8AC3E}">
        <p14:creationId xmlns:p14="http://schemas.microsoft.com/office/powerpoint/2010/main" val="1786246563"/>
      </p:ext>
    </p:extLst>
  </p:cSld>
  <p:clrMapOvr>
    <a:masterClrMapping/>
  </p:clrMapOvr>
  <p:transition spd="med" advTm="15000">
    <p:fade thruBlk="1"/>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3039063E-1091-41A4-8AA4-928C3991DC1C}" type="datetime1">
              <a:rPr lang="en-US"/>
              <a:pPr lvl="0"/>
              <a:t>10/25/2017</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07CEDA9-CF77-4CB5-AA18-7E3ABE1E7577}" type="slidenum">
              <a:t>‹#›</a:t>
            </a:fld>
            <a:endParaRPr lang="en-US"/>
          </a:p>
        </p:txBody>
      </p:sp>
    </p:spTree>
    <p:extLst>
      <p:ext uri="{BB962C8B-B14F-4D97-AF65-F5344CB8AC3E}">
        <p14:creationId xmlns:p14="http://schemas.microsoft.com/office/powerpoint/2010/main" val="481975035"/>
      </p:ext>
    </p:extLst>
  </p:cSld>
  <p:clrMapOvr>
    <a:masterClrMapping/>
  </p:clrMapOvr>
  <p:transition spd="med" advTm="15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B7F12003-8F1A-4CB6-A3F1-CDA58773EACF}" type="datetime1">
              <a:rPr lang="en-US"/>
              <a:pPr lvl="0"/>
              <a:t>10/25/2017</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D77BBE37-1E39-4538-B01C-89C1C110E3CB}" type="slidenum">
              <a:t>‹#›</a:t>
            </a:fld>
            <a:endParaRPr lang="en-US"/>
          </a:p>
        </p:txBody>
      </p:sp>
    </p:spTree>
    <p:extLst>
      <p:ext uri="{BB962C8B-B14F-4D97-AF65-F5344CB8AC3E}">
        <p14:creationId xmlns:p14="http://schemas.microsoft.com/office/powerpoint/2010/main" val="3133954576"/>
      </p:ext>
    </p:extLst>
  </p:cSld>
  <p:clrMapOvr>
    <a:masterClrMapping/>
  </p:clrMapOvr>
  <p:transition spd="med" advTm="15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7"/>
          </p:nvPr>
        </p:nvSpPr>
        <p:spPr/>
        <p:txBody>
          <a:bodyPr/>
          <a:lstStyle>
            <a:lvl1pPr>
              <a:defRPr/>
            </a:lvl1pPr>
          </a:lstStyle>
          <a:p>
            <a:pPr lvl="0"/>
            <a:fld id="{948F53CB-BD4E-445E-B9EE-0FAACFC11C5B}" type="datetime1">
              <a:rPr lang="en-US"/>
              <a:pPr lvl="0"/>
              <a:t>10/25/2017</a:t>
            </a:fld>
            <a:endParaRPr lang="en-US"/>
          </a:p>
        </p:txBody>
      </p:sp>
      <p:sp>
        <p:nvSpPr>
          <p:cNvPr id="8" name="Footer Placeholder 4"/>
          <p:cNvSpPr txBox="1">
            <a:spLocks noGrp="1"/>
          </p:cNvSpPr>
          <p:nvPr>
            <p:ph type="ftr" sz="quarter" idx="9"/>
          </p:nvPr>
        </p:nvSpPr>
        <p:spPr/>
        <p:txBody>
          <a:bodyPr/>
          <a:lstStyle>
            <a:lvl1pPr>
              <a:defRPr/>
            </a:lvl1pPr>
          </a:lstStyle>
          <a:p>
            <a:pPr lvl="0"/>
            <a:endParaRPr lang="en-US"/>
          </a:p>
        </p:txBody>
      </p:sp>
      <p:sp>
        <p:nvSpPr>
          <p:cNvPr id="9" name="Slide Number Placeholder 5"/>
          <p:cNvSpPr txBox="1">
            <a:spLocks noGrp="1"/>
          </p:cNvSpPr>
          <p:nvPr>
            <p:ph type="sldNum" sz="quarter" idx="8"/>
          </p:nvPr>
        </p:nvSpPr>
        <p:spPr/>
        <p:txBody>
          <a:bodyPr/>
          <a:lstStyle>
            <a:lvl1pPr>
              <a:defRPr/>
            </a:lvl1pPr>
          </a:lstStyle>
          <a:p>
            <a:pPr lvl="0"/>
            <a:fld id="{2BAB63D8-1143-4ED4-9DB9-414DDD2A1AC1}" type="slidenum">
              <a:t>‹#›</a:t>
            </a:fld>
            <a:endParaRPr lang="en-US"/>
          </a:p>
        </p:txBody>
      </p:sp>
    </p:spTree>
    <p:extLst>
      <p:ext uri="{BB962C8B-B14F-4D97-AF65-F5344CB8AC3E}">
        <p14:creationId xmlns:p14="http://schemas.microsoft.com/office/powerpoint/2010/main" val="651200509"/>
      </p:ext>
    </p:extLst>
  </p:cSld>
  <p:clrMapOvr>
    <a:masterClrMapping/>
  </p:clrMapOvr>
  <p:transition spd="med" advTm="15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7"/>
          </p:nvPr>
        </p:nvSpPr>
        <p:spPr/>
        <p:txBody>
          <a:bodyPr/>
          <a:lstStyle>
            <a:lvl1pPr>
              <a:defRPr/>
            </a:lvl1pPr>
          </a:lstStyle>
          <a:p>
            <a:pPr lvl="0"/>
            <a:fld id="{220B4B31-889E-4B02-B7F9-66E8A378038A}" type="datetime1">
              <a:rPr lang="en-US"/>
              <a:pPr lvl="0"/>
              <a:t>10/25/2017</a:t>
            </a:fld>
            <a:endParaRPr lang="en-US"/>
          </a:p>
        </p:txBody>
      </p:sp>
      <p:sp>
        <p:nvSpPr>
          <p:cNvPr id="4" name="Footer Placeholder 4"/>
          <p:cNvSpPr txBox="1">
            <a:spLocks noGrp="1"/>
          </p:cNvSpPr>
          <p:nvPr>
            <p:ph type="ftr" sz="quarter" idx="9"/>
          </p:nvPr>
        </p:nvSpPr>
        <p:spPr/>
        <p:txBody>
          <a:bodyPr/>
          <a:lstStyle>
            <a:lvl1pPr>
              <a:defRPr/>
            </a:lvl1pPr>
          </a:lstStyle>
          <a:p>
            <a:pPr lvl="0"/>
            <a:endParaRPr lang="en-US"/>
          </a:p>
        </p:txBody>
      </p:sp>
      <p:sp>
        <p:nvSpPr>
          <p:cNvPr id="5" name="Slide Number Placeholder 5"/>
          <p:cNvSpPr txBox="1">
            <a:spLocks noGrp="1"/>
          </p:cNvSpPr>
          <p:nvPr>
            <p:ph type="sldNum" sz="quarter" idx="8"/>
          </p:nvPr>
        </p:nvSpPr>
        <p:spPr/>
        <p:txBody>
          <a:bodyPr/>
          <a:lstStyle>
            <a:lvl1pPr>
              <a:defRPr/>
            </a:lvl1pPr>
          </a:lstStyle>
          <a:p>
            <a:pPr lvl="0"/>
            <a:fld id="{2C8AA176-9189-4578-83E5-A6DD7588616D}" type="slidenum">
              <a:t>‹#›</a:t>
            </a:fld>
            <a:endParaRPr lang="en-US"/>
          </a:p>
        </p:txBody>
      </p:sp>
    </p:spTree>
    <p:extLst>
      <p:ext uri="{BB962C8B-B14F-4D97-AF65-F5344CB8AC3E}">
        <p14:creationId xmlns:p14="http://schemas.microsoft.com/office/powerpoint/2010/main" val="1193700696"/>
      </p:ext>
    </p:extLst>
  </p:cSld>
  <p:clrMapOvr>
    <a:masterClrMapping/>
  </p:clrMapOvr>
  <p:transition spd="med" advTm="15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fld id="{F5BD79F9-D0B8-4843-8261-4DE3753B6182}" type="datetime1">
              <a:rPr lang="en-US"/>
              <a:pPr lvl="0"/>
              <a:t>10/25/2017</a:t>
            </a:fld>
            <a:endParaRPr lang="en-US"/>
          </a:p>
        </p:txBody>
      </p:sp>
      <p:sp>
        <p:nvSpPr>
          <p:cNvPr id="3" name="Footer Placeholder 4"/>
          <p:cNvSpPr txBox="1">
            <a:spLocks noGrp="1"/>
          </p:cNvSpPr>
          <p:nvPr>
            <p:ph type="ftr" sz="quarter" idx="9"/>
          </p:nvPr>
        </p:nvSpPr>
        <p:spPr/>
        <p:txBody>
          <a:bodyPr/>
          <a:lstStyle>
            <a:lvl1pPr>
              <a:defRPr/>
            </a:lvl1pPr>
          </a:lstStyle>
          <a:p>
            <a:pPr lvl="0"/>
            <a:endParaRPr lang="en-US"/>
          </a:p>
        </p:txBody>
      </p:sp>
      <p:sp>
        <p:nvSpPr>
          <p:cNvPr id="4" name="Slide Number Placeholder 5"/>
          <p:cNvSpPr txBox="1">
            <a:spLocks noGrp="1"/>
          </p:cNvSpPr>
          <p:nvPr>
            <p:ph type="sldNum" sz="quarter" idx="8"/>
          </p:nvPr>
        </p:nvSpPr>
        <p:spPr/>
        <p:txBody>
          <a:bodyPr/>
          <a:lstStyle>
            <a:lvl1pPr>
              <a:defRPr/>
            </a:lvl1pPr>
          </a:lstStyle>
          <a:p>
            <a:pPr lvl="0"/>
            <a:fld id="{40630956-6004-4170-8872-490251626579}" type="slidenum">
              <a:t>‹#›</a:t>
            </a:fld>
            <a:endParaRPr lang="en-US"/>
          </a:p>
        </p:txBody>
      </p:sp>
    </p:spTree>
    <p:extLst>
      <p:ext uri="{BB962C8B-B14F-4D97-AF65-F5344CB8AC3E}">
        <p14:creationId xmlns:p14="http://schemas.microsoft.com/office/powerpoint/2010/main" val="969156062"/>
      </p:ext>
    </p:extLst>
  </p:cSld>
  <p:clrMapOvr>
    <a:masterClrMapping/>
  </p:clrMapOvr>
  <p:transition spd="med" advTm="15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93D08F85-3EF5-4083-90E3-11B1DF6A9B9D}" type="datetime1">
              <a:rPr lang="en-US"/>
              <a:pPr lvl="0"/>
              <a:t>10/25/2017</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7E042028-BEC7-4C9E-9735-8B8B24F4D467}" type="slidenum">
              <a:t>‹#›</a:t>
            </a:fld>
            <a:endParaRPr lang="en-US"/>
          </a:p>
        </p:txBody>
      </p:sp>
    </p:spTree>
    <p:extLst>
      <p:ext uri="{BB962C8B-B14F-4D97-AF65-F5344CB8AC3E}">
        <p14:creationId xmlns:p14="http://schemas.microsoft.com/office/powerpoint/2010/main" val="2289722593"/>
      </p:ext>
    </p:extLst>
  </p:cSld>
  <p:clrMapOvr>
    <a:masterClrMapping/>
  </p:clrMapOvr>
  <p:transition spd="med" advTm="15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27DE46B5-B545-4164-B597-F62BA4717B9A}" type="datetime1">
              <a:rPr lang="en-US"/>
              <a:pPr lvl="0"/>
              <a:t>10/25/2017</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76C1168E-F2D7-445B-B874-6C8BE59B40E1}" type="slidenum">
              <a:t>‹#›</a:t>
            </a:fld>
            <a:endParaRPr lang="en-US"/>
          </a:p>
        </p:txBody>
      </p:sp>
    </p:spTree>
    <p:extLst>
      <p:ext uri="{BB962C8B-B14F-4D97-AF65-F5344CB8AC3E}">
        <p14:creationId xmlns:p14="http://schemas.microsoft.com/office/powerpoint/2010/main" val="1364231527"/>
      </p:ext>
    </p:extLst>
  </p:cSld>
  <p:clrMapOvr>
    <a:masterClrMapping/>
  </p:clrMapOvr>
  <p:transition spd="med" advTm="15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8756E718-5091-4AAB-AE7C-F4679DCB9D4F}" type="datetime1">
              <a:rPr lang="en-US"/>
              <a:pPr lvl="0"/>
              <a:t>10/25/2017</a:t>
            </a:fld>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52ADB334-57EA-4072-8A00-7CB57655B9F5}"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15000">
    <p:fade thruBlk="1"/>
  </p:transition>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0">
        <a:lnSpc>
          <a:spcPct val="100000"/>
        </a:lnSpc>
        <a:spcBef>
          <a:spcPts val="800"/>
        </a:spcBef>
        <a:spcAft>
          <a:spcPts val="0"/>
        </a:spcAft>
        <a:buSzPct val="100000"/>
        <a:buFont typeface="Arial"/>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tranet/brand2016/AJG%20Logos/BZS/COC_Building%20Zoning_RGB_Solid_REV.p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plumbinginfo@columbu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002060"/>
        </a:solidFill>
        <a:effectLst/>
      </p:bgPr>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4495803"/>
            <a:ext cx="7772400" cy="1470026"/>
          </a:xfrm>
        </p:spPr>
        <p:txBody>
          <a:bodyPr/>
          <a:lstStyle/>
          <a:p>
            <a:pPr lvl="0" hangingPunct="1"/>
            <a:r>
              <a:rPr lang="en-US">
                <a:solidFill>
                  <a:srgbClr val="FFFFFF"/>
                </a:solidFill>
              </a:rPr>
              <a:t>Construction Industry Communication # 45</a:t>
            </a:r>
          </a:p>
        </p:txBody>
      </p:sp>
      <p:pic>
        <p:nvPicPr>
          <p:cNvPr id="3" name="Picture 7" descr="RGB Solid Reversed">
            <a:hlinkClick r:id="rId2"/>
          </p:cNvPr>
          <p:cNvPicPr>
            <a:picLocks noChangeAspect="1"/>
          </p:cNvPicPr>
          <p:nvPr/>
        </p:nvPicPr>
        <p:blipFill>
          <a:blip r:embed="rId3"/>
          <a:srcRect/>
          <a:stretch>
            <a:fillRect/>
          </a:stretch>
        </p:blipFill>
        <p:spPr>
          <a:xfrm>
            <a:off x="1828800" y="697988"/>
            <a:ext cx="5852580" cy="254744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2">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81003"/>
            <a:ext cx="8229600" cy="6172200"/>
          </a:xfrm>
        </p:spPr>
        <p:txBody>
          <a:bodyPr/>
          <a:lstStyle/>
          <a:p>
            <a:pPr lvl="0" algn="just" hangingPunct="1">
              <a:spcBef>
                <a:spcPts val="1100"/>
              </a:spcBef>
              <a:buNone/>
            </a:pPr>
            <a:r>
              <a:rPr lang="en-US" sz="4400">
                <a:solidFill>
                  <a:srgbClr val="FFFFFF"/>
                </a:solidFill>
              </a:rPr>
              <a:t>	That would result in extremely long inspection times and would result in many inspections lasting more than one hour.</a:t>
            </a:r>
          </a:p>
        </p:txBody>
      </p:sp>
    </p:spTree>
  </p:cSld>
  <p:clrMapOvr>
    <a:masterClrMapping/>
  </p:clrMapOvr>
  <p:transition spd="med" advTm="1500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3">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248396"/>
          </a:xfrm>
        </p:spPr>
        <p:txBody>
          <a:bodyPr/>
          <a:lstStyle/>
          <a:p>
            <a:pPr lvl="0" algn="just" hangingPunct="1">
              <a:spcBef>
                <a:spcPts val="1100"/>
              </a:spcBef>
              <a:buNone/>
            </a:pPr>
            <a:r>
              <a:rPr lang="en-US" sz="4400">
                <a:solidFill>
                  <a:srgbClr val="FFFFFF"/>
                </a:solidFill>
              </a:rPr>
              <a:t>	We felt this would not be in the best interest of the contractors, design professionals and building owners.</a:t>
            </a:r>
          </a:p>
        </p:txBody>
      </p:sp>
    </p:spTree>
  </p:cSld>
  <p:clrMapOvr>
    <a:masterClrMapping/>
  </p:clrMapOvr>
  <p:transition spd="med" advTm="1500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4">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248396"/>
          </a:xfrm>
        </p:spPr>
        <p:txBody>
          <a:bodyPr/>
          <a:lstStyle/>
          <a:p>
            <a:pPr lvl="0" algn="just" hangingPunct="1">
              <a:spcBef>
                <a:spcPts val="1100"/>
              </a:spcBef>
              <a:buNone/>
            </a:pPr>
            <a:r>
              <a:rPr lang="en-US" sz="4400" dirty="0">
                <a:solidFill>
                  <a:srgbClr val="FFFFFF"/>
                </a:solidFill>
              </a:rPr>
              <a:t>	</a:t>
            </a:r>
            <a:r>
              <a:rPr lang="en-US" sz="4000" dirty="0">
                <a:solidFill>
                  <a:srgbClr val="FFFFFF"/>
                </a:solidFill>
              </a:rPr>
              <a:t>CIC # 45 allows for contractors to </a:t>
            </a:r>
            <a:r>
              <a:rPr lang="en-US" sz="4000" dirty="0" smtClean="0">
                <a:solidFill>
                  <a:srgbClr val="FFFFFF"/>
                </a:solidFill>
              </a:rPr>
              <a:t>self-certify </a:t>
            </a:r>
            <a:r>
              <a:rPr lang="en-US" sz="4000" dirty="0">
                <a:solidFill>
                  <a:srgbClr val="FFFFFF"/>
                </a:solidFill>
              </a:rPr>
              <a:t>certain required tests.  In order to take advantage of this option, the contractor </a:t>
            </a:r>
            <a:r>
              <a:rPr lang="en-US" sz="4000" dirty="0" smtClean="0">
                <a:solidFill>
                  <a:srgbClr val="FFFFFF"/>
                </a:solidFill>
              </a:rPr>
              <a:t>will </a:t>
            </a:r>
            <a:r>
              <a:rPr lang="en-US" sz="4000" dirty="0">
                <a:solidFill>
                  <a:srgbClr val="FFFFFF"/>
                </a:solidFill>
              </a:rPr>
              <a:t>first </a:t>
            </a:r>
            <a:r>
              <a:rPr lang="en-US" sz="4000" dirty="0" smtClean="0">
                <a:solidFill>
                  <a:srgbClr val="FFFFFF"/>
                </a:solidFill>
              </a:rPr>
              <a:t>need to complete </a:t>
            </a:r>
            <a:r>
              <a:rPr lang="en-US" sz="4000" dirty="0">
                <a:solidFill>
                  <a:srgbClr val="FFFFFF"/>
                </a:solidFill>
              </a:rPr>
              <a:t>the “Notification of Independent Test Certification” form.</a:t>
            </a:r>
          </a:p>
        </p:txBody>
      </p:sp>
    </p:spTree>
  </p:cSld>
  <p:clrMapOvr>
    <a:masterClrMapping/>
  </p:clrMapOvr>
  <p:transition spd="med" advTm="1500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5">
    <p:bg>
      <p:bgPr>
        <a:solidFill>
          <a:srgbClr val="002060"/>
        </a:solidFill>
        <a:effectLst/>
      </p:bgPr>
    </p:bg>
    <p:spTree>
      <p:nvGrpSpPr>
        <p:cNvPr id="1" name=""/>
        <p:cNvGrpSpPr/>
        <p:nvPr/>
      </p:nvGrpSpPr>
      <p:grpSpPr>
        <a:xfrm>
          <a:off x="0" y="0"/>
          <a:ext cx="0" cy="0"/>
          <a:chOff x="0" y="0"/>
          <a:chExt cx="0" cy="0"/>
        </a:xfrm>
      </p:grpSpPr>
      <p:pic>
        <p:nvPicPr>
          <p:cNvPr id="2" name="Picture 5"/>
          <p:cNvPicPr>
            <a:picLocks noGrp="1" noChangeAspect="1"/>
          </p:cNvPicPr>
          <p:nvPr>
            <p:ph idx="1"/>
          </p:nvPr>
        </p:nvPicPr>
        <p:blipFill>
          <a:blip r:embed="rId2"/>
          <a:srcRect/>
          <a:stretch>
            <a:fillRect/>
          </a:stretch>
        </p:blipFill>
        <p:spPr>
          <a:xfrm>
            <a:off x="1904996" y="228600"/>
            <a:ext cx="4933946" cy="6324603"/>
          </a:xfrm>
        </p:spPr>
      </p:pic>
    </p:spTree>
  </p:cSld>
  <p:clrMapOvr>
    <a:masterClrMapping/>
  </p:clrMapOvr>
  <p:transition spd="med" advTm="150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6">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172200"/>
          </a:xfrm>
        </p:spPr>
        <p:txBody>
          <a:bodyPr/>
          <a:lstStyle/>
          <a:p>
            <a:pPr marL="0" lvl="0" indent="0" algn="just" hangingPunct="1">
              <a:spcBef>
                <a:spcPts val="1100"/>
              </a:spcBef>
              <a:buNone/>
            </a:pPr>
            <a:r>
              <a:rPr lang="en-US" sz="4400" dirty="0">
                <a:solidFill>
                  <a:srgbClr val="FFFFFF"/>
                </a:solidFill>
              </a:rPr>
              <a:t>Please note, on the first page of CIC # 45, </a:t>
            </a:r>
            <a:r>
              <a:rPr lang="en-US" sz="4400" dirty="0" smtClean="0">
                <a:solidFill>
                  <a:srgbClr val="FFFFFF"/>
                </a:solidFill>
              </a:rPr>
              <a:t>we </a:t>
            </a:r>
            <a:r>
              <a:rPr lang="en-US" sz="4400" dirty="0">
                <a:solidFill>
                  <a:srgbClr val="FFFFFF"/>
                </a:solidFill>
              </a:rPr>
              <a:t>specifically state that the </a:t>
            </a:r>
            <a:r>
              <a:rPr lang="en-US" sz="4400" dirty="0" smtClean="0">
                <a:solidFill>
                  <a:srgbClr val="FFFFFF"/>
                </a:solidFill>
              </a:rPr>
              <a:t>self-certification </a:t>
            </a:r>
            <a:r>
              <a:rPr lang="en-US" sz="4400" dirty="0">
                <a:solidFill>
                  <a:srgbClr val="FFFFFF"/>
                </a:solidFill>
              </a:rPr>
              <a:t>in no way replaces a required inspection.  The process only applies to the testing of the installation.</a:t>
            </a:r>
          </a:p>
        </p:txBody>
      </p:sp>
      <p:pic>
        <p:nvPicPr>
          <p:cNvPr id="3" name="Picture 5"/>
          <p:cNvPicPr>
            <a:picLocks noChangeAspect="1"/>
          </p:cNvPicPr>
          <p:nvPr/>
        </p:nvPicPr>
        <p:blipFill>
          <a:blip r:embed="rId2"/>
          <a:srcRect/>
          <a:stretch>
            <a:fillRect/>
          </a:stretch>
        </p:blipFill>
        <p:spPr>
          <a:xfrm>
            <a:off x="1066803" y="5638803"/>
            <a:ext cx="7058025" cy="514350"/>
          </a:xfrm>
          <a:prstGeom prst="rect">
            <a:avLst/>
          </a:prstGeom>
          <a:noFill/>
          <a:ln>
            <a:noFill/>
          </a:ln>
        </p:spPr>
      </p:pic>
    </p:spTree>
  </p:cSld>
  <p:clrMapOvr>
    <a:masterClrMapping/>
  </p:clrMapOvr>
  <p:transition spd="med" advTm="1500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7">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172200"/>
          </a:xfrm>
        </p:spPr>
        <p:txBody>
          <a:bodyPr/>
          <a:lstStyle/>
          <a:p>
            <a:pPr marL="0" lvl="0" indent="0" hangingPunct="1">
              <a:spcBef>
                <a:spcPts val="1100"/>
              </a:spcBef>
              <a:buNone/>
            </a:pPr>
            <a:r>
              <a:rPr lang="en-US" sz="4000" dirty="0">
                <a:solidFill>
                  <a:srgbClr val="FFFFFF"/>
                </a:solidFill>
              </a:rPr>
              <a:t>All information </a:t>
            </a:r>
            <a:r>
              <a:rPr lang="en-US" sz="4000" dirty="0" smtClean="0">
                <a:solidFill>
                  <a:srgbClr val="FFFFFF"/>
                </a:solidFill>
              </a:rPr>
              <a:t>will need to be completed </a:t>
            </a:r>
            <a:r>
              <a:rPr lang="en-US" sz="4000" dirty="0">
                <a:solidFill>
                  <a:srgbClr val="FFFFFF"/>
                </a:solidFill>
              </a:rPr>
              <a:t>on the form for the 	form to be valid.</a:t>
            </a:r>
          </a:p>
        </p:txBody>
      </p:sp>
      <p:pic>
        <p:nvPicPr>
          <p:cNvPr id="3" name="Picture 2"/>
          <p:cNvPicPr>
            <a:picLocks noChangeAspect="1"/>
          </p:cNvPicPr>
          <p:nvPr/>
        </p:nvPicPr>
        <p:blipFill>
          <a:blip r:embed="rId2"/>
          <a:srcRect/>
          <a:stretch>
            <a:fillRect/>
          </a:stretch>
        </p:blipFill>
        <p:spPr>
          <a:xfrm>
            <a:off x="838203" y="2895603"/>
            <a:ext cx="7567610" cy="3182934"/>
          </a:xfrm>
          <a:prstGeom prst="rect">
            <a:avLst/>
          </a:prstGeom>
          <a:noFill/>
          <a:ln>
            <a:noFill/>
          </a:ln>
        </p:spPr>
      </p:pic>
      <p:sp>
        <p:nvSpPr>
          <p:cNvPr id="4" name="TextBox 1"/>
          <p:cNvSpPr txBox="1"/>
          <p:nvPr/>
        </p:nvSpPr>
        <p:spPr>
          <a:xfrm>
            <a:off x="1585917" y="291465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09/18/2017</a:t>
            </a:r>
          </a:p>
        </p:txBody>
      </p:sp>
      <p:sp>
        <p:nvSpPr>
          <p:cNvPr id="5" name="TextBox 4"/>
          <p:cNvSpPr txBox="1"/>
          <p:nvPr/>
        </p:nvSpPr>
        <p:spPr>
          <a:xfrm>
            <a:off x="5410203" y="291465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PMEPCXXXXXXX</a:t>
            </a:r>
          </a:p>
        </p:txBody>
      </p:sp>
      <p:sp>
        <p:nvSpPr>
          <p:cNvPr id="6" name="TextBox 5"/>
          <p:cNvSpPr txBox="1"/>
          <p:nvPr/>
        </p:nvSpPr>
        <p:spPr>
          <a:xfrm>
            <a:off x="2438403" y="3430591"/>
            <a:ext cx="2667003"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757 Carolyn Ave</a:t>
            </a:r>
          </a:p>
        </p:txBody>
      </p:sp>
      <p:sp>
        <p:nvSpPr>
          <p:cNvPr id="7" name="TextBox 6"/>
          <p:cNvSpPr txBox="1"/>
          <p:nvPr/>
        </p:nvSpPr>
        <p:spPr>
          <a:xfrm>
            <a:off x="6553203" y="3403597"/>
            <a:ext cx="16002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01013774</a:t>
            </a:r>
          </a:p>
        </p:txBody>
      </p:sp>
      <p:sp>
        <p:nvSpPr>
          <p:cNvPr id="8" name="TextBox 7"/>
          <p:cNvSpPr txBox="1"/>
          <p:nvPr/>
        </p:nvSpPr>
        <p:spPr>
          <a:xfrm>
            <a:off x="2362196" y="3810003"/>
            <a:ext cx="4076696"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City of Columbus</a:t>
            </a:r>
          </a:p>
        </p:txBody>
      </p:sp>
      <p:sp>
        <p:nvSpPr>
          <p:cNvPr id="9" name="TextBox 8"/>
          <p:cNvSpPr txBox="1"/>
          <p:nvPr/>
        </p:nvSpPr>
        <p:spPr>
          <a:xfrm>
            <a:off x="1981203" y="4217990"/>
            <a:ext cx="36576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ABC Plumbing Contracting</a:t>
            </a:r>
          </a:p>
        </p:txBody>
      </p:sp>
      <p:sp>
        <p:nvSpPr>
          <p:cNvPr id="10" name="TextBox 9"/>
          <p:cNvSpPr txBox="1"/>
          <p:nvPr/>
        </p:nvSpPr>
        <p:spPr>
          <a:xfrm>
            <a:off x="2209803" y="457200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Guy Miller Jr.</a:t>
            </a:r>
          </a:p>
        </p:txBody>
      </p:sp>
      <p:sp>
        <p:nvSpPr>
          <p:cNvPr id="11" name="TextBox 10"/>
          <p:cNvSpPr txBox="1"/>
          <p:nvPr/>
        </p:nvSpPr>
        <p:spPr>
          <a:xfrm>
            <a:off x="4876796" y="4572000"/>
            <a:ext cx="914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Foreman</a:t>
            </a:r>
          </a:p>
        </p:txBody>
      </p:sp>
      <p:sp>
        <p:nvSpPr>
          <p:cNvPr id="12" name="TextBox 11"/>
          <p:cNvSpPr txBox="1"/>
          <p:nvPr/>
        </p:nvSpPr>
        <p:spPr>
          <a:xfrm>
            <a:off x="6075365" y="548640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Script MT Bold" pitchFamily="66"/>
                <a:cs typeface="Arial"/>
              </a:rPr>
              <a:t>James A. Richardson Jr.</a:t>
            </a:r>
          </a:p>
        </p:txBody>
      </p:sp>
      <p:sp>
        <p:nvSpPr>
          <p:cNvPr id="13" name="TextBox 12"/>
          <p:cNvSpPr txBox="1"/>
          <p:nvPr/>
        </p:nvSpPr>
        <p:spPr>
          <a:xfrm>
            <a:off x="6018215" y="457200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Script MT Bold" pitchFamily="66"/>
                <a:cs typeface="Arial"/>
              </a:rPr>
              <a:t>Guy Miller Jr.</a:t>
            </a:r>
          </a:p>
        </p:txBody>
      </p:sp>
      <p:sp>
        <p:nvSpPr>
          <p:cNvPr id="14" name="TextBox 13"/>
          <p:cNvSpPr txBox="1"/>
          <p:nvPr/>
        </p:nvSpPr>
        <p:spPr>
          <a:xfrm>
            <a:off x="4475165" y="5105396"/>
            <a:ext cx="3525834"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JR Designs</a:t>
            </a:r>
          </a:p>
        </p:txBody>
      </p:sp>
      <p:sp>
        <p:nvSpPr>
          <p:cNvPr id="15" name="TextBox 14"/>
          <p:cNvSpPr txBox="1"/>
          <p:nvPr/>
        </p:nvSpPr>
        <p:spPr>
          <a:xfrm>
            <a:off x="2201866" y="5486400"/>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alibri" pitchFamily="34"/>
                <a:cs typeface="Arial"/>
              </a:rPr>
              <a:t>James A. Richardson Jr.</a:t>
            </a:r>
          </a:p>
        </p:txBody>
      </p:sp>
      <p:sp>
        <p:nvSpPr>
          <p:cNvPr id="16" name="TextBox 15"/>
          <p:cNvSpPr txBox="1"/>
          <p:nvPr/>
        </p:nvSpPr>
        <p:spPr>
          <a:xfrm>
            <a:off x="4876796" y="5486400"/>
            <a:ext cx="914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Owner</a:t>
            </a:r>
          </a:p>
        </p:txBody>
      </p:sp>
    </p:spTree>
  </p:cSld>
  <p:clrMapOvr>
    <a:masterClrMapping/>
  </p:clrMapOvr>
  <p:transition spd="med" advTm="15000">
    <p:fade thruBlk="1"/>
  </p:transition>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par>
                                <p:cTn id="8" presetID="10" presetClass="entr" presetSubtype="0" fill="hold" grpId="0" nodeType="withEffect">
                                  <p:stCondLst>
                                    <p:cond delay="25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3000"/>
                                        <p:tgtEl>
                                          <p:spTgt spid="5"/>
                                        </p:tgtEl>
                                      </p:cBhvr>
                                    </p:animEffect>
                                  </p:childTnLst>
                                </p:cTn>
                              </p:par>
                              <p:par>
                                <p:cTn id="11" presetID="10" presetClass="entr" presetSubtype="0" fill="hold" grpId="0" nodeType="withEffect">
                                  <p:stCondLst>
                                    <p:cond delay="2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3000"/>
                                        <p:tgtEl>
                                          <p:spTgt spid="6"/>
                                        </p:tgtEl>
                                      </p:cBhvr>
                                    </p:animEffect>
                                  </p:childTnLst>
                                </p:cTn>
                              </p:par>
                              <p:par>
                                <p:cTn id="14" presetID="10" presetClass="entr" presetSubtype="0" fill="hold" grpId="0" nodeType="withEffect">
                                  <p:stCondLst>
                                    <p:cond delay="2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3000"/>
                                        <p:tgtEl>
                                          <p:spTgt spid="7"/>
                                        </p:tgtEl>
                                      </p:cBhvr>
                                    </p:animEffect>
                                  </p:childTnLst>
                                </p:cTn>
                              </p:par>
                              <p:par>
                                <p:cTn id="17" presetID="10" presetClass="entr" presetSubtype="0" fill="hold" grpId="0" nodeType="withEffect">
                                  <p:stCondLst>
                                    <p:cond delay="25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3000"/>
                                        <p:tgtEl>
                                          <p:spTgt spid="8"/>
                                        </p:tgtEl>
                                      </p:cBhvr>
                                    </p:animEffect>
                                  </p:childTnLst>
                                </p:cTn>
                              </p:par>
                              <p:par>
                                <p:cTn id="20" presetID="10" presetClass="entr" presetSubtype="0" fill="hold" grpId="0" nodeType="withEffect">
                                  <p:stCondLst>
                                    <p:cond delay="25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3000"/>
                                        <p:tgtEl>
                                          <p:spTgt spid="9"/>
                                        </p:tgtEl>
                                      </p:cBhvr>
                                    </p:animEffect>
                                  </p:childTnLst>
                                </p:cTn>
                              </p:par>
                              <p:par>
                                <p:cTn id="23" presetID="10" presetClass="entr" presetSubtype="0" fill="hold" grpId="0" nodeType="withEffect">
                                  <p:stCondLst>
                                    <p:cond delay="25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3000"/>
                                        <p:tgtEl>
                                          <p:spTgt spid="10"/>
                                        </p:tgtEl>
                                      </p:cBhvr>
                                    </p:animEffect>
                                  </p:childTnLst>
                                </p:cTn>
                              </p:par>
                              <p:par>
                                <p:cTn id="26" presetID="10" presetClass="entr" presetSubtype="0" fill="hold" grpId="0" nodeType="withEffect">
                                  <p:stCondLst>
                                    <p:cond delay="25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3000"/>
                                        <p:tgtEl>
                                          <p:spTgt spid="11"/>
                                        </p:tgtEl>
                                      </p:cBhvr>
                                    </p:animEffect>
                                  </p:childTnLst>
                                </p:cTn>
                              </p:par>
                              <p:par>
                                <p:cTn id="29" presetID="10" presetClass="entr" presetSubtype="0" fill="hold" grpId="0" nodeType="withEffect">
                                  <p:stCondLst>
                                    <p:cond delay="25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3000"/>
                                        <p:tgtEl>
                                          <p:spTgt spid="13"/>
                                        </p:tgtEl>
                                      </p:cBhvr>
                                    </p:animEffect>
                                  </p:childTnLst>
                                </p:cTn>
                              </p:par>
                              <p:par>
                                <p:cTn id="32" presetID="10" presetClass="entr" presetSubtype="0" fill="hold" grpId="0" nodeType="withEffect">
                                  <p:stCondLst>
                                    <p:cond delay="250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3000"/>
                                        <p:tgtEl>
                                          <p:spTgt spid="14"/>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3000"/>
                                        <p:tgtEl>
                                          <p:spTgt spid="15"/>
                                        </p:tgtEl>
                                      </p:cBhvr>
                                    </p:animEffect>
                                  </p:childTnLst>
                                </p:cTn>
                              </p:par>
                              <p:par>
                                <p:cTn id="38" presetID="10" presetClass="entr" presetSubtype="0" fill="hold" grpId="0" nodeType="withEffect">
                                  <p:stCondLst>
                                    <p:cond delay="250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3000"/>
                                        <p:tgtEl>
                                          <p:spTgt spid="16"/>
                                        </p:tgtEl>
                                      </p:cBhvr>
                                    </p:animEffect>
                                  </p:childTnLst>
                                </p:cTn>
                              </p:par>
                              <p:par>
                                <p:cTn id="41" presetID="10" presetClass="entr" presetSubtype="0" fill="hold" grpId="0" nodeType="withEffect">
                                  <p:stCondLst>
                                    <p:cond delay="250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name="Slide18">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172200"/>
          </a:xfrm>
        </p:spPr>
        <p:txBody>
          <a:bodyPr/>
          <a:lstStyle/>
          <a:p>
            <a:pPr marL="0" lvl="0" indent="0" hangingPunct="1">
              <a:spcBef>
                <a:spcPts val="1000"/>
              </a:spcBef>
              <a:buNone/>
            </a:pPr>
            <a:r>
              <a:rPr lang="en-US" sz="4000" dirty="0">
                <a:solidFill>
                  <a:srgbClr val="FFFFFF"/>
                </a:solidFill>
              </a:rPr>
              <a:t>You </a:t>
            </a:r>
            <a:r>
              <a:rPr lang="en-US" sz="4000" dirty="0" smtClean="0">
                <a:solidFill>
                  <a:srgbClr val="FFFFFF"/>
                </a:solidFill>
              </a:rPr>
              <a:t>will need to indicate </a:t>
            </a:r>
            <a:r>
              <a:rPr lang="en-US" sz="4000" dirty="0">
                <a:solidFill>
                  <a:srgbClr val="FFFFFF"/>
                </a:solidFill>
              </a:rPr>
              <a:t>which test or tests you wish to </a:t>
            </a:r>
            <a:r>
              <a:rPr lang="en-US" sz="4000" dirty="0" smtClean="0">
                <a:solidFill>
                  <a:srgbClr val="FFFFFF"/>
                </a:solidFill>
              </a:rPr>
              <a:t>self-certify</a:t>
            </a:r>
            <a:r>
              <a:rPr lang="en-US" sz="4000" dirty="0">
                <a:solidFill>
                  <a:srgbClr val="FFFFFF"/>
                </a:solidFill>
              </a:rPr>
              <a:t>.	</a:t>
            </a:r>
            <a:r>
              <a:rPr lang="en-US" sz="4000" dirty="0">
                <a:solidFill>
                  <a:srgbClr val="002060"/>
                </a:solidFill>
              </a:rPr>
              <a:t>Again, there must be an answer for each question.</a:t>
            </a:r>
          </a:p>
        </p:txBody>
      </p:sp>
      <p:pic>
        <p:nvPicPr>
          <p:cNvPr id="3" name="Picture 2"/>
          <p:cNvPicPr>
            <a:picLocks noChangeAspect="1"/>
          </p:cNvPicPr>
          <p:nvPr/>
        </p:nvPicPr>
        <p:blipFill>
          <a:blip r:embed="rId2"/>
          <a:srcRect/>
          <a:stretch>
            <a:fillRect/>
          </a:stretch>
        </p:blipFill>
        <p:spPr>
          <a:xfrm>
            <a:off x="508004" y="3036886"/>
            <a:ext cx="8105771" cy="3419471"/>
          </a:xfrm>
          <a:prstGeom prst="rect">
            <a:avLst/>
          </a:prstGeom>
          <a:noFill/>
          <a:ln>
            <a:noFill/>
          </a:ln>
        </p:spPr>
      </p:pic>
      <p:sp>
        <p:nvSpPr>
          <p:cNvPr id="4" name="TextBox 1"/>
          <p:cNvSpPr txBox="1"/>
          <p:nvPr/>
        </p:nvSpPr>
        <p:spPr>
          <a:xfrm>
            <a:off x="5827708" y="3840159"/>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5" name="TextBox 4"/>
          <p:cNvSpPr txBox="1"/>
          <p:nvPr/>
        </p:nvSpPr>
        <p:spPr>
          <a:xfrm>
            <a:off x="5827708" y="4127501"/>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6" name="TextBox 5"/>
          <p:cNvSpPr txBox="1"/>
          <p:nvPr/>
        </p:nvSpPr>
        <p:spPr>
          <a:xfrm>
            <a:off x="8020046" y="4422779"/>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7" name="TextBox 6"/>
          <p:cNvSpPr txBox="1"/>
          <p:nvPr/>
        </p:nvSpPr>
        <p:spPr>
          <a:xfrm>
            <a:off x="8020046" y="4692645"/>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8" name="TextBox 7"/>
          <p:cNvSpPr txBox="1"/>
          <p:nvPr/>
        </p:nvSpPr>
        <p:spPr>
          <a:xfrm>
            <a:off x="8051804" y="5270501"/>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9" name="TextBox 8"/>
          <p:cNvSpPr txBox="1"/>
          <p:nvPr/>
        </p:nvSpPr>
        <p:spPr>
          <a:xfrm>
            <a:off x="5827708" y="5651504"/>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10" name="TextBox 9"/>
          <p:cNvSpPr txBox="1"/>
          <p:nvPr/>
        </p:nvSpPr>
        <p:spPr>
          <a:xfrm>
            <a:off x="6908804" y="6032497"/>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11" name="TextBox 11"/>
          <p:cNvSpPr txBox="1"/>
          <p:nvPr/>
        </p:nvSpPr>
        <p:spPr>
          <a:xfrm>
            <a:off x="8020046" y="4987923"/>
            <a:ext cx="238128" cy="21113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80000"/>
              </a:lnSpc>
              <a:spcBef>
                <a:spcPts val="0"/>
              </a:spcBef>
              <a:spcAft>
                <a:spcPts val="0"/>
              </a:spcAft>
              <a:buNone/>
              <a:tabLst/>
              <a:defRPr sz="900" b="0" i="0" u="none" strike="noStrike" kern="0" cap="none" spc="0" baseline="0">
                <a:solidFill>
                  <a:srgbClr val="000000"/>
                </a:solidFill>
                <a:uFillTx/>
              </a:defRPr>
            </a:pPr>
            <a:r>
              <a:rPr lang="en-US" sz="1000" b="0" i="0" u="none" strike="noStrike" kern="1200" cap="none" spc="0" baseline="0">
                <a:solidFill>
                  <a:srgbClr val="000000"/>
                </a:solidFill>
                <a:uFillTx/>
                <a:latin typeface="Arial"/>
                <a:cs typeface="Arial"/>
              </a:rPr>
              <a:t>x</a:t>
            </a:r>
          </a:p>
        </p:txBody>
      </p:sp>
      <p:sp>
        <p:nvSpPr>
          <p:cNvPr id="12" name="TextBox 2"/>
          <p:cNvSpPr txBox="1"/>
          <p:nvPr/>
        </p:nvSpPr>
        <p:spPr>
          <a:xfrm>
            <a:off x="533396" y="1524003"/>
            <a:ext cx="7924803" cy="1077218"/>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1" u="none" strike="noStrike" kern="1200" cap="none" spc="0" baseline="0" dirty="0" smtClean="0">
                <a:solidFill>
                  <a:srgbClr val="FFFFFF"/>
                </a:solidFill>
                <a:uFillTx/>
                <a:latin typeface="Times New Roman" panose="02020603050405020304" pitchFamily="18" charset="0"/>
                <a:cs typeface="Times New Roman" panose="02020603050405020304" pitchFamily="18" charset="0"/>
              </a:rPr>
              <a:t>In order for the form to be accepted, each section will need</a:t>
            </a:r>
            <a:r>
              <a:rPr lang="en-US" sz="3200" b="0" i="1" u="none" strike="noStrike" kern="1200" cap="none" spc="0" dirty="0" smtClean="0">
                <a:solidFill>
                  <a:srgbClr val="FFFFFF"/>
                </a:solidFill>
                <a:uFillTx/>
                <a:latin typeface="Times New Roman" panose="02020603050405020304" pitchFamily="18" charset="0"/>
                <a:cs typeface="Times New Roman" panose="02020603050405020304" pitchFamily="18" charset="0"/>
              </a:rPr>
              <a:t> to be marked appropriately.</a:t>
            </a:r>
            <a:endParaRPr lang="en-US" sz="3200" b="0" i="1" u="none" strike="noStrike" kern="1200" cap="none" spc="0" baseline="0" dirty="0">
              <a:solidFill>
                <a:srgbClr val="FFFFFF"/>
              </a:solidFill>
              <a:uFillTx/>
              <a:latin typeface="Times New Roman" panose="02020603050405020304" pitchFamily="18" charset="0"/>
              <a:cs typeface="Times New Roman" panose="02020603050405020304" pitchFamily="18" charset="0"/>
            </a:endParaRPr>
          </a:p>
        </p:txBody>
      </p:sp>
    </p:spTree>
  </p:cSld>
  <p:clrMapOvr>
    <a:masterClrMapping/>
  </p:clrMapOvr>
  <p:transition spd="med" advTm="15000">
    <p:fade thruBlk="1"/>
  </p:transition>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22" presetClass="entr" presetSubtype="8"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22" presetClass="entr" presetSubtype="8" fill="hold" grpId="0" nodeType="withEffect">
                                  <p:stCondLst>
                                    <p:cond delay="250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2000"/>
                                        <p:tgtEl>
                                          <p:spTgt spid="5"/>
                                        </p:tgtEl>
                                      </p:cBhvr>
                                    </p:animEffect>
                                  </p:childTnLst>
                                </p:cTn>
                              </p:par>
                              <p:par>
                                <p:cTn id="11" presetID="22" presetClass="entr" presetSubtype="8" fill="hold" grpId="0" nodeType="withEffect">
                                  <p:stCondLst>
                                    <p:cond delay="250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2000"/>
                                        <p:tgtEl>
                                          <p:spTgt spid="6"/>
                                        </p:tgtEl>
                                      </p:cBhvr>
                                    </p:animEffect>
                                  </p:childTnLst>
                                </p:cTn>
                              </p:par>
                              <p:par>
                                <p:cTn id="14" presetID="22" presetClass="entr" presetSubtype="8" fill="hold" grpId="0" nodeType="withEffect">
                                  <p:stCondLst>
                                    <p:cond delay="250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2000"/>
                                        <p:tgtEl>
                                          <p:spTgt spid="7"/>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2000"/>
                                        <p:tgtEl>
                                          <p:spTgt spid="11"/>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000"/>
                                        <p:tgtEl>
                                          <p:spTgt spid="8"/>
                                        </p:tgtEl>
                                      </p:cBhvr>
                                    </p:animEffect>
                                  </p:childTnLst>
                                </p:cTn>
                              </p:par>
                              <p:par>
                                <p:cTn id="23" presetID="22" presetClass="entr" presetSubtype="8" fill="hold" grpId="0" nodeType="withEffect">
                                  <p:stCondLst>
                                    <p:cond delay="250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2000"/>
                                        <p:tgtEl>
                                          <p:spTgt spid="10"/>
                                        </p:tgtEl>
                                      </p:cBhvr>
                                    </p:animEffect>
                                  </p:childTnLst>
                                </p:cTn>
                              </p:par>
                              <p:par>
                                <p:cTn id="26" presetID="22" presetClass="entr" presetSubtype="8" fill="hold" grpId="0" nodeType="withEffect">
                                  <p:stCondLst>
                                    <p:cond delay="250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2000"/>
                                        <p:tgtEl>
                                          <p:spTgt spid="9"/>
                                        </p:tgtEl>
                                      </p:cBhvr>
                                    </p:animEffect>
                                  </p:childTnLst>
                                </p:cTn>
                              </p:par>
                            </p:childTnLst>
                          </p:cTn>
                        </p:par>
                        <p:par>
                          <p:cTn id="29" fill="hold" nodeType="afterEffect">
                            <p:stCondLst>
                              <p:cond delay="4500"/>
                            </p:stCondLst>
                            <p:childTnLst>
                              <p:par>
                                <p:cTn id="30" presetID="56" presetClass="entr" presetSubtype="0" fill="hold" nodeType="after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 by="(-#ppt_w*2)" calcmode="lin">
                                      <p:cBhvr>
                                        <p:cTn id="32" dur="1000" autoRev="1" fill="hold">
                                          <p:stCondLst>
                                            <p:cond delay="0"/>
                                          </p:stCondLst>
                                        </p:cTn>
                                        <p:tgtEl>
                                          <p:spTgt spid="12">
                                            <p:txEl>
                                              <p:pRg st="0" end="0"/>
                                            </p:txEl>
                                          </p:spTgt>
                                        </p:tgtEl>
                                        <p:attrNameLst>
                                          <p:attrName>ppt_w</p:attrName>
                                        </p:attrNameLst>
                                      </p:cBhvr>
                                    </p:anim>
                                    <p:anim by="(#ppt_w*0.50)" calcmode="lin">
                                      <p:cBhvr>
                                        <p:cTn id="33" dur="1000" decel="50000" autoRev="1" fill="hold">
                                          <p:stCondLst>
                                            <p:cond delay="0"/>
                                          </p:stCondLst>
                                        </p:cTn>
                                        <p:tgtEl>
                                          <p:spTgt spid="12">
                                            <p:txEl>
                                              <p:pRg st="0" end="0"/>
                                            </p:txEl>
                                          </p:spTgt>
                                        </p:tgtEl>
                                        <p:attrNameLst>
                                          <p:attrName>ppt_x</p:attrName>
                                        </p:attrNameLst>
                                      </p:cBhvr>
                                    </p:anim>
                                    <p:anim from="(-#ppt_h/2)" to="(#ppt_y)" calcmode="lin">
                                      <p:cBhvr>
                                        <p:cTn id="34" dur="2000" fill="hold">
                                          <p:stCondLst>
                                            <p:cond delay="0"/>
                                          </p:stCondLst>
                                        </p:cTn>
                                        <p:tgtEl>
                                          <p:spTgt spid="12">
                                            <p:txEl>
                                              <p:pRg st="0" end="0"/>
                                            </p:txEl>
                                          </p:spTgt>
                                        </p:tgtEl>
                                        <p:attrNameLst>
                                          <p:attrName>ppt_y</p:attrName>
                                        </p:attrNameLst>
                                      </p:cBhvr>
                                    </p:anim>
                                    <p:animRot by="21600000">
                                      <p:cBhvr>
                                        <p:cTn id="35" dur="2000" fill="hold">
                                          <p:stCondLst>
                                            <p:cond delay="0"/>
                                          </p:stCondLst>
                                        </p:cTn>
                                        <p:tgtEl>
                                          <p:spTgt spid="1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name="Slide19">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172200"/>
          </a:xfrm>
        </p:spPr>
        <p:txBody>
          <a:bodyPr/>
          <a:lstStyle/>
          <a:p>
            <a:pPr marL="0" lvl="0" indent="0" algn="just" hangingPunct="1">
              <a:spcBef>
                <a:spcPts val="1000"/>
              </a:spcBef>
              <a:buNone/>
            </a:pPr>
            <a:r>
              <a:rPr lang="en-US" sz="4000">
                <a:solidFill>
                  <a:srgbClr val="FFFFFF"/>
                </a:solidFill>
              </a:rPr>
              <a:t>This form lets us know of your intention to self-certify the specific tests you have indicated.  A copy will be scanned into the digital record and a copy shall be kept with the approved documents.</a:t>
            </a:r>
          </a:p>
        </p:txBody>
      </p:sp>
    </p:spTree>
  </p:cSld>
  <p:clrMapOvr>
    <a:masterClrMapping/>
  </p:clrMapOvr>
  <p:transition spd="med" advTm="1500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0">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172200"/>
          </a:xfrm>
        </p:spPr>
        <p:txBody>
          <a:bodyPr/>
          <a:lstStyle/>
          <a:p>
            <a:pPr marL="0" lvl="0" indent="0" algn="just" hangingPunct="1">
              <a:spcBef>
                <a:spcPts val="1000"/>
              </a:spcBef>
              <a:buNone/>
            </a:pPr>
            <a:r>
              <a:rPr lang="en-US" sz="4000">
                <a:solidFill>
                  <a:srgbClr val="FFFFFF"/>
                </a:solidFill>
              </a:rPr>
              <a:t>If you have chosen to self-certify tests, you will need to have the completed test form onsite for the inspector to review and document as part of the scheduled inspection.</a:t>
            </a:r>
          </a:p>
        </p:txBody>
      </p:sp>
    </p:spTree>
  </p:cSld>
  <p:clrMapOvr>
    <a:masterClrMapping/>
  </p:clrMapOvr>
  <p:transition spd="med" advTm="15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1">
    <p:bg>
      <p:bgPr>
        <a:solidFill>
          <a:srgbClr val="002060"/>
        </a:solidFill>
        <a:effectLst/>
      </p:bgPr>
    </p:bg>
    <p:spTree>
      <p:nvGrpSpPr>
        <p:cNvPr id="1" name=""/>
        <p:cNvGrpSpPr/>
        <p:nvPr/>
      </p:nvGrpSpPr>
      <p:grpSpPr>
        <a:xfrm>
          <a:off x="0" y="0"/>
          <a:ext cx="0" cy="0"/>
          <a:chOff x="0" y="0"/>
          <a:chExt cx="0" cy="0"/>
        </a:xfrm>
      </p:grpSpPr>
      <p:pic>
        <p:nvPicPr>
          <p:cNvPr id="2" name="Picture 3"/>
          <p:cNvPicPr>
            <a:picLocks noGrp="1" noChangeAspect="1"/>
          </p:cNvPicPr>
          <p:nvPr>
            <p:ph idx="1"/>
          </p:nvPr>
        </p:nvPicPr>
        <p:blipFill>
          <a:blip r:embed="rId2"/>
          <a:srcRect/>
          <a:stretch>
            <a:fillRect/>
          </a:stretch>
        </p:blipFill>
        <p:spPr>
          <a:xfrm>
            <a:off x="1781178" y="0"/>
            <a:ext cx="5645148" cy="6858000"/>
          </a:xfrm>
        </p:spPr>
      </p:pic>
    </p:spTree>
  </p:cSld>
  <p:clrMapOvr>
    <a:masterClrMapping/>
  </p:clrMapOvr>
  <p:transition spd="med" advTm="15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81003"/>
            <a:ext cx="8229600" cy="6172200"/>
          </a:xfrm>
        </p:spPr>
        <p:txBody>
          <a:bodyPr/>
          <a:lstStyle/>
          <a:p>
            <a:pPr lvl="0" algn="just" hangingPunct="1">
              <a:spcBef>
                <a:spcPts val="1100"/>
              </a:spcBef>
              <a:buNone/>
            </a:pPr>
            <a:r>
              <a:rPr lang="en-US" sz="4400" dirty="0">
                <a:solidFill>
                  <a:srgbClr val="FFFFFF"/>
                </a:solidFill>
              </a:rPr>
              <a:t>	</a:t>
            </a:r>
            <a:r>
              <a:rPr lang="en-US" sz="4000" dirty="0">
                <a:solidFill>
                  <a:srgbClr val="FFFFFF"/>
                </a:solidFill>
              </a:rPr>
              <a:t>City of Columbus Department of Building and Zoning Service in an effort to offer more flexibility to contractors has decided to use section 108.8 which allows jurisdictions to implement a contractor </a:t>
            </a:r>
            <a:r>
              <a:rPr lang="en-US" sz="4000" dirty="0" smtClean="0">
                <a:solidFill>
                  <a:srgbClr val="FFFFFF"/>
                </a:solidFill>
              </a:rPr>
              <a:t>self-certification process </a:t>
            </a:r>
            <a:r>
              <a:rPr lang="en-US" sz="4000" dirty="0">
                <a:solidFill>
                  <a:srgbClr val="FFFFFF"/>
                </a:solidFill>
              </a:rPr>
              <a:t>for required tests.</a:t>
            </a:r>
          </a:p>
        </p:txBody>
      </p:sp>
    </p:spTree>
  </p:cSld>
  <p:clrMapOvr>
    <a:masterClrMapping/>
  </p:clrMapOvr>
  <p:transition spd="med" advTm="150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2">
    <p:bg>
      <p:bgPr>
        <a:solidFill>
          <a:srgbClr val="002060"/>
        </a:solidFill>
        <a:effectLst/>
      </p:bgPr>
    </p:bg>
    <p:spTree>
      <p:nvGrpSpPr>
        <p:cNvPr id="1" name=""/>
        <p:cNvGrpSpPr/>
        <p:nvPr/>
      </p:nvGrpSpPr>
      <p:grpSpPr>
        <a:xfrm>
          <a:off x="0" y="0"/>
          <a:ext cx="0" cy="0"/>
          <a:chOff x="0" y="0"/>
          <a:chExt cx="0" cy="0"/>
        </a:xfrm>
      </p:grpSpPr>
      <p:pic>
        <p:nvPicPr>
          <p:cNvPr id="2" name="Picture 3"/>
          <p:cNvPicPr>
            <a:picLocks noGrp="1" noChangeAspect="1"/>
          </p:cNvPicPr>
          <p:nvPr>
            <p:ph idx="1"/>
          </p:nvPr>
        </p:nvPicPr>
        <p:blipFill>
          <a:blip r:embed="rId2"/>
          <a:srcRect/>
          <a:stretch>
            <a:fillRect/>
          </a:stretch>
        </p:blipFill>
        <p:spPr>
          <a:xfrm>
            <a:off x="914400" y="2514600"/>
            <a:ext cx="7315200" cy="4343400"/>
          </a:xfrm>
        </p:spPr>
      </p:pic>
      <p:sp>
        <p:nvSpPr>
          <p:cNvPr id="3" name="TextBox 3"/>
          <p:cNvSpPr txBox="1"/>
          <p:nvPr/>
        </p:nvSpPr>
        <p:spPr>
          <a:xfrm>
            <a:off x="0" y="0"/>
            <a:ext cx="9144000" cy="2308324"/>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00" b="0" i="0" u="none" strike="noStrike" kern="1200" cap="none" spc="0" baseline="0" dirty="0">
                <a:solidFill>
                  <a:srgbClr val="FFFFFF"/>
                </a:solidFill>
                <a:uFillTx/>
                <a:latin typeface="Arial"/>
                <a:cs typeface="Arial"/>
              </a:rPr>
              <a:t>The specific information regarding testing for the scheduled inspection </a:t>
            </a:r>
            <a:r>
              <a:rPr lang="en-US" sz="3600" b="0" i="0" u="none" strike="noStrike" kern="1200" cap="none" spc="0" baseline="0" dirty="0" smtClean="0">
                <a:solidFill>
                  <a:srgbClr val="FFFFFF"/>
                </a:solidFill>
                <a:uFillTx/>
                <a:latin typeface="Arial"/>
                <a:cs typeface="Arial"/>
              </a:rPr>
              <a:t>will need to be completed appropriately.</a:t>
            </a:r>
            <a:endParaRPr lang="en-US" sz="3600" b="0" i="0" u="none" strike="noStrike" kern="1200" cap="none" spc="0" baseline="0" dirty="0">
              <a:solidFill>
                <a:srgbClr val="FFFFFF"/>
              </a:solidFill>
              <a:uFillTx/>
              <a:latin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3600" b="0" i="0" u="none" strike="noStrike" kern="1200" cap="none" spc="0" baseline="0" dirty="0">
              <a:solidFill>
                <a:srgbClr val="000000"/>
              </a:solidFill>
              <a:uFillTx/>
              <a:latin typeface="Arial"/>
              <a:cs typeface="Arial"/>
            </a:endParaRPr>
          </a:p>
        </p:txBody>
      </p:sp>
      <p:sp>
        <p:nvSpPr>
          <p:cNvPr id="4" name="TextBox 4"/>
          <p:cNvSpPr txBox="1"/>
          <p:nvPr/>
        </p:nvSpPr>
        <p:spPr>
          <a:xfrm>
            <a:off x="1828800" y="2514600"/>
            <a:ext cx="2057400" cy="30797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PMEPC1711111</a:t>
            </a:r>
          </a:p>
        </p:txBody>
      </p:sp>
      <p:sp>
        <p:nvSpPr>
          <p:cNvPr id="5" name="TextBox 5"/>
          <p:cNvSpPr txBox="1"/>
          <p:nvPr/>
        </p:nvSpPr>
        <p:spPr>
          <a:xfrm>
            <a:off x="2438403" y="2819396"/>
            <a:ext cx="2895603" cy="304796"/>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757 Carolyn Ave.</a:t>
            </a:r>
          </a:p>
        </p:txBody>
      </p:sp>
      <p:sp>
        <p:nvSpPr>
          <p:cNvPr id="6" name="TextBox 6"/>
          <p:cNvSpPr txBox="1"/>
          <p:nvPr/>
        </p:nvSpPr>
        <p:spPr>
          <a:xfrm>
            <a:off x="6553203" y="2743200"/>
            <a:ext cx="1219196" cy="30797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01000000</a:t>
            </a:r>
          </a:p>
        </p:txBody>
      </p:sp>
      <p:sp>
        <p:nvSpPr>
          <p:cNvPr id="7" name="TextBox 7"/>
          <p:cNvSpPr txBox="1"/>
          <p:nvPr/>
        </p:nvSpPr>
        <p:spPr>
          <a:xfrm>
            <a:off x="4572000" y="3962396"/>
            <a:ext cx="990596"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07/20/2017</a:t>
            </a:r>
          </a:p>
        </p:txBody>
      </p:sp>
      <p:sp>
        <p:nvSpPr>
          <p:cNvPr id="8" name="TextBox 9"/>
          <p:cNvSpPr txBox="1"/>
          <p:nvPr/>
        </p:nvSpPr>
        <p:spPr>
          <a:xfrm>
            <a:off x="4572000" y="4800600"/>
            <a:ext cx="990596"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07/20/2017</a:t>
            </a:r>
          </a:p>
        </p:txBody>
      </p:sp>
      <p:sp>
        <p:nvSpPr>
          <p:cNvPr id="9" name="TextBox 10"/>
          <p:cNvSpPr txBox="1"/>
          <p:nvPr/>
        </p:nvSpPr>
        <p:spPr>
          <a:xfrm>
            <a:off x="6248396" y="3962396"/>
            <a:ext cx="1828800"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Area A – column A1- D1</a:t>
            </a:r>
          </a:p>
        </p:txBody>
      </p:sp>
      <p:sp>
        <p:nvSpPr>
          <p:cNvPr id="10" name="TextBox 12"/>
          <p:cNvSpPr txBox="1"/>
          <p:nvPr/>
        </p:nvSpPr>
        <p:spPr>
          <a:xfrm>
            <a:off x="6248396" y="4800600"/>
            <a:ext cx="1828800"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Area A – column A1- D1</a:t>
            </a:r>
          </a:p>
        </p:txBody>
      </p:sp>
      <p:sp>
        <p:nvSpPr>
          <p:cNvPr id="11" name="TextBox 13"/>
          <p:cNvSpPr txBox="1"/>
          <p:nvPr/>
        </p:nvSpPr>
        <p:spPr>
          <a:xfrm>
            <a:off x="5486400" y="3962396"/>
            <a:ext cx="685800"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PASS</a:t>
            </a:r>
          </a:p>
        </p:txBody>
      </p:sp>
      <p:sp>
        <p:nvSpPr>
          <p:cNvPr id="12" name="TextBox 14"/>
          <p:cNvSpPr txBox="1"/>
          <p:nvPr/>
        </p:nvSpPr>
        <p:spPr>
          <a:xfrm>
            <a:off x="5562596" y="4800600"/>
            <a:ext cx="685800"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PASS</a:t>
            </a:r>
          </a:p>
        </p:txBody>
      </p:sp>
    </p:spTree>
  </p:cSld>
  <p:clrMapOvr>
    <a:masterClrMapping/>
  </p:clrMapOvr>
  <p:transition spd="med" advTm="15000">
    <p:fade thruBlk="1"/>
  </p:transition>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par>
                                <p:cTn id="8" presetID="10" presetClass="entr" presetSubtype="0" fill="hold" grpId="0" nodeType="withEffect">
                                  <p:stCondLst>
                                    <p:cond delay="50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3000"/>
                                        <p:tgtEl>
                                          <p:spTgt spid="5"/>
                                        </p:tgtEl>
                                      </p:cBhvr>
                                    </p:animEffect>
                                  </p:childTnLst>
                                </p:cTn>
                              </p:par>
                              <p:par>
                                <p:cTn id="11" presetID="10" presetClass="entr" presetSubtype="0" fill="hold" grpId="0" nodeType="withEffect">
                                  <p:stCondLst>
                                    <p:cond delay="50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3000"/>
                                        <p:tgtEl>
                                          <p:spTgt spid="6"/>
                                        </p:tgtEl>
                                      </p:cBhvr>
                                    </p:animEffect>
                                  </p:childTnLst>
                                </p:cTn>
                              </p:par>
                              <p:par>
                                <p:cTn id="14" presetID="10" presetClass="entr" presetSubtype="0" fill="hold" grpId="0" nodeType="withEffect">
                                  <p:stCondLst>
                                    <p:cond delay="50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3000"/>
                                        <p:tgtEl>
                                          <p:spTgt spid="7"/>
                                        </p:tgtEl>
                                      </p:cBhvr>
                                    </p:animEffect>
                                  </p:childTnLst>
                                </p:cTn>
                              </p:par>
                              <p:par>
                                <p:cTn id="17" presetID="10" presetClass="entr" presetSubtype="0" fill="hold" grpId="0" nodeType="withEffect">
                                  <p:stCondLst>
                                    <p:cond delay="500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3000"/>
                                        <p:tgtEl>
                                          <p:spTgt spid="11"/>
                                        </p:tgtEl>
                                      </p:cBhvr>
                                    </p:animEffect>
                                  </p:childTnLst>
                                </p:cTn>
                              </p:par>
                              <p:par>
                                <p:cTn id="20" presetID="10" presetClass="entr" presetSubtype="0" fill="hold" grpId="0" nodeType="withEffect">
                                  <p:stCondLst>
                                    <p:cond delay="50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3000"/>
                                        <p:tgtEl>
                                          <p:spTgt spid="9"/>
                                        </p:tgtEl>
                                      </p:cBhvr>
                                    </p:animEffect>
                                  </p:childTnLst>
                                </p:cTn>
                              </p:par>
                              <p:par>
                                <p:cTn id="23" presetID="10" presetClass="entr" presetSubtype="0" fill="hold" grpId="0" nodeType="withEffect">
                                  <p:stCondLst>
                                    <p:cond delay="50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3000"/>
                                        <p:tgtEl>
                                          <p:spTgt spid="8"/>
                                        </p:tgtEl>
                                      </p:cBhvr>
                                    </p:animEffect>
                                  </p:childTnLst>
                                </p:cTn>
                              </p:par>
                              <p:par>
                                <p:cTn id="26" presetID="10" presetClass="entr" presetSubtype="0" fill="hold" grpId="0" nodeType="withEffect">
                                  <p:stCondLst>
                                    <p:cond delay="500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3000"/>
                                        <p:tgtEl>
                                          <p:spTgt spid="12"/>
                                        </p:tgtEl>
                                      </p:cBhvr>
                                    </p:animEffect>
                                  </p:childTnLst>
                                </p:cTn>
                              </p:par>
                              <p:par>
                                <p:cTn id="29" presetID="10" presetClass="entr" presetSubtype="0" fill="hold" grpId="0" nodeType="withEffect">
                                  <p:stCondLst>
                                    <p:cond delay="50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name="Slide23">
    <p:bg>
      <p:bgPr>
        <a:solidFill>
          <a:srgbClr val="002060"/>
        </a:solidFill>
        <a:effectLst/>
      </p:bgPr>
    </p:bg>
    <p:spTree>
      <p:nvGrpSpPr>
        <p:cNvPr id="1" name=""/>
        <p:cNvGrpSpPr/>
        <p:nvPr/>
      </p:nvGrpSpPr>
      <p:grpSpPr>
        <a:xfrm>
          <a:off x="0" y="0"/>
          <a:ext cx="0" cy="0"/>
          <a:chOff x="0" y="0"/>
          <a:chExt cx="0" cy="0"/>
        </a:xfrm>
      </p:grpSpPr>
      <p:pic>
        <p:nvPicPr>
          <p:cNvPr id="2" name="Picture 3"/>
          <p:cNvPicPr>
            <a:picLocks noGrp="1" noChangeAspect="1"/>
          </p:cNvPicPr>
          <p:nvPr>
            <p:ph idx="1"/>
          </p:nvPr>
        </p:nvPicPr>
        <p:blipFill>
          <a:blip r:embed="rId2"/>
          <a:srcRect/>
          <a:stretch>
            <a:fillRect/>
          </a:stretch>
        </p:blipFill>
        <p:spPr>
          <a:xfrm>
            <a:off x="0" y="2971800"/>
            <a:ext cx="9144000" cy="3886200"/>
          </a:xfrm>
        </p:spPr>
      </p:pic>
      <p:sp>
        <p:nvSpPr>
          <p:cNvPr id="3" name="TextBox 4"/>
          <p:cNvSpPr txBox="1"/>
          <p:nvPr/>
        </p:nvSpPr>
        <p:spPr>
          <a:xfrm>
            <a:off x="1295403" y="4190996"/>
            <a:ext cx="3047996"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ABC Plumbing Contracting</a:t>
            </a:r>
          </a:p>
        </p:txBody>
      </p:sp>
      <p:sp>
        <p:nvSpPr>
          <p:cNvPr id="4" name="TextBox 5"/>
          <p:cNvSpPr txBox="1"/>
          <p:nvPr/>
        </p:nvSpPr>
        <p:spPr>
          <a:xfrm>
            <a:off x="5562596" y="4190996"/>
            <a:ext cx="990596" cy="27622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07/20/2017</a:t>
            </a:r>
          </a:p>
        </p:txBody>
      </p:sp>
      <p:sp>
        <p:nvSpPr>
          <p:cNvPr id="5" name="TextBox 6"/>
          <p:cNvSpPr txBox="1"/>
          <p:nvPr/>
        </p:nvSpPr>
        <p:spPr>
          <a:xfrm>
            <a:off x="1600200" y="4648196"/>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Guy Miller Jr.</a:t>
            </a:r>
          </a:p>
        </p:txBody>
      </p:sp>
      <p:sp>
        <p:nvSpPr>
          <p:cNvPr id="6" name="TextBox 7"/>
          <p:cNvSpPr txBox="1"/>
          <p:nvPr/>
        </p:nvSpPr>
        <p:spPr>
          <a:xfrm>
            <a:off x="4648196" y="4648196"/>
            <a:ext cx="914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Foreman</a:t>
            </a:r>
          </a:p>
        </p:txBody>
      </p:sp>
      <p:sp>
        <p:nvSpPr>
          <p:cNvPr id="7" name="TextBox 8"/>
          <p:cNvSpPr txBox="1"/>
          <p:nvPr/>
        </p:nvSpPr>
        <p:spPr>
          <a:xfrm>
            <a:off x="5789615" y="4648196"/>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Script MT Bold" pitchFamily="66"/>
                <a:cs typeface="Arial"/>
              </a:rPr>
              <a:t>Guy Miller Jr.</a:t>
            </a:r>
          </a:p>
        </p:txBody>
      </p:sp>
      <p:sp>
        <p:nvSpPr>
          <p:cNvPr id="8" name="TextBox 9"/>
          <p:cNvSpPr txBox="1"/>
          <p:nvPr/>
        </p:nvSpPr>
        <p:spPr>
          <a:xfrm>
            <a:off x="6096003" y="6096003"/>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Script MT Bold" pitchFamily="66"/>
                <a:cs typeface="Arial"/>
              </a:rPr>
              <a:t>James A. Richardson Jr.</a:t>
            </a:r>
          </a:p>
        </p:txBody>
      </p:sp>
      <p:sp>
        <p:nvSpPr>
          <p:cNvPr id="9" name="TextBox 10"/>
          <p:cNvSpPr txBox="1"/>
          <p:nvPr/>
        </p:nvSpPr>
        <p:spPr>
          <a:xfrm>
            <a:off x="2819396" y="5410203"/>
            <a:ext cx="2971800" cy="304796"/>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JR Designs</a:t>
            </a:r>
          </a:p>
        </p:txBody>
      </p:sp>
      <p:sp>
        <p:nvSpPr>
          <p:cNvPr id="10" name="TextBox 11"/>
          <p:cNvSpPr txBox="1"/>
          <p:nvPr/>
        </p:nvSpPr>
        <p:spPr>
          <a:xfrm>
            <a:off x="1600200" y="6096003"/>
            <a:ext cx="2057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alibri" pitchFamily="34"/>
                <a:cs typeface="Arial"/>
              </a:rPr>
              <a:t>James A. Richardson Jr.</a:t>
            </a:r>
          </a:p>
        </p:txBody>
      </p:sp>
      <p:sp>
        <p:nvSpPr>
          <p:cNvPr id="11" name="TextBox 12"/>
          <p:cNvSpPr txBox="1"/>
          <p:nvPr/>
        </p:nvSpPr>
        <p:spPr>
          <a:xfrm>
            <a:off x="4648196" y="6096003"/>
            <a:ext cx="914400" cy="307979"/>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a:cs typeface="Arial"/>
              </a:rPr>
              <a:t>Owner</a:t>
            </a:r>
          </a:p>
        </p:txBody>
      </p:sp>
      <p:sp>
        <p:nvSpPr>
          <p:cNvPr id="12" name="TextBox 13"/>
          <p:cNvSpPr txBox="1"/>
          <p:nvPr/>
        </p:nvSpPr>
        <p:spPr>
          <a:xfrm>
            <a:off x="6858000" y="5410203"/>
            <a:ext cx="1828800" cy="27622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Arial"/>
                <a:cs typeface="Arial"/>
              </a:rPr>
              <a:t>07/20/2017</a:t>
            </a:r>
          </a:p>
        </p:txBody>
      </p:sp>
      <p:sp>
        <p:nvSpPr>
          <p:cNvPr id="13" name="TextBox 14"/>
          <p:cNvSpPr txBox="1"/>
          <p:nvPr/>
        </p:nvSpPr>
        <p:spPr>
          <a:xfrm>
            <a:off x="0" y="0"/>
            <a:ext cx="9144000" cy="255454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dirty="0">
                <a:solidFill>
                  <a:srgbClr val="FFFFFF"/>
                </a:solidFill>
                <a:uFillTx/>
                <a:latin typeface="Arial"/>
                <a:cs typeface="Arial"/>
              </a:rPr>
              <a:t>The contractor’s representative and the Design Professional or Builder’s representative (or construction management firm representative) </a:t>
            </a:r>
            <a:r>
              <a:rPr lang="en-US" sz="3200" b="0" i="0" u="none" strike="noStrike" kern="1200" cap="none" spc="0" baseline="0" dirty="0" smtClean="0">
                <a:solidFill>
                  <a:srgbClr val="FFFFFF"/>
                </a:solidFill>
                <a:uFillTx/>
                <a:latin typeface="Arial"/>
                <a:cs typeface="Arial"/>
              </a:rPr>
              <a:t>are required to provide </a:t>
            </a:r>
            <a:r>
              <a:rPr lang="en-US" sz="3200" b="0" i="0" u="none" strike="noStrike" kern="1200" cap="none" spc="0" baseline="0" dirty="0">
                <a:solidFill>
                  <a:srgbClr val="FFFFFF"/>
                </a:solidFill>
                <a:uFillTx/>
                <a:latin typeface="Arial"/>
                <a:cs typeface="Arial"/>
              </a:rPr>
              <a:t>their information and sign the form. </a:t>
            </a:r>
          </a:p>
        </p:txBody>
      </p:sp>
    </p:spTree>
  </p:cSld>
  <p:clrMapOvr>
    <a:masterClrMapping/>
  </p:clrMapOvr>
  <p:transition spd="med" advTm="15000">
    <p:fade thruBlk="1"/>
  </p:transition>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par>
                                <p:cTn id="8" presetID="10" presetClass="entr" presetSubtype="0" fill="hold" grpId="0" nodeType="withEffect">
                                  <p:stCondLst>
                                    <p:cond delay="50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3000"/>
                                        <p:tgtEl>
                                          <p:spTgt spid="4"/>
                                        </p:tgtEl>
                                      </p:cBhvr>
                                    </p:animEffect>
                                  </p:childTnLst>
                                </p:cTn>
                              </p:par>
                              <p:par>
                                <p:cTn id="11" presetID="10" presetClass="entr" presetSubtype="0" fill="hold" grpId="0" nodeType="withEffect">
                                  <p:stCondLst>
                                    <p:cond delay="5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3000"/>
                                        <p:tgtEl>
                                          <p:spTgt spid="5"/>
                                        </p:tgtEl>
                                      </p:cBhvr>
                                    </p:animEffect>
                                  </p:childTnLst>
                                </p:cTn>
                              </p:par>
                              <p:par>
                                <p:cTn id="14" presetID="10" presetClass="entr" presetSubtype="0" fill="hold" grpId="0" nodeType="withEffect">
                                  <p:stCondLst>
                                    <p:cond delay="50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3000"/>
                                        <p:tgtEl>
                                          <p:spTgt spid="6"/>
                                        </p:tgtEl>
                                      </p:cBhvr>
                                    </p:animEffect>
                                  </p:childTnLst>
                                </p:cTn>
                              </p:par>
                              <p:par>
                                <p:cTn id="17" presetID="10" presetClass="entr" presetSubtype="0" fill="hold" grpId="0" nodeType="withEffect">
                                  <p:stCondLst>
                                    <p:cond delay="50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3000"/>
                                        <p:tgtEl>
                                          <p:spTgt spid="7"/>
                                        </p:tgtEl>
                                      </p:cBhvr>
                                    </p:animEffect>
                                  </p:childTnLst>
                                </p:cTn>
                              </p:par>
                              <p:par>
                                <p:cTn id="20" presetID="10" presetClass="entr" presetSubtype="0" fill="hold" grpId="0" nodeType="withEffect">
                                  <p:stCondLst>
                                    <p:cond delay="50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3000"/>
                                        <p:tgtEl>
                                          <p:spTgt spid="9"/>
                                        </p:tgtEl>
                                      </p:cBhvr>
                                    </p:animEffect>
                                  </p:childTnLst>
                                </p:cTn>
                              </p:par>
                              <p:par>
                                <p:cTn id="23" presetID="10" presetClass="entr" presetSubtype="0" fill="hold" grpId="0" nodeType="withEffect">
                                  <p:stCondLst>
                                    <p:cond delay="50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3000"/>
                                        <p:tgtEl>
                                          <p:spTgt spid="12"/>
                                        </p:tgtEl>
                                      </p:cBhvr>
                                    </p:animEffect>
                                  </p:childTnLst>
                                </p:cTn>
                              </p:par>
                              <p:par>
                                <p:cTn id="26" presetID="10" presetClass="entr" presetSubtype="0" fill="hold" grpId="0" nodeType="withEffect">
                                  <p:stCondLst>
                                    <p:cond delay="50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3000"/>
                                        <p:tgtEl>
                                          <p:spTgt spid="10"/>
                                        </p:tgtEl>
                                      </p:cBhvr>
                                    </p:animEffect>
                                  </p:childTnLst>
                                </p:cTn>
                              </p:par>
                              <p:par>
                                <p:cTn id="29" presetID="10" presetClass="entr" presetSubtype="0" fill="hold" grpId="0" nodeType="withEffect">
                                  <p:stCondLst>
                                    <p:cond delay="500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3000"/>
                                        <p:tgtEl>
                                          <p:spTgt spid="11"/>
                                        </p:tgtEl>
                                      </p:cBhvr>
                                    </p:animEffect>
                                  </p:childTnLst>
                                </p:cTn>
                              </p:par>
                              <p:par>
                                <p:cTn id="32" presetID="10" presetClass="entr" presetSubtype="0" fill="hold" grpId="0" nodeType="withEffect">
                                  <p:stCondLst>
                                    <p:cond delay="500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name="Slide24">
    <p:bg>
      <p:bgPr>
        <a:solidFill>
          <a:srgbClr val="8EB4E3"/>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0" y="0"/>
            <a:ext cx="9144000" cy="1447796"/>
          </a:xfrm>
        </p:spPr>
        <p:txBody>
          <a:bodyPr/>
          <a:lstStyle/>
          <a:p>
            <a:pPr marL="0" lvl="0" indent="0" hangingPunct="1">
              <a:spcBef>
                <a:spcPts val="1100"/>
              </a:spcBef>
              <a:buNone/>
            </a:pPr>
            <a:r>
              <a:rPr lang="en-US" sz="4400">
                <a:solidFill>
                  <a:srgbClr val="FFFFFF"/>
                </a:solidFill>
              </a:rPr>
              <a:t>If you have any additional questions please send them to:</a:t>
            </a:r>
          </a:p>
          <a:p>
            <a:pPr marL="0" lvl="0" indent="0" hangingPunct="1">
              <a:spcBef>
                <a:spcPts val="1100"/>
              </a:spcBef>
              <a:buNone/>
            </a:pPr>
            <a:endParaRPr lang="en-US" sz="4400">
              <a:solidFill>
                <a:srgbClr val="FFFFFF"/>
              </a:solidFill>
            </a:endParaRPr>
          </a:p>
        </p:txBody>
      </p:sp>
      <p:sp>
        <p:nvSpPr>
          <p:cNvPr id="3" name="Rectangle 3"/>
          <p:cNvSpPr/>
          <p:nvPr/>
        </p:nvSpPr>
        <p:spPr>
          <a:xfrm>
            <a:off x="0" y="1600200"/>
            <a:ext cx="9144000" cy="769933"/>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400" b="0" i="0" u="none" strike="noStrike" kern="1200" cap="none" spc="0" baseline="0">
                <a:solidFill>
                  <a:srgbClr val="FFFFFF"/>
                </a:solidFill>
                <a:uFillTx/>
                <a:latin typeface="Arial"/>
                <a:cs typeface="Arial"/>
                <a:hlinkClick r:id="rId2"/>
              </a:rPr>
              <a:t>plumbinginfo@columbus.gov</a:t>
            </a:r>
            <a:endParaRPr lang="en-US" sz="4400" b="0" i="0" u="none" strike="noStrike" kern="1200" cap="none" spc="0" baseline="0">
              <a:solidFill>
                <a:srgbClr val="FFFFFF"/>
              </a:solidFill>
              <a:uFillTx/>
              <a:latin typeface="Arial"/>
              <a:cs typeface="Arial"/>
            </a:endParaRPr>
          </a:p>
        </p:txBody>
      </p:sp>
      <p:sp>
        <p:nvSpPr>
          <p:cNvPr id="4" name="Content Placeholder 4"/>
          <p:cNvSpPr txBox="1"/>
          <p:nvPr/>
        </p:nvSpPr>
        <p:spPr>
          <a:xfrm>
            <a:off x="0" y="2971800"/>
            <a:ext cx="9144000" cy="38862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1100"/>
              </a:spcBef>
              <a:spcAft>
                <a:spcPts val="0"/>
              </a:spcAft>
              <a:buNone/>
              <a:tabLst/>
              <a:defRPr sz="1800" b="0" i="0" u="none" strike="noStrike" kern="0" cap="none" spc="0" baseline="0">
                <a:solidFill>
                  <a:srgbClr val="000000"/>
                </a:solidFill>
                <a:uFillTx/>
              </a:defRPr>
            </a:pPr>
            <a:r>
              <a:rPr lang="en-US" sz="4400" b="0" i="0" u="none" strike="noStrike" kern="1200" cap="none" spc="0" baseline="0">
                <a:solidFill>
                  <a:srgbClr val="FFFFFF"/>
                </a:solidFill>
                <a:uFillTx/>
                <a:latin typeface="Calibri"/>
              </a:rPr>
              <a:t>We will attempt to answer any questions within 24 hours either by email reply or direct phone contact.</a:t>
            </a:r>
          </a:p>
        </p:txBody>
      </p:sp>
      <p:sp>
        <p:nvSpPr>
          <p:cNvPr id="5" name="TextBox 1"/>
          <p:cNvSpPr txBox="1"/>
          <p:nvPr/>
        </p:nvSpPr>
        <p:spPr>
          <a:xfrm>
            <a:off x="3436936" y="6137279"/>
            <a:ext cx="2466978" cy="369883"/>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1" u="none" strike="noStrike" kern="1200" cap="none" spc="0" baseline="0">
                <a:solidFill>
                  <a:srgbClr val="FFFFFF"/>
                </a:solidFill>
                <a:uFillTx/>
                <a:latin typeface="Arial"/>
                <a:cs typeface="Arial"/>
              </a:rPr>
              <a:t>Click to end slideshow</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22" presetClass="entr" presetSubtype="8" fill="hold" nodeType="afterEffect">
                                  <p:stCondLst>
                                    <p:cond delay="5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3000"/>
                                        <p:tgtEl>
                                          <p:spTgt spid="3">
                                            <p:txEl>
                                              <p:pRg st="0" end="0"/>
                                            </p:txEl>
                                          </p:spTgt>
                                        </p:tgtEl>
                                      </p:cBhvr>
                                    </p:animEffect>
                                  </p:childTnLst>
                                </p:cTn>
                              </p:par>
                            </p:childTnLst>
                          </p:cTn>
                        </p:par>
                        <p:par>
                          <p:cTn id="8" fill="hold" nodeType="afterEffect">
                            <p:stCondLst>
                              <p:cond delay="8000"/>
                            </p:stCondLst>
                            <p:childTnLst>
                              <p:par>
                                <p:cTn id="9" presetID="56" presetClass="entr" presetSubtype="0" fill="hold" nodeType="afterEffect">
                                  <p:stCondLst>
                                    <p:cond delay="5000"/>
                                  </p:stCondLst>
                                  <p:childTnLst>
                                    <p:set>
                                      <p:cBhvr>
                                        <p:cTn id="10" dur="1" fill="hold">
                                          <p:stCondLst>
                                            <p:cond delay="0"/>
                                          </p:stCondLst>
                                        </p:cTn>
                                        <p:tgtEl>
                                          <p:spTgt spid="4">
                                            <p:txEl>
                                              <p:pRg st="0" end="0"/>
                                            </p:txEl>
                                          </p:spTgt>
                                        </p:tgtEl>
                                        <p:attrNameLst>
                                          <p:attrName>style.visibility</p:attrName>
                                        </p:attrNameLst>
                                      </p:cBhvr>
                                      <p:to>
                                        <p:strVal val="visible"/>
                                      </p:to>
                                    </p:set>
                                    <p:anim by="(-#ppt_w*2)" calcmode="lin">
                                      <p:cBhvr>
                                        <p:cTn id="11" dur="1000" autoRev="1" fill="hold">
                                          <p:stCondLst>
                                            <p:cond delay="0"/>
                                          </p:stCondLst>
                                        </p:cTn>
                                        <p:tgtEl>
                                          <p:spTgt spid="4">
                                            <p:txEl>
                                              <p:pRg st="0" end="0"/>
                                            </p:txEl>
                                          </p:spTgt>
                                        </p:tgtEl>
                                        <p:attrNameLst>
                                          <p:attrName>ppt_w</p:attrName>
                                        </p:attrNameLst>
                                      </p:cBhvr>
                                    </p:anim>
                                    <p:anim by="(#ppt_w*0.50)" calcmode="lin">
                                      <p:cBhvr>
                                        <p:cTn id="12" dur="1000" decel="50000" autoRev="1" fill="hold">
                                          <p:stCondLst>
                                            <p:cond delay="0"/>
                                          </p:stCondLst>
                                        </p:cTn>
                                        <p:tgtEl>
                                          <p:spTgt spid="4">
                                            <p:txEl>
                                              <p:pRg st="0" end="0"/>
                                            </p:txEl>
                                          </p:spTgt>
                                        </p:tgtEl>
                                        <p:attrNameLst>
                                          <p:attrName>ppt_x</p:attrName>
                                        </p:attrNameLst>
                                      </p:cBhvr>
                                    </p:anim>
                                    <p:anim from="(-#ppt_h/2)" to="(#ppt_y)" calcmode="lin">
                                      <p:cBhvr>
                                        <p:cTn id="13" dur="2000" fill="hold">
                                          <p:stCondLst>
                                            <p:cond delay="0"/>
                                          </p:stCondLst>
                                        </p:cTn>
                                        <p:tgtEl>
                                          <p:spTgt spid="4">
                                            <p:txEl>
                                              <p:pRg st="0" end="0"/>
                                            </p:txEl>
                                          </p:spTgt>
                                        </p:tgtEl>
                                        <p:attrNameLst>
                                          <p:attrName>ppt_y</p:attrName>
                                        </p:attrNameLst>
                                      </p:cBhvr>
                                    </p:anim>
                                    <p:animRot by="21600000">
                                      <p:cBhvr>
                                        <p:cTn id="14" dur="2000" fill="hold">
                                          <p:stCondLst>
                                            <p:cond delay="0"/>
                                          </p:stCondLst>
                                        </p:cTn>
                                        <p:tgtEl>
                                          <p:spTgt spid="4">
                                            <p:txEl>
                                              <p:pRg st="0" end="0"/>
                                            </p:txEl>
                                          </p:spTgt>
                                        </p:tgtEl>
                                        <p:attrNameLst>
                                          <p:attrName>r</p:attrName>
                                        </p:attrNameLst>
                                      </p:cBhvr>
                                    </p:animRot>
                                  </p:childTnLst>
                                </p:cTn>
                              </p:par>
                            </p:childTnLst>
                          </p:cTn>
                        </p:par>
                        <p:par>
                          <p:cTn id="15" fill="hold" nodeType="afterEffect">
                            <p:stCondLst>
                              <p:cond delay="15000"/>
                            </p:stCondLst>
                            <p:childTnLst>
                              <p:par>
                                <p:cTn id="16" presetID="10" presetClass="entr" presetSubtype="0" fill="hold" grpId="0" nodeType="afterEffect">
                                  <p:stCondLst>
                                    <p:cond delay="300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name="Slide4">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457200"/>
            <a:ext cx="8229600" cy="6096003"/>
          </a:xfrm>
        </p:spPr>
        <p:txBody>
          <a:bodyPr/>
          <a:lstStyle/>
          <a:p>
            <a:pPr lvl="0" algn="just" hangingPunct="1">
              <a:spcBef>
                <a:spcPts val="1100"/>
              </a:spcBef>
              <a:buNone/>
            </a:pPr>
            <a:r>
              <a:rPr lang="en-US" sz="4400">
                <a:solidFill>
                  <a:srgbClr val="FFFFFF"/>
                </a:solidFill>
              </a:rPr>
              <a:t>	</a:t>
            </a:r>
            <a:r>
              <a:rPr lang="en-US" sz="4000">
                <a:solidFill>
                  <a:srgbClr val="FFFFFF"/>
                </a:solidFill>
              </a:rPr>
              <a:t>Using section 108.8 is up to each individual jurisdiction, and the jurisdiction must decide the “what” and “how” to implement the process. </a:t>
            </a:r>
          </a:p>
        </p:txBody>
      </p:sp>
    </p:spTree>
  </p:cSld>
  <p:clrMapOvr>
    <a:masterClrMapping/>
  </p:clrMapOvr>
  <p:transition spd="med" advTm="15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5">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81003"/>
            <a:ext cx="8229600" cy="6172200"/>
          </a:xfrm>
        </p:spPr>
        <p:txBody>
          <a:bodyPr/>
          <a:lstStyle/>
          <a:p>
            <a:pPr lvl="0" algn="just" hangingPunct="1">
              <a:spcBef>
                <a:spcPts val="1100"/>
              </a:spcBef>
              <a:buNone/>
            </a:pPr>
            <a:r>
              <a:rPr lang="en-US" sz="4400">
                <a:solidFill>
                  <a:srgbClr val="FFFFFF"/>
                </a:solidFill>
              </a:rPr>
              <a:t>	</a:t>
            </a:r>
            <a:r>
              <a:rPr lang="en-US" sz="4000">
                <a:solidFill>
                  <a:srgbClr val="FFFFFF"/>
                </a:solidFill>
              </a:rPr>
              <a:t>OPC section 312.1.4 specifies the testing media for “all plumbing system piping, fittings and shower liners shall be water”, jurisdictions have to follow what is required. </a:t>
            </a:r>
          </a:p>
        </p:txBody>
      </p:sp>
    </p:spTree>
  </p:cSld>
  <p:clrMapOvr>
    <a:masterClrMapping/>
  </p:clrMapOvr>
  <p:transition spd="med" advTm="15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248396"/>
          </a:xfrm>
        </p:spPr>
        <p:txBody>
          <a:bodyPr/>
          <a:lstStyle/>
          <a:p>
            <a:pPr lvl="0" algn="just" hangingPunct="1">
              <a:spcBef>
                <a:spcPts val="1100"/>
              </a:spcBef>
              <a:buNone/>
            </a:pPr>
            <a:r>
              <a:rPr lang="en-US" sz="4400" dirty="0">
                <a:solidFill>
                  <a:srgbClr val="FFFFFF"/>
                </a:solidFill>
              </a:rPr>
              <a:t>	</a:t>
            </a:r>
            <a:r>
              <a:rPr lang="en-US" sz="4000" dirty="0">
                <a:solidFill>
                  <a:srgbClr val="FFFFFF"/>
                </a:solidFill>
              </a:rPr>
              <a:t>There is an “exception” listed in 312.1.4, “</a:t>
            </a:r>
            <a:r>
              <a:rPr lang="en-US" sz="4000" u="sng" dirty="0">
                <a:solidFill>
                  <a:srgbClr val="FFFFFF"/>
                </a:solidFill>
              </a:rPr>
              <a:t>IF</a:t>
            </a:r>
            <a:r>
              <a:rPr lang="en-US" sz="4000" dirty="0">
                <a:solidFill>
                  <a:srgbClr val="FFFFFF"/>
                </a:solidFill>
              </a:rPr>
              <a:t> the manufacturer of the pipe, fittings, and solvent cement (if applicable) allows for an alternative testing method”, then the contractor is permitted to do so.</a:t>
            </a:r>
          </a:p>
        </p:txBody>
      </p:sp>
    </p:spTree>
  </p:cSld>
  <p:clrMapOvr>
    <a:masterClrMapping/>
  </p:clrMapOvr>
  <p:transition spd="med" advTm="15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81003"/>
            <a:ext cx="8229600" cy="6172200"/>
          </a:xfrm>
        </p:spPr>
        <p:txBody>
          <a:bodyPr/>
          <a:lstStyle/>
          <a:p>
            <a:pPr lvl="0" hangingPunct="1">
              <a:spcBef>
                <a:spcPts val="1100"/>
              </a:spcBef>
              <a:buNone/>
            </a:pPr>
            <a:r>
              <a:rPr lang="en-US" sz="4400">
                <a:solidFill>
                  <a:srgbClr val="FFFFFF"/>
                </a:solidFill>
              </a:rPr>
              <a:t> Alternative testing methods listed are:</a:t>
            </a:r>
          </a:p>
          <a:p>
            <a:pPr marL="514350" lvl="0" indent="-514350" hangingPunct="1">
              <a:buFont typeface="Calibri"/>
              <a:buAutoNum type="arabicPeriod"/>
            </a:pPr>
            <a:r>
              <a:rPr lang="en-US">
                <a:solidFill>
                  <a:srgbClr val="FFFFFF"/>
                </a:solidFill>
              </a:rPr>
              <a:t>Compressed Air</a:t>
            </a:r>
          </a:p>
          <a:p>
            <a:pPr marL="514350" lvl="0" indent="-514350" hangingPunct="1">
              <a:buFont typeface="Calibri"/>
              <a:buAutoNum type="arabicPeriod"/>
            </a:pPr>
            <a:r>
              <a:rPr lang="en-US">
                <a:solidFill>
                  <a:srgbClr val="FFFFFF"/>
                </a:solidFill>
              </a:rPr>
              <a:t>Another Compressed Gas</a:t>
            </a:r>
          </a:p>
          <a:p>
            <a:pPr marL="514350" lvl="0" indent="-514350" hangingPunct="1">
              <a:buFont typeface="Calibri"/>
              <a:buAutoNum type="arabicPeriod"/>
            </a:pPr>
            <a:r>
              <a:rPr lang="en-US">
                <a:solidFill>
                  <a:srgbClr val="FFFFFF"/>
                </a:solidFill>
              </a:rPr>
              <a:t>Vacuum</a:t>
            </a:r>
          </a:p>
          <a:p>
            <a:pPr marL="514350" lvl="0" indent="-514350" hangingPunct="1">
              <a:buFont typeface="Calibri"/>
              <a:buAutoNum type="arabicPeriod"/>
            </a:pPr>
            <a:r>
              <a:rPr lang="en-US">
                <a:solidFill>
                  <a:srgbClr val="FFFFFF"/>
                </a:solidFill>
              </a:rPr>
              <a:t>Any other alternative testing method specified by the manufacturer.</a:t>
            </a:r>
          </a:p>
        </p:txBody>
      </p:sp>
    </p:spTree>
  </p:cSld>
  <p:clrMapOvr>
    <a:masterClrMapping/>
  </p:clrMapOvr>
  <p:transition spd="med" advTm="15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9">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248396"/>
          </a:xfrm>
        </p:spPr>
        <p:txBody>
          <a:bodyPr/>
          <a:lstStyle/>
          <a:p>
            <a:pPr lvl="0" algn="just" hangingPunct="1">
              <a:spcBef>
                <a:spcPts val="1100"/>
              </a:spcBef>
              <a:buNone/>
            </a:pPr>
            <a:r>
              <a:rPr lang="en-US" sz="4400">
                <a:solidFill>
                  <a:srgbClr val="FFFFFF"/>
                </a:solidFill>
              </a:rPr>
              <a:t>	If a contractor wants to use an alternative testing method acceptable to the manufacturer, the contractor would need to provide documentation that the manufacturer accepts the testing method and what the acceptable testing parameters are, such as;</a:t>
            </a:r>
          </a:p>
        </p:txBody>
      </p:sp>
    </p:spTree>
  </p:cSld>
  <p:clrMapOvr>
    <a:masterClrMapping/>
  </p:clrMapOvr>
  <p:transition spd="med" advTm="1500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0">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533396"/>
            <a:ext cx="8229600" cy="6019796"/>
          </a:xfrm>
        </p:spPr>
        <p:txBody>
          <a:bodyPr/>
          <a:lstStyle/>
          <a:p>
            <a:pPr lvl="0" hangingPunct="1">
              <a:spcBef>
                <a:spcPts val="1100"/>
              </a:spcBef>
            </a:pPr>
            <a:endParaRPr lang="en-US" sz="4400">
              <a:solidFill>
                <a:srgbClr val="FFFFFF"/>
              </a:solidFill>
            </a:endParaRPr>
          </a:p>
          <a:p>
            <a:pPr lvl="0" hangingPunct="1">
              <a:spcBef>
                <a:spcPts val="1100"/>
              </a:spcBef>
            </a:pPr>
            <a:r>
              <a:rPr lang="en-US" sz="4400">
                <a:solidFill>
                  <a:srgbClr val="FFFFFF"/>
                </a:solidFill>
              </a:rPr>
              <a:t>Duration of the test</a:t>
            </a:r>
          </a:p>
          <a:p>
            <a:pPr lvl="0" hangingPunct="1">
              <a:spcBef>
                <a:spcPts val="1100"/>
              </a:spcBef>
            </a:pPr>
            <a:endParaRPr lang="en-US" sz="4400">
              <a:solidFill>
                <a:srgbClr val="FFFFFF"/>
              </a:solidFill>
            </a:endParaRPr>
          </a:p>
          <a:p>
            <a:pPr lvl="0" hangingPunct="1">
              <a:spcBef>
                <a:spcPts val="1100"/>
              </a:spcBef>
            </a:pPr>
            <a:r>
              <a:rPr lang="en-US" sz="4400">
                <a:solidFill>
                  <a:srgbClr val="FFFFFF"/>
                </a:solidFill>
              </a:rPr>
              <a:t>Minimum test pressure or vacuum pressure</a:t>
            </a:r>
          </a:p>
        </p:txBody>
      </p:sp>
    </p:spTree>
  </p:cSld>
  <p:clrMapOvr>
    <a:masterClrMapping/>
  </p:clrMapOvr>
  <p:transition spd="med" advTm="800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1">
    <p:bg>
      <p:bgPr>
        <a:solidFill>
          <a:srgbClr val="002060"/>
        </a:solidFill>
        <a:effectLst/>
      </p:bgPr>
    </p:bg>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457200" y="304796"/>
            <a:ext cx="8229600" cy="6248396"/>
          </a:xfrm>
        </p:spPr>
        <p:txBody>
          <a:bodyPr/>
          <a:lstStyle/>
          <a:p>
            <a:pPr lvl="0" algn="just" hangingPunct="1">
              <a:spcBef>
                <a:spcPts val="1100"/>
              </a:spcBef>
              <a:buNone/>
            </a:pPr>
            <a:r>
              <a:rPr lang="en-US" sz="4400">
                <a:solidFill>
                  <a:srgbClr val="FFFFFF"/>
                </a:solidFill>
              </a:rPr>
              <a:t>	The inspector would have to verify all the requirements were met, and verify every pipe, fitting and solvent cement manufacturer of the products used accepts the alternative testing procedure. </a:t>
            </a:r>
          </a:p>
        </p:txBody>
      </p:sp>
    </p:spTree>
  </p:cSld>
  <p:clrMapOvr>
    <a:masterClrMapping/>
  </p:clrMapOvr>
  <p:transition spd="med" advTm="15000">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362</Words>
  <Application>Microsoft Office PowerPoint</Application>
  <PresentationFormat>On-screen Show (4:3)</PresentationFormat>
  <Paragraphs>71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Construction Industry Communication # 45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Industry Communication # 45</dc:title>
  <dc:creator>Jim</dc:creator>
  <cp:lastModifiedBy>Richardson, James A.</cp:lastModifiedBy>
  <cp:revision>53</cp:revision>
  <dcterms:created xsi:type="dcterms:W3CDTF">2017-09-14T00:09:48Z</dcterms:created>
  <dcterms:modified xsi:type="dcterms:W3CDTF">2017-10-25T19:18:31Z</dcterms:modified>
</cp:coreProperties>
</file>